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charts/chart1.xml" ContentType="application/vnd.openxmlformats-officedocument.drawingml.chart+xml"/>
  <Override PartName="/ppt/theme/themeOverride4.xml" ContentType="application/vnd.openxmlformats-officedocument.themeOverride+xml"/>
  <Override PartName="/ppt/charts/chart2.xml" ContentType="application/vnd.openxmlformats-officedocument.drawingml.chart+xml"/>
  <Override PartName="/ppt/theme/themeOverride5.xml" ContentType="application/vnd.openxmlformats-officedocument.themeOverride+xml"/>
  <Override PartName="/ppt/charts/chart3.xml" ContentType="application/vnd.openxmlformats-officedocument.drawingml.chart+xml"/>
  <Override PartName="/ppt/theme/themeOverride6.xml" ContentType="application/vnd.openxmlformats-officedocument.themeOverride+xml"/>
  <Override PartName="/ppt/charts/chart4.xml" ContentType="application/vnd.openxmlformats-officedocument.drawingml.chart+xml"/>
  <Override PartName="/ppt/theme/themeOverride7.xml" ContentType="application/vnd.openxmlformats-officedocument.themeOverride+xml"/>
  <Override PartName="/ppt/theme/themeOverride8.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Lst>
  <p:notesMasterIdLst>
    <p:notesMasterId r:id="rId31"/>
  </p:notesMasterIdLst>
  <p:handoutMasterIdLst>
    <p:handoutMasterId r:id="rId32"/>
  </p:handoutMasterIdLst>
  <p:sldIdLst>
    <p:sldId id="256" r:id="rId3"/>
    <p:sldId id="257" r:id="rId4"/>
    <p:sldId id="266" r:id="rId5"/>
    <p:sldId id="267" r:id="rId6"/>
    <p:sldId id="273" r:id="rId7"/>
    <p:sldId id="274" r:id="rId8"/>
    <p:sldId id="285" r:id="rId9"/>
    <p:sldId id="271" r:id="rId10"/>
    <p:sldId id="263" r:id="rId11"/>
    <p:sldId id="272" r:id="rId12"/>
    <p:sldId id="261" r:id="rId13"/>
    <p:sldId id="294" r:id="rId14"/>
    <p:sldId id="279" r:id="rId15"/>
    <p:sldId id="286" r:id="rId16"/>
    <p:sldId id="287" r:id="rId17"/>
    <p:sldId id="288" r:id="rId18"/>
    <p:sldId id="284" r:id="rId19"/>
    <p:sldId id="289" r:id="rId20"/>
    <p:sldId id="290" r:id="rId21"/>
    <p:sldId id="291" r:id="rId22"/>
    <p:sldId id="292" r:id="rId23"/>
    <p:sldId id="295" r:id="rId24"/>
    <p:sldId id="296" r:id="rId25"/>
    <p:sldId id="297" r:id="rId26"/>
    <p:sldId id="298" r:id="rId27"/>
    <p:sldId id="299" r:id="rId28"/>
    <p:sldId id="300" r:id="rId29"/>
    <p:sldId id="301" r:id="rId30"/>
  </p:sldIdLst>
  <p:sldSz cx="9144000" cy="6858000" type="screen4x3"/>
  <p:notesSz cx="9926638" cy="6797675"/>
  <p:defaultTextStyle>
    <a:defPPr>
      <a:defRPr lang="es-ES"/>
    </a:defPPr>
    <a:lvl1pPr algn="l" rtl="0" eaLnBrk="0" fontAlgn="base" hangingPunct="0">
      <a:spcBef>
        <a:spcPct val="0"/>
      </a:spcBef>
      <a:spcAft>
        <a:spcPct val="0"/>
      </a:spcAft>
      <a:defRPr kumimoji="1" kern="1200">
        <a:solidFill>
          <a:schemeClr val="tx1"/>
        </a:solidFill>
        <a:latin typeface="Arial" charset="0"/>
        <a:ea typeface="新細明體" charset="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charset="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charset="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charset="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charset="0"/>
        <a:cs typeface="+mn-cs"/>
      </a:defRPr>
    </a:lvl5pPr>
    <a:lvl6pPr marL="2286000" algn="l" defTabSz="914400" rtl="0" eaLnBrk="1" latinLnBrk="0" hangingPunct="1">
      <a:defRPr kumimoji="1" kern="1200">
        <a:solidFill>
          <a:schemeClr val="tx1"/>
        </a:solidFill>
        <a:latin typeface="Arial" charset="0"/>
        <a:ea typeface="新細明體" charset="0"/>
        <a:cs typeface="+mn-cs"/>
      </a:defRPr>
    </a:lvl6pPr>
    <a:lvl7pPr marL="2743200" algn="l" defTabSz="914400" rtl="0" eaLnBrk="1" latinLnBrk="0" hangingPunct="1">
      <a:defRPr kumimoji="1" kern="1200">
        <a:solidFill>
          <a:schemeClr val="tx1"/>
        </a:solidFill>
        <a:latin typeface="Arial" charset="0"/>
        <a:ea typeface="新細明體" charset="0"/>
        <a:cs typeface="+mn-cs"/>
      </a:defRPr>
    </a:lvl7pPr>
    <a:lvl8pPr marL="3200400" algn="l" defTabSz="914400" rtl="0" eaLnBrk="1" latinLnBrk="0" hangingPunct="1">
      <a:defRPr kumimoji="1" kern="1200">
        <a:solidFill>
          <a:schemeClr val="tx1"/>
        </a:solidFill>
        <a:latin typeface="Arial" charset="0"/>
        <a:ea typeface="新細明體" charset="0"/>
        <a:cs typeface="+mn-cs"/>
      </a:defRPr>
    </a:lvl8pPr>
    <a:lvl9pPr marL="3657600" algn="l" defTabSz="914400" rtl="0" eaLnBrk="1" latinLnBrk="0" hangingPunct="1">
      <a:defRPr kumimoji="1" kern="1200">
        <a:solidFill>
          <a:schemeClr val="tx1"/>
        </a:solidFill>
        <a:latin typeface="Arial" charset="0"/>
        <a:ea typeface="新細明體" charset="0"/>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99"/>
    <a:srgbClr val="B6FBA3"/>
    <a:srgbClr val="003366"/>
    <a:srgbClr val="990000"/>
    <a:srgbClr val="422C16"/>
    <a:srgbClr val="0C788E"/>
    <a:srgbClr val="025198"/>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11" autoAdjust="0"/>
    <p:restoredTop sz="94652" autoAdjust="0"/>
  </p:normalViewPr>
  <p:slideViewPr>
    <p:cSldViewPr>
      <p:cViewPr>
        <p:scale>
          <a:sx n="98" d="100"/>
          <a:sy n="98" d="100"/>
        </p:scale>
        <p:origin x="-2004"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580"/>
    </p:cViewPr>
  </p:sorterViewPr>
  <p:notesViewPr>
    <p:cSldViewPr>
      <p:cViewPr varScale="1">
        <p:scale>
          <a:sx n="117" d="100"/>
          <a:sy n="117" d="100"/>
        </p:scale>
        <p:origin x="-2112" y="-108"/>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5.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6.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146496815286625"/>
          <c:y val="0.13888930751262152"/>
          <c:w val="0.83757961783439494"/>
          <c:h val="0.73457011528897598"/>
        </c:manualLayout>
      </c:layout>
      <c:lineChart>
        <c:grouping val="standard"/>
        <c:varyColors val="0"/>
        <c:ser>
          <c:idx val="0"/>
          <c:order val="0"/>
          <c:tx>
            <c:strRef>
              <c:f>保守型!$C$12</c:f>
              <c:strCache>
                <c:ptCount val="1"/>
                <c:pt idx="0">
                  <c:v>保守型</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numRef>
              <c:f>保守型!$D$11:$K$11</c:f>
              <c:numCache>
                <c:formatCode>General</c:formatCode>
                <c:ptCount val="8"/>
                <c:pt idx="0">
                  <c:v>0</c:v>
                </c:pt>
                <c:pt idx="1">
                  <c:v>5</c:v>
                </c:pt>
                <c:pt idx="2">
                  <c:v>10</c:v>
                </c:pt>
                <c:pt idx="3">
                  <c:v>15</c:v>
                </c:pt>
                <c:pt idx="4">
                  <c:v>20</c:v>
                </c:pt>
                <c:pt idx="5">
                  <c:v>25</c:v>
                </c:pt>
                <c:pt idx="6">
                  <c:v>30</c:v>
                </c:pt>
                <c:pt idx="7">
                  <c:v>35</c:v>
                </c:pt>
              </c:numCache>
            </c:numRef>
          </c:cat>
          <c:val>
            <c:numRef>
              <c:f>保守型!$D$12:$K$12</c:f>
              <c:numCache>
                <c:formatCode>General</c:formatCode>
                <c:ptCount val="8"/>
                <c:pt idx="0">
                  <c:v>0</c:v>
                </c:pt>
                <c:pt idx="1">
                  <c:v>386188.79296792706</c:v>
                </c:pt>
                <c:pt idx="2">
                  <c:v>815950.5732340744</c:v>
                </c:pt>
                <c:pt idx="3">
                  <c:v>1294201.6026285698</c:v>
                </c:pt>
                <c:pt idx="4">
                  <c:v>1826412.8359663715</c:v>
                </c:pt>
                <c:pt idx="5">
                  <c:v>2418672.5060596233</c:v>
                </c:pt>
                <c:pt idx="6">
                  <c:v>3077755.7700844705</c:v>
                </c:pt>
                <c:pt idx="7">
                  <c:v>3811202.2140222327</c:v>
                </c:pt>
              </c:numCache>
            </c:numRef>
          </c:val>
          <c:smooth val="0"/>
        </c:ser>
        <c:ser>
          <c:idx val="1"/>
          <c:order val="1"/>
          <c:tx>
            <c:strRef>
              <c:f>保守型!$C$13</c:f>
              <c:strCache>
                <c:ptCount val="1"/>
                <c:pt idx="0">
                  <c:v>保守型(模擬較差情境)</c:v>
                </c:pt>
              </c:strCache>
            </c:strRef>
          </c:tx>
          <c:cat>
            <c:numRef>
              <c:f>保守型!$D$11:$K$11</c:f>
              <c:numCache>
                <c:formatCode>General</c:formatCode>
                <c:ptCount val="8"/>
                <c:pt idx="0">
                  <c:v>0</c:v>
                </c:pt>
                <c:pt idx="1">
                  <c:v>5</c:v>
                </c:pt>
                <c:pt idx="2">
                  <c:v>10</c:v>
                </c:pt>
                <c:pt idx="3">
                  <c:v>15</c:v>
                </c:pt>
                <c:pt idx="4">
                  <c:v>20</c:v>
                </c:pt>
                <c:pt idx="5">
                  <c:v>25</c:v>
                </c:pt>
                <c:pt idx="6">
                  <c:v>30</c:v>
                </c:pt>
                <c:pt idx="7">
                  <c:v>35</c:v>
                </c:pt>
              </c:numCache>
            </c:numRef>
          </c:cat>
          <c:val>
            <c:numRef>
              <c:f>保守型!$D$13:$K$13</c:f>
              <c:numCache>
                <c:formatCode>General</c:formatCode>
                <c:ptCount val="8"/>
                <c:pt idx="0">
                  <c:v>0</c:v>
                </c:pt>
                <c:pt idx="1">
                  <c:v>379369.44824821671</c:v>
                </c:pt>
                <c:pt idx="2">
                  <c:v>778032.94914324791</c:v>
                </c:pt>
                <c:pt idx="3">
                  <c:v>1229718.2457663391</c:v>
                </c:pt>
                <c:pt idx="4">
                  <c:v>1729115.3683346584</c:v>
                </c:pt>
                <c:pt idx="5">
                  <c:v>2281264.1495636967</c:v>
                </c:pt>
                <c:pt idx="6">
                  <c:v>2891736.7831360009</c:v>
                </c:pt>
                <c:pt idx="7">
                  <c:v>3566694.0573532106</c:v>
                </c:pt>
              </c:numCache>
            </c:numRef>
          </c:val>
          <c:smooth val="0"/>
        </c:ser>
        <c:ser>
          <c:idx val="2"/>
          <c:order val="2"/>
          <c:tx>
            <c:strRef>
              <c:f>保守型!$C$14</c:f>
              <c:strCache>
                <c:ptCount val="1"/>
                <c:pt idx="0">
                  <c:v>本金</c:v>
                </c:pt>
              </c:strCache>
            </c:strRef>
          </c:tx>
          <c:cat>
            <c:numRef>
              <c:f>保守型!$D$11:$K$11</c:f>
              <c:numCache>
                <c:formatCode>General</c:formatCode>
                <c:ptCount val="8"/>
                <c:pt idx="0">
                  <c:v>0</c:v>
                </c:pt>
                <c:pt idx="1">
                  <c:v>5</c:v>
                </c:pt>
                <c:pt idx="2">
                  <c:v>10</c:v>
                </c:pt>
                <c:pt idx="3">
                  <c:v>15</c:v>
                </c:pt>
                <c:pt idx="4">
                  <c:v>20</c:v>
                </c:pt>
                <c:pt idx="5">
                  <c:v>25</c:v>
                </c:pt>
                <c:pt idx="6">
                  <c:v>30</c:v>
                </c:pt>
                <c:pt idx="7">
                  <c:v>35</c:v>
                </c:pt>
              </c:numCache>
            </c:numRef>
          </c:cat>
          <c:val>
            <c:numRef>
              <c:f>保守型!$D$14:$K$14</c:f>
              <c:numCache>
                <c:formatCode>General</c:formatCode>
                <c:ptCount val="8"/>
                <c:pt idx="0">
                  <c:v>0</c:v>
                </c:pt>
                <c:pt idx="1">
                  <c:v>366240</c:v>
                </c:pt>
                <c:pt idx="2">
                  <c:v>732480</c:v>
                </c:pt>
                <c:pt idx="3">
                  <c:v>1098720</c:v>
                </c:pt>
                <c:pt idx="4">
                  <c:v>1464960</c:v>
                </c:pt>
                <c:pt idx="5">
                  <c:v>1831200</c:v>
                </c:pt>
                <c:pt idx="6">
                  <c:v>2197440</c:v>
                </c:pt>
                <c:pt idx="7">
                  <c:v>2563680</c:v>
                </c:pt>
              </c:numCache>
            </c:numRef>
          </c:val>
          <c:smooth val="0"/>
        </c:ser>
        <c:dLbls>
          <c:showLegendKey val="0"/>
          <c:showVal val="0"/>
          <c:showCatName val="0"/>
          <c:showSerName val="0"/>
          <c:showPercent val="0"/>
          <c:showBubbleSize val="0"/>
        </c:dLbls>
        <c:marker val="1"/>
        <c:smooth val="0"/>
        <c:axId val="99347840"/>
        <c:axId val="99349632"/>
      </c:lineChart>
      <c:catAx>
        <c:axId val="99347840"/>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新細明體"/>
                <a:ea typeface="新細明體"/>
                <a:cs typeface="新細明體"/>
              </a:defRPr>
            </a:pPr>
            <a:endParaRPr lang="zh-TW"/>
          </a:p>
        </c:txPr>
        <c:crossAx val="99349632"/>
        <c:crosses val="autoZero"/>
        <c:auto val="1"/>
        <c:lblAlgn val="ctr"/>
        <c:lblOffset val="100"/>
        <c:tickLblSkip val="1"/>
        <c:tickMarkSkip val="1"/>
        <c:noMultiLvlLbl val="0"/>
      </c:catAx>
      <c:valAx>
        <c:axId val="99349632"/>
        <c:scaling>
          <c:orientation val="minMax"/>
        </c:scaling>
        <c:delete val="0"/>
        <c:axPos val="l"/>
        <c:majorGridlines>
          <c:spPr>
            <a:ln w="3175">
              <a:solidFill>
                <a:srgbClr val="000000"/>
              </a:solidFill>
              <a:prstDash val="sysDash"/>
            </a:ln>
          </c:spPr>
        </c:majorGridlines>
        <c:numFmt formatCode="General" sourceLinked="1"/>
        <c:majorTickMark val="in"/>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新細明體"/>
                <a:ea typeface="新細明體"/>
                <a:cs typeface="新細明體"/>
              </a:defRPr>
            </a:pPr>
            <a:endParaRPr lang="zh-TW"/>
          </a:p>
        </c:txPr>
        <c:crossAx val="99347840"/>
        <c:crosses val="autoZero"/>
        <c:crossBetween val="between"/>
      </c:valAx>
      <c:spPr>
        <a:solidFill>
          <a:srgbClr val="FFFFFF"/>
        </a:solidFill>
        <a:ln w="12700">
          <a:solidFill>
            <a:srgbClr val="FFFFFF"/>
          </a:solidFill>
          <a:prstDash val="sysDash"/>
        </a:ln>
      </c:spPr>
    </c:plotArea>
    <c:legend>
      <c:legendPos val="t"/>
      <c:layout>
        <c:manualLayout>
          <c:xMode val="edge"/>
          <c:yMode val="edge"/>
          <c:x val="7.2111750805193386E-2"/>
          <c:y val="2.4691396908719743E-2"/>
          <c:w val="0.85347542449430203"/>
          <c:h val="6.2631904345290174E-2"/>
        </c:manualLayout>
      </c:layout>
      <c:overlay val="0"/>
      <c:spPr>
        <a:solidFill>
          <a:srgbClr val="FFFFFF"/>
        </a:solidFill>
        <a:ln w="3175">
          <a:solidFill>
            <a:srgbClr val="000000"/>
          </a:solidFill>
          <a:prstDash val="solid"/>
        </a:ln>
      </c:spPr>
      <c:txPr>
        <a:bodyPr/>
        <a:lstStyle/>
        <a:p>
          <a:pPr>
            <a:defRPr sz="1000" b="0" i="0" u="none" strike="noStrike" baseline="0">
              <a:solidFill>
                <a:srgbClr val="000000"/>
              </a:solidFill>
              <a:latin typeface="新細明體"/>
              <a:ea typeface="新細明體"/>
              <a:cs typeface="新細明體"/>
            </a:defRPr>
          </a:pPr>
          <a:endParaRPr lang="zh-TW"/>
        </a:p>
      </c:txPr>
    </c:legend>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新細明體"/>
          <a:ea typeface="新細明體"/>
          <a:cs typeface="新細明體"/>
        </a:defRPr>
      </a:pPr>
      <a:endParaRPr lang="zh-TW"/>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146496815286625"/>
          <c:y val="0.13888930751262152"/>
          <c:w val="0.83757961783439494"/>
          <c:h val="0.73457011528897598"/>
        </c:manualLayout>
      </c:layout>
      <c:lineChart>
        <c:grouping val="standard"/>
        <c:varyColors val="0"/>
        <c:ser>
          <c:idx val="0"/>
          <c:order val="0"/>
          <c:tx>
            <c:strRef>
              <c:f>穩健型!$C$12</c:f>
              <c:strCache>
                <c:ptCount val="1"/>
                <c:pt idx="0">
                  <c:v>穩健型</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numRef>
              <c:f>穩健型!$D$11:$K$11</c:f>
              <c:numCache>
                <c:formatCode>General</c:formatCode>
                <c:ptCount val="8"/>
                <c:pt idx="0">
                  <c:v>0</c:v>
                </c:pt>
                <c:pt idx="1">
                  <c:v>5</c:v>
                </c:pt>
                <c:pt idx="2">
                  <c:v>10</c:v>
                </c:pt>
                <c:pt idx="3">
                  <c:v>15</c:v>
                </c:pt>
                <c:pt idx="4">
                  <c:v>20</c:v>
                </c:pt>
                <c:pt idx="5">
                  <c:v>25</c:v>
                </c:pt>
                <c:pt idx="6">
                  <c:v>30</c:v>
                </c:pt>
                <c:pt idx="7">
                  <c:v>35</c:v>
                </c:pt>
              </c:numCache>
            </c:numRef>
          </c:cat>
          <c:val>
            <c:numRef>
              <c:f>穩健型!$D$12:$K$12</c:f>
              <c:numCache>
                <c:formatCode>General</c:formatCode>
                <c:ptCount val="8"/>
                <c:pt idx="0">
                  <c:v>0</c:v>
                </c:pt>
                <c:pt idx="1">
                  <c:v>406024.39909542655</c:v>
                </c:pt>
                <c:pt idx="2">
                  <c:v>905000.75678209169</c:v>
                </c:pt>
                <c:pt idx="3">
                  <c:v>1518208.7464618816</c:v>
                </c:pt>
                <c:pt idx="4">
                  <c:v>2271799.6387246693</c:v>
                </c:pt>
                <c:pt idx="5">
                  <c:v>3197911.5656060763</c:v>
                </c:pt>
                <c:pt idx="6">
                  <c:v>4336040.1044697128</c:v>
                </c:pt>
                <c:pt idx="7">
                  <c:v>5734722.6323341383</c:v>
                </c:pt>
              </c:numCache>
            </c:numRef>
          </c:val>
          <c:smooth val="0"/>
        </c:ser>
        <c:ser>
          <c:idx val="1"/>
          <c:order val="1"/>
          <c:tx>
            <c:strRef>
              <c:f>穩健型!$C$13</c:f>
              <c:strCache>
                <c:ptCount val="1"/>
                <c:pt idx="0">
                  <c:v>穩健型(模擬較差情境)</c:v>
                </c:pt>
              </c:strCache>
            </c:strRef>
          </c:tx>
          <c:cat>
            <c:numRef>
              <c:f>穩健型!$D$11:$K$11</c:f>
              <c:numCache>
                <c:formatCode>General</c:formatCode>
                <c:ptCount val="8"/>
                <c:pt idx="0">
                  <c:v>0</c:v>
                </c:pt>
                <c:pt idx="1">
                  <c:v>5</c:v>
                </c:pt>
                <c:pt idx="2">
                  <c:v>10</c:v>
                </c:pt>
                <c:pt idx="3">
                  <c:v>15</c:v>
                </c:pt>
                <c:pt idx="4">
                  <c:v>20</c:v>
                </c:pt>
                <c:pt idx="5">
                  <c:v>25</c:v>
                </c:pt>
                <c:pt idx="6">
                  <c:v>30</c:v>
                </c:pt>
                <c:pt idx="7">
                  <c:v>35</c:v>
                </c:pt>
              </c:numCache>
            </c:numRef>
          </c:cat>
          <c:val>
            <c:numRef>
              <c:f>穩健型!$D$13:$K$13</c:f>
              <c:numCache>
                <c:formatCode>General</c:formatCode>
                <c:ptCount val="8"/>
                <c:pt idx="0">
                  <c:v>0</c:v>
                </c:pt>
                <c:pt idx="1">
                  <c:v>306751.43351659476</c:v>
                </c:pt>
                <c:pt idx="2">
                  <c:v>683728.07174887031</c:v>
                </c:pt>
                <c:pt idx="3">
                  <c:v>1147006.7079519515</c:v>
                </c:pt>
                <c:pt idx="4">
                  <c:v>1716344.6270564878</c:v>
                </c:pt>
                <c:pt idx="5">
                  <c:v>2416022.187815391</c:v>
                </c:pt>
                <c:pt idx="6">
                  <c:v>3275878.2989268685</c:v>
                </c:pt>
                <c:pt idx="7">
                  <c:v>4332582.9487284422</c:v>
                </c:pt>
              </c:numCache>
            </c:numRef>
          </c:val>
          <c:smooth val="0"/>
        </c:ser>
        <c:ser>
          <c:idx val="2"/>
          <c:order val="2"/>
          <c:tx>
            <c:strRef>
              <c:f>穩健型!$C$14</c:f>
              <c:strCache>
                <c:ptCount val="1"/>
                <c:pt idx="0">
                  <c:v>本金</c:v>
                </c:pt>
              </c:strCache>
            </c:strRef>
          </c:tx>
          <c:cat>
            <c:numRef>
              <c:f>穩健型!$D$11:$K$11</c:f>
              <c:numCache>
                <c:formatCode>General</c:formatCode>
                <c:ptCount val="8"/>
                <c:pt idx="0">
                  <c:v>0</c:v>
                </c:pt>
                <c:pt idx="1">
                  <c:v>5</c:v>
                </c:pt>
                <c:pt idx="2">
                  <c:v>10</c:v>
                </c:pt>
                <c:pt idx="3">
                  <c:v>15</c:v>
                </c:pt>
                <c:pt idx="4">
                  <c:v>20</c:v>
                </c:pt>
                <c:pt idx="5">
                  <c:v>25</c:v>
                </c:pt>
                <c:pt idx="6">
                  <c:v>30</c:v>
                </c:pt>
                <c:pt idx="7">
                  <c:v>35</c:v>
                </c:pt>
              </c:numCache>
            </c:numRef>
          </c:cat>
          <c:val>
            <c:numRef>
              <c:f>穩健型!$D$14:$K$14</c:f>
              <c:numCache>
                <c:formatCode>General</c:formatCode>
                <c:ptCount val="8"/>
                <c:pt idx="1">
                  <c:v>366240</c:v>
                </c:pt>
                <c:pt idx="2">
                  <c:v>732480</c:v>
                </c:pt>
                <c:pt idx="3">
                  <c:v>1098720</c:v>
                </c:pt>
                <c:pt idx="4">
                  <c:v>1464960</c:v>
                </c:pt>
                <c:pt idx="5">
                  <c:v>1831200</c:v>
                </c:pt>
                <c:pt idx="6">
                  <c:v>2197440</c:v>
                </c:pt>
                <c:pt idx="7">
                  <c:v>2563680</c:v>
                </c:pt>
              </c:numCache>
            </c:numRef>
          </c:val>
          <c:smooth val="0"/>
        </c:ser>
        <c:dLbls>
          <c:showLegendKey val="0"/>
          <c:showVal val="0"/>
          <c:showCatName val="0"/>
          <c:showSerName val="0"/>
          <c:showPercent val="0"/>
          <c:showBubbleSize val="0"/>
        </c:dLbls>
        <c:marker val="1"/>
        <c:smooth val="0"/>
        <c:axId val="99477760"/>
        <c:axId val="99483648"/>
      </c:lineChart>
      <c:catAx>
        <c:axId val="99477760"/>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新細明體"/>
                <a:ea typeface="新細明體"/>
                <a:cs typeface="新細明體"/>
              </a:defRPr>
            </a:pPr>
            <a:endParaRPr lang="zh-TW"/>
          </a:p>
        </c:txPr>
        <c:crossAx val="99483648"/>
        <c:crosses val="autoZero"/>
        <c:auto val="1"/>
        <c:lblAlgn val="ctr"/>
        <c:lblOffset val="100"/>
        <c:tickLblSkip val="1"/>
        <c:tickMarkSkip val="1"/>
        <c:noMultiLvlLbl val="0"/>
      </c:catAx>
      <c:valAx>
        <c:axId val="99483648"/>
        <c:scaling>
          <c:orientation val="minMax"/>
        </c:scaling>
        <c:delete val="0"/>
        <c:axPos val="l"/>
        <c:majorGridlines>
          <c:spPr>
            <a:ln w="3175">
              <a:solidFill>
                <a:srgbClr val="000000"/>
              </a:solidFill>
              <a:prstDash val="sysDash"/>
            </a:ln>
          </c:spPr>
        </c:majorGridlines>
        <c:numFmt formatCode="General" sourceLinked="1"/>
        <c:majorTickMark val="in"/>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新細明體"/>
                <a:ea typeface="新細明體"/>
                <a:cs typeface="新細明體"/>
              </a:defRPr>
            </a:pPr>
            <a:endParaRPr lang="zh-TW"/>
          </a:p>
        </c:txPr>
        <c:crossAx val="99477760"/>
        <c:crosses val="autoZero"/>
        <c:crossBetween val="between"/>
      </c:valAx>
      <c:spPr>
        <a:solidFill>
          <a:srgbClr val="FFFFFF"/>
        </a:solidFill>
        <a:ln w="12700">
          <a:solidFill>
            <a:srgbClr val="FFFFFF"/>
          </a:solidFill>
          <a:prstDash val="sysDash"/>
        </a:ln>
      </c:spPr>
    </c:plotArea>
    <c:legend>
      <c:legendPos val="t"/>
      <c:layout>
        <c:manualLayout>
          <c:xMode val="edge"/>
          <c:yMode val="edge"/>
          <c:x val="3.348679908638303E-2"/>
          <c:y val="2.4691358024691357E-2"/>
          <c:w val="0.90154493724205675"/>
          <c:h val="4.0409682123067947E-2"/>
        </c:manualLayout>
      </c:layout>
      <c:overlay val="0"/>
      <c:spPr>
        <a:solidFill>
          <a:srgbClr val="FFFFFF"/>
        </a:solidFill>
        <a:ln w="3175">
          <a:solidFill>
            <a:srgbClr val="000000"/>
          </a:solidFill>
          <a:prstDash val="solid"/>
        </a:ln>
      </c:spPr>
      <c:txPr>
        <a:bodyPr/>
        <a:lstStyle/>
        <a:p>
          <a:pPr>
            <a:defRPr sz="1000" b="0" i="0" u="none" strike="noStrike" baseline="0">
              <a:solidFill>
                <a:srgbClr val="000000"/>
              </a:solidFill>
              <a:latin typeface="新細明體"/>
              <a:ea typeface="新細明體"/>
              <a:cs typeface="新細明體"/>
            </a:defRPr>
          </a:pPr>
          <a:endParaRPr lang="zh-TW"/>
        </a:p>
      </c:txPr>
    </c:legend>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新細明體"/>
          <a:ea typeface="新細明體"/>
          <a:cs typeface="新細明體"/>
        </a:defRPr>
      </a:pPr>
      <a:endParaRPr lang="zh-TW"/>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146496815286625"/>
          <c:y val="0.13888930751262152"/>
          <c:w val="0.83757961783439494"/>
          <c:h val="0.73457011528897598"/>
        </c:manualLayout>
      </c:layout>
      <c:lineChart>
        <c:grouping val="standard"/>
        <c:varyColors val="0"/>
        <c:ser>
          <c:idx val="0"/>
          <c:order val="0"/>
          <c:tx>
            <c:strRef>
              <c:f>積極型!$C$12</c:f>
              <c:strCache>
                <c:ptCount val="1"/>
                <c:pt idx="0">
                  <c:v>積極型</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numRef>
              <c:f>積極型!$D$11:$K$11</c:f>
              <c:numCache>
                <c:formatCode>General</c:formatCode>
                <c:ptCount val="8"/>
                <c:pt idx="0">
                  <c:v>0</c:v>
                </c:pt>
                <c:pt idx="1">
                  <c:v>5</c:v>
                </c:pt>
                <c:pt idx="2">
                  <c:v>10</c:v>
                </c:pt>
                <c:pt idx="3">
                  <c:v>15</c:v>
                </c:pt>
                <c:pt idx="4">
                  <c:v>20</c:v>
                </c:pt>
                <c:pt idx="5">
                  <c:v>25</c:v>
                </c:pt>
                <c:pt idx="6">
                  <c:v>30</c:v>
                </c:pt>
                <c:pt idx="7">
                  <c:v>35</c:v>
                </c:pt>
              </c:numCache>
            </c:numRef>
          </c:cat>
          <c:val>
            <c:numRef>
              <c:f>積極型!$D$12:$K$12</c:f>
              <c:numCache>
                <c:formatCode>General</c:formatCode>
                <c:ptCount val="8"/>
                <c:pt idx="0">
                  <c:v>0</c:v>
                </c:pt>
                <c:pt idx="1">
                  <c:v>436663.90956504404</c:v>
                </c:pt>
                <c:pt idx="2">
                  <c:v>1054767.2206589901</c:v>
                </c:pt>
                <c:pt idx="3">
                  <c:v>1929700.3095095365</c:v>
                </c:pt>
                <c:pt idx="4">
                  <c:v>3168179.2113790796</c:v>
                </c:pt>
                <c:pt idx="5">
                  <c:v>4921261.8298351653</c:v>
                </c:pt>
                <c:pt idx="6">
                  <c:v>7402772.5463225879</c:v>
                </c:pt>
                <c:pt idx="7">
                  <c:v>10915382.489067383</c:v>
                </c:pt>
              </c:numCache>
            </c:numRef>
          </c:val>
          <c:smooth val="0"/>
        </c:ser>
        <c:ser>
          <c:idx val="1"/>
          <c:order val="1"/>
          <c:tx>
            <c:strRef>
              <c:f>積極型!$C$13</c:f>
              <c:strCache>
                <c:ptCount val="1"/>
                <c:pt idx="0">
                  <c:v>積極型(模擬較差情境)</c:v>
                </c:pt>
              </c:strCache>
            </c:strRef>
          </c:tx>
          <c:cat>
            <c:numRef>
              <c:f>積極型!$D$11:$K$11</c:f>
              <c:numCache>
                <c:formatCode>General</c:formatCode>
                <c:ptCount val="8"/>
                <c:pt idx="0">
                  <c:v>0</c:v>
                </c:pt>
                <c:pt idx="1">
                  <c:v>5</c:v>
                </c:pt>
                <c:pt idx="2">
                  <c:v>10</c:v>
                </c:pt>
                <c:pt idx="3">
                  <c:v>15</c:v>
                </c:pt>
                <c:pt idx="4">
                  <c:v>20</c:v>
                </c:pt>
                <c:pt idx="5">
                  <c:v>25</c:v>
                </c:pt>
                <c:pt idx="6">
                  <c:v>30</c:v>
                </c:pt>
                <c:pt idx="7">
                  <c:v>35</c:v>
                </c:pt>
              </c:numCache>
            </c:numRef>
          </c:cat>
          <c:val>
            <c:numRef>
              <c:f>積極型!$D$13:$K$13</c:f>
              <c:numCache>
                <c:formatCode>General</c:formatCode>
                <c:ptCount val="8"/>
                <c:pt idx="0">
                  <c:v>0</c:v>
                </c:pt>
                <c:pt idx="1">
                  <c:v>300992.43286318489</c:v>
                </c:pt>
                <c:pt idx="2">
                  <c:v>727051.04520024185</c:v>
                </c:pt>
                <c:pt idx="3">
                  <c:v>1330142.4233449236</c:v>
                </c:pt>
                <c:pt idx="4">
                  <c:v>2183825.9304035995</c:v>
                </c:pt>
                <c:pt idx="5">
                  <c:v>3392225.7793053794</c:v>
                </c:pt>
                <c:pt idx="6">
                  <c:v>5102731.1161801601</c:v>
                </c:pt>
                <c:pt idx="7">
                  <c:v>7523973.1497141477</c:v>
                </c:pt>
              </c:numCache>
            </c:numRef>
          </c:val>
          <c:smooth val="0"/>
        </c:ser>
        <c:ser>
          <c:idx val="2"/>
          <c:order val="2"/>
          <c:tx>
            <c:strRef>
              <c:f>積極型!$C$14</c:f>
              <c:strCache>
                <c:ptCount val="1"/>
                <c:pt idx="0">
                  <c:v>本金</c:v>
                </c:pt>
              </c:strCache>
            </c:strRef>
          </c:tx>
          <c:cat>
            <c:numRef>
              <c:f>積極型!$D$11:$K$11</c:f>
              <c:numCache>
                <c:formatCode>General</c:formatCode>
                <c:ptCount val="8"/>
                <c:pt idx="0">
                  <c:v>0</c:v>
                </c:pt>
                <c:pt idx="1">
                  <c:v>5</c:v>
                </c:pt>
                <c:pt idx="2">
                  <c:v>10</c:v>
                </c:pt>
                <c:pt idx="3">
                  <c:v>15</c:v>
                </c:pt>
                <c:pt idx="4">
                  <c:v>20</c:v>
                </c:pt>
                <c:pt idx="5">
                  <c:v>25</c:v>
                </c:pt>
                <c:pt idx="6">
                  <c:v>30</c:v>
                </c:pt>
                <c:pt idx="7">
                  <c:v>35</c:v>
                </c:pt>
              </c:numCache>
            </c:numRef>
          </c:cat>
          <c:val>
            <c:numRef>
              <c:f>積極型!$D$14:$K$14</c:f>
              <c:numCache>
                <c:formatCode>General</c:formatCode>
                <c:ptCount val="8"/>
                <c:pt idx="0">
                  <c:v>0</c:v>
                </c:pt>
                <c:pt idx="1">
                  <c:v>366240</c:v>
                </c:pt>
                <c:pt idx="2">
                  <c:v>732480</c:v>
                </c:pt>
                <c:pt idx="3">
                  <c:v>1098720</c:v>
                </c:pt>
                <c:pt idx="4">
                  <c:v>1464960</c:v>
                </c:pt>
                <c:pt idx="5">
                  <c:v>1831200</c:v>
                </c:pt>
                <c:pt idx="6">
                  <c:v>2197440</c:v>
                </c:pt>
                <c:pt idx="7">
                  <c:v>2563680</c:v>
                </c:pt>
              </c:numCache>
            </c:numRef>
          </c:val>
          <c:smooth val="0"/>
        </c:ser>
        <c:dLbls>
          <c:showLegendKey val="0"/>
          <c:showVal val="0"/>
          <c:showCatName val="0"/>
          <c:showSerName val="0"/>
          <c:showPercent val="0"/>
          <c:showBubbleSize val="0"/>
        </c:dLbls>
        <c:marker val="1"/>
        <c:smooth val="0"/>
        <c:axId val="99603584"/>
        <c:axId val="99605120"/>
      </c:lineChart>
      <c:catAx>
        <c:axId val="99603584"/>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新細明體"/>
                <a:ea typeface="新細明體"/>
                <a:cs typeface="新細明體"/>
              </a:defRPr>
            </a:pPr>
            <a:endParaRPr lang="zh-TW"/>
          </a:p>
        </c:txPr>
        <c:crossAx val="99605120"/>
        <c:crosses val="autoZero"/>
        <c:auto val="1"/>
        <c:lblAlgn val="ctr"/>
        <c:lblOffset val="100"/>
        <c:tickLblSkip val="1"/>
        <c:tickMarkSkip val="1"/>
        <c:noMultiLvlLbl val="0"/>
      </c:catAx>
      <c:valAx>
        <c:axId val="99605120"/>
        <c:scaling>
          <c:orientation val="minMax"/>
        </c:scaling>
        <c:delete val="0"/>
        <c:axPos val="l"/>
        <c:majorGridlines>
          <c:spPr>
            <a:ln w="3175">
              <a:solidFill>
                <a:srgbClr val="000000"/>
              </a:solidFill>
              <a:prstDash val="sysDash"/>
            </a:ln>
          </c:spPr>
        </c:majorGridlines>
        <c:numFmt formatCode="General" sourceLinked="1"/>
        <c:majorTickMark val="in"/>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新細明體"/>
                <a:ea typeface="新細明體"/>
                <a:cs typeface="新細明體"/>
              </a:defRPr>
            </a:pPr>
            <a:endParaRPr lang="zh-TW"/>
          </a:p>
        </c:txPr>
        <c:crossAx val="99603584"/>
        <c:crosses val="autoZero"/>
        <c:crossBetween val="between"/>
      </c:valAx>
      <c:spPr>
        <a:solidFill>
          <a:srgbClr val="FFFFFF"/>
        </a:solidFill>
        <a:ln w="12700">
          <a:solidFill>
            <a:srgbClr val="FFFFFF"/>
          </a:solidFill>
          <a:prstDash val="sysDash"/>
        </a:ln>
      </c:spPr>
    </c:plotArea>
    <c:legend>
      <c:legendPos val="t"/>
      <c:layout>
        <c:manualLayout>
          <c:xMode val="edge"/>
          <c:yMode val="edge"/>
          <c:x val="3.5031847133757961E-2"/>
          <c:y val="2.4691358024691357E-2"/>
          <c:w val="0.89845494110455193"/>
          <c:h val="4.0409682123067947E-2"/>
        </c:manualLayout>
      </c:layout>
      <c:overlay val="0"/>
      <c:spPr>
        <a:solidFill>
          <a:srgbClr val="FFFFFF"/>
        </a:solidFill>
        <a:ln w="3175">
          <a:solidFill>
            <a:srgbClr val="000000"/>
          </a:solidFill>
          <a:prstDash val="solid"/>
        </a:ln>
      </c:spPr>
      <c:txPr>
        <a:bodyPr/>
        <a:lstStyle/>
        <a:p>
          <a:pPr>
            <a:defRPr sz="1000" b="0" i="0" u="none" strike="noStrike" baseline="0">
              <a:solidFill>
                <a:srgbClr val="000000"/>
              </a:solidFill>
              <a:latin typeface="新細明體"/>
              <a:ea typeface="新細明體"/>
              <a:cs typeface="新細明體"/>
            </a:defRPr>
          </a:pPr>
          <a:endParaRPr lang="zh-TW"/>
        </a:p>
      </c:txPr>
    </c:legend>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新細明體"/>
          <a:ea typeface="新細明體"/>
          <a:cs typeface="新細明體"/>
        </a:defRPr>
      </a:pPr>
      <a:endParaRPr lang="zh-TW"/>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146496815286625"/>
          <c:y val="0.13888930751262152"/>
          <c:w val="0.83757961783439494"/>
          <c:h val="0.73457011528897598"/>
        </c:manualLayout>
      </c:layout>
      <c:lineChart>
        <c:grouping val="standard"/>
        <c:varyColors val="0"/>
        <c:ser>
          <c:idx val="0"/>
          <c:order val="0"/>
          <c:tx>
            <c:strRef>
              <c:f>投資週期型!$C$12</c:f>
              <c:strCache>
                <c:ptCount val="1"/>
                <c:pt idx="0">
                  <c:v>投資週期型</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numRef>
              <c:f>投資週期型!$D$11:$K$11</c:f>
              <c:numCache>
                <c:formatCode>General</c:formatCode>
                <c:ptCount val="8"/>
                <c:pt idx="0">
                  <c:v>0</c:v>
                </c:pt>
                <c:pt idx="1">
                  <c:v>5</c:v>
                </c:pt>
                <c:pt idx="2">
                  <c:v>10</c:v>
                </c:pt>
                <c:pt idx="3">
                  <c:v>15</c:v>
                </c:pt>
                <c:pt idx="4">
                  <c:v>20</c:v>
                </c:pt>
                <c:pt idx="5">
                  <c:v>25</c:v>
                </c:pt>
                <c:pt idx="6">
                  <c:v>30</c:v>
                </c:pt>
                <c:pt idx="7">
                  <c:v>35</c:v>
                </c:pt>
              </c:numCache>
            </c:numRef>
          </c:cat>
          <c:val>
            <c:numRef>
              <c:f>投資週期型!$D$12:$K$12</c:f>
              <c:numCache>
                <c:formatCode>General</c:formatCode>
                <c:ptCount val="8"/>
                <c:pt idx="0">
                  <c:v>0</c:v>
                </c:pt>
                <c:pt idx="1">
                  <c:v>436663.90956504404</c:v>
                </c:pt>
                <c:pt idx="2">
                  <c:v>1054767.2206589901</c:v>
                </c:pt>
                <c:pt idx="3">
                  <c:v>1929700.3095095365</c:v>
                </c:pt>
                <c:pt idx="4">
                  <c:v>2768510.2080624951</c:v>
                </c:pt>
                <c:pt idx="5">
                  <c:v>3797335.4732486964</c:v>
                </c:pt>
                <c:pt idx="6">
                  <c:v>5055011.1475700904</c:v>
                </c:pt>
                <c:pt idx="7">
                  <c:v>6553011.3783364762</c:v>
                </c:pt>
              </c:numCache>
            </c:numRef>
          </c:val>
          <c:smooth val="0"/>
        </c:ser>
        <c:ser>
          <c:idx val="1"/>
          <c:order val="1"/>
          <c:tx>
            <c:strRef>
              <c:f>投資週期型!$C$13</c:f>
              <c:strCache>
                <c:ptCount val="1"/>
                <c:pt idx="0">
                  <c:v>投資週期型(模擬較差情境)</c:v>
                </c:pt>
              </c:strCache>
            </c:strRef>
          </c:tx>
          <c:cat>
            <c:numRef>
              <c:f>投資週期型!$D$11:$K$11</c:f>
              <c:numCache>
                <c:formatCode>General</c:formatCode>
                <c:ptCount val="8"/>
                <c:pt idx="0">
                  <c:v>0</c:v>
                </c:pt>
                <c:pt idx="1">
                  <c:v>5</c:v>
                </c:pt>
                <c:pt idx="2">
                  <c:v>10</c:v>
                </c:pt>
                <c:pt idx="3">
                  <c:v>15</c:v>
                </c:pt>
                <c:pt idx="4">
                  <c:v>20</c:v>
                </c:pt>
                <c:pt idx="5">
                  <c:v>25</c:v>
                </c:pt>
                <c:pt idx="6">
                  <c:v>30</c:v>
                </c:pt>
                <c:pt idx="7">
                  <c:v>35</c:v>
                </c:pt>
              </c:numCache>
            </c:numRef>
          </c:cat>
          <c:val>
            <c:numRef>
              <c:f>投資週期型!$D$13:$K$13</c:f>
              <c:numCache>
                <c:formatCode>General</c:formatCode>
                <c:ptCount val="8"/>
                <c:pt idx="0">
                  <c:v>0</c:v>
                </c:pt>
                <c:pt idx="1">
                  <c:v>300992.43286318489</c:v>
                </c:pt>
                <c:pt idx="2">
                  <c:v>727051.04520024185</c:v>
                </c:pt>
                <c:pt idx="3">
                  <c:v>1330142.4233449236</c:v>
                </c:pt>
                <c:pt idx="4">
                  <c:v>1935212.9016375954</c:v>
                </c:pt>
                <c:pt idx="5">
                  <c:v>2677414.3918093015</c:v>
                </c:pt>
                <c:pt idx="6">
                  <c:v>3584645.6610307917</c:v>
                </c:pt>
                <c:pt idx="7">
                  <c:v>4753318.3805806851</c:v>
                </c:pt>
              </c:numCache>
            </c:numRef>
          </c:val>
          <c:smooth val="0"/>
        </c:ser>
        <c:ser>
          <c:idx val="2"/>
          <c:order val="2"/>
          <c:tx>
            <c:strRef>
              <c:f>投資週期型!$C$14</c:f>
              <c:strCache>
                <c:ptCount val="1"/>
                <c:pt idx="0">
                  <c:v>本金</c:v>
                </c:pt>
              </c:strCache>
            </c:strRef>
          </c:tx>
          <c:cat>
            <c:numRef>
              <c:f>投資週期型!$D$11:$K$11</c:f>
              <c:numCache>
                <c:formatCode>General</c:formatCode>
                <c:ptCount val="8"/>
                <c:pt idx="0">
                  <c:v>0</c:v>
                </c:pt>
                <c:pt idx="1">
                  <c:v>5</c:v>
                </c:pt>
                <c:pt idx="2">
                  <c:v>10</c:v>
                </c:pt>
                <c:pt idx="3">
                  <c:v>15</c:v>
                </c:pt>
                <c:pt idx="4">
                  <c:v>20</c:v>
                </c:pt>
                <c:pt idx="5">
                  <c:v>25</c:v>
                </c:pt>
                <c:pt idx="6">
                  <c:v>30</c:v>
                </c:pt>
                <c:pt idx="7">
                  <c:v>35</c:v>
                </c:pt>
              </c:numCache>
            </c:numRef>
          </c:cat>
          <c:val>
            <c:numRef>
              <c:f>投資週期型!$D$14:$K$14</c:f>
              <c:numCache>
                <c:formatCode>General</c:formatCode>
                <c:ptCount val="8"/>
                <c:pt idx="1">
                  <c:v>366240</c:v>
                </c:pt>
                <c:pt idx="2">
                  <c:v>732480</c:v>
                </c:pt>
                <c:pt idx="3">
                  <c:v>1098720</c:v>
                </c:pt>
                <c:pt idx="4">
                  <c:v>1464960</c:v>
                </c:pt>
                <c:pt idx="5">
                  <c:v>1831200</c:v>
                </c:pt>
                <c:pt idx="6">
                  <c:v>2197440</c:v>
                </c:pt>
                <c:pt idx="7">
                  <c:v>2563680</c:v>
                </c:pt>
              </c:numCache>
            </c:numRef>
          </c:val>
          <c:smooth val="0"/>
        </c:ser>
        <c:dLbls>
          <c:showLegendKey val="0"/>
          <c:showVal val="0"/>
          <c:showCatName val="0"/>
          <c:showSerName val="0"/>
          <c:showPercent val="0"/>
          <c:showBubbleSize val="0"/>
        </c:dLbls>
        <c:marker val="1"/>
        <c:smooth val="0"/>
        <c:axId val="157917184"/>
        <c:axId val="157918720"/>
      </c:lineChart>
      <c:catAx>
        <c:axId val="157917184"/>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新細明體"/>
                <a:ea typeface="新細明體"/>
                <a:cs typeface="新細明體"/>
              </a:defRPr>
            </a:pPr>
            <a:endParaRPr lang="zh-TW"/>
          </a:p>
        </c:txPr>
        <c:crossAx val="157918720"/>
        <c:crosses val="autoZero"/>
        <c:auto val="1"/>
        <c:lblAlgn val="ctr"/>
        <c:lblOffset val="100"/>
        <c:tickLblSkip val="1"/>
        <c:tickMarkSkip val="1"/>
        <c:noMultiLvlLbl val="0"/>
      </c:catAx>
      <c:valAx>
        <c:axId val="157918720"/>
        <c:scaling>
          <c:orientation val="minMax"/>
        </c:scaling>
        <c:delete val="0"/>
        <c:axPos val="l"/>
        <c:majorGridlines>
          <c:spPr>
            <a:ln w="3175">
              <a:solidFill>
                <a:srgbClr val="000000"/>
              </a:solidFill>
              <a:prstDash val="sysDash"/>
            </a:ln>
          </c:spPr>
        </c:majorGridlines>
        <c:numFmt formatCode="General" sourceLinked="1"/>
        <c:majorTickMark val="in"/>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新細明體"/>
                <a:ea typeface="新細明體"/>
                <a:cs typeface="新細明體"/>
              </a:defRPr>
            </a:pPr>
            <a:endParaRPr lang="zh-TW"/>
          </a:p>
        </c:txPr>
        <c:crossAx val="157917184"/>
        <c:crosses val="autoZero"/>
        <c:crossBetween val="between"/>
      </c:valAx>
      <c:spPr>
        <a:solidFill>
          <a:srgbClr val="FFFFFF"/>
        </a:solidFill>
        <a:ln w="12700">
          <a:solidFill>
            <a:srgbClr val="FFFFFF"/>
          </a:solidFill>
          <a:prstDash val="sysDash"/>
        </a:ln>
      </c:spPr>
    </c:plotArea>
    <c:legend>
      <c:legendPos val="t"/>
      <c:layout>
        <c:manualLayout>
          <c:xMode val="edge"/>
          <c:yMode val="edge"/>
          <c:x val="3.5031847133757961E-2"/>
          <c:y val="2.4691358024691357E-2"/>
          <c:w val="0.9077249295170664"/>
          <c:h val="4.1891163604549433E-2"/>
        </c:manualLayout>
      </c:layout>
      <c:overlay val="0"/>
      <c:spPr>
        <a:solidFill>
          <a:srgbClr val="FFFFFF"/>
        </a:solidFill>
        <a:ln w="3175">
          <a:solidFill>
            <a:srgbClr val="000000"/>
          </a:solidFill>
          <a:prstDash val="solid"/>
        </a:ln>
      </c:spPr>
      <c:txPr>
        <a:bodyPr/>
        <a:lstStyle/>
        <a:p>
          <a:pPr>
            <a:defRPr sz="1000" b="0" i="0" u="none" strike="noStrike" baseline="0">
              <a:solidFill>
                <a:srgbClr val="000000"/>
              </a:solidFill>
              <a:latin typeface="新細明體"/>
              <a:ea typeface="新細明體"/>
              <a:cs typeface="新細明體"/>
            </a:defRPr>
          </a:pPr>
          <a:endParaRPr lang="zh-TW"/>
        </a:p>
      </c:txPr>
    </c:legend>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新細明體"/>
          <a:ea typeface="新細明體"/>
          <a:cs typeface="新細明體"/>
        </a:defRPr>
      </a:pPr>
      <a:endParaRPr lang="zh-TW"/>
    </a:p>
  </c:txPr>
  <c:externalData r:id="rId2">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58987A-C2F8-4B43-BC81-3D4C5CCE23E0}"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zh-TW" altLang="en-US"/>
        </a:p>
      </dgm:t>
    </dgm:pt>
    <dgm:pt modelId="{6F5FD82A-ECEE-4C02-A921-A23F6180930C}">
      <dgm:prSet phldrT="[文字]"/>
      <dgm:spPr>
        <a:solidFill>
          <a:srgbClr val="92D050"/>
        </a:solidFill>
        <a:ln>
          <a:solidFill>
            <a:schemeClr val="accent2">
              <a:lumMod val="60000"/>
              <a:lumOff val="40000"/>
            </a:schemeClr>
          </a:solidFill>
        </a:ln>
      </dgm:spPr>
      <dgm:t>
        <a:bodyPr/>
        <a:lstStyle/>
        <a:p>
          <a:pPr algn="l"/>
          <a:r>
            <a:rPr lang="zh-TW" altLang="en-US" b="1" dirty="0" smtClean="0">
              <a:solidFill>
                <a:schemeClr val="accent5">
                  <a:lumMod val="10000"/>
                </a:schemeClr>
              </a:solidFill>
              <a:latin typeface="微軟正黑體" pitchFamily="34" charset="-120"/>
              <a:ea typeface="微軟正黑體" pitchFamily="34" charset="-120"/>
            </a:rPr>
            <a:t>完美退休計畫，提高退休所得替代率</a:t>
          </a:r>
          <a:r>
            <a:rPr lang="en-US" altLang="zh-TW" b="1" dirty="0" smtClean="0">
              <a:solidFill>
                <a:schemeClr val="accent5">
                  <a:lumMod val="10000"/>
                </a:schemeClr>
              </a:solidFill>
              <a:latin typeface="微軟正黑體" pitchFamily="34" charset="-120"/>
              <a:ea typeface="微軟正黑體" pitchFamily="34" charset="-120"/>
            </a:rPr>
            <a:t>-</a:t>
          </a:r>
          <a:r>
            <a:rPr lang="zh-TW" altLang="en-US" b="1" dirty="0" smtClean="0">
              <a:solidFill>
                <a:srgbClr val="C00000"/>
              </a:solidFill>
              <a:latin typeface="微軟正黑體" pitchFamily="34" charset="-120"/>
              <a:ea typeface="微軟正黑體" pitchFamily="34" charset="-120"/>
            </a:rPr>
            <a:t>增額提撥投資</a:t>
          </a:r>
          <a:r>
            <a:rPr lang="en-US" altLang="zh-TW" b="1" dirty="0" smtClean="0">
              <a:solidFill>
                <a:schemeClr val="accent5">
                  <a:lumMod val="10000"/>
                </a:schemeClr>
              </a:solidFill>
              <a:latin typeface="微軟正黑體" pitchFamily="34" charset="-120"/>
              <a:ea typeface="微軟正黑體" pitchFamily="34" charset="-120"/>
            </a:rPr>
            <a:t>+</a:t>
          </a:r>
          <a:r>
            <a:rPr lang="zh-TW" altLang="en-US" b="1" dirty="0" smtClean="0">
              <a:solidFill>
                <a:srgbClr val="FF0000"/>
              </a:solidFill>
              <a:latin typeface="微軟正黑體" pitchFamily="34" charset="-120"/>
              <a:ea typeface="微軟正黑體" pitchFamily="34" charset="-120"/>
            </a:rPr>
            <a:t>節稅效果</a:t>
          </a:r>
          <a:endParaRPr lang="zh-TW" altLang="en-US" b="1" dirty="0">
            <a:solidFill>
              <a:srgbClr val="FF0000"/>
            </a:solidFill>
            <a:latin typeface="微軟正黑體" pitchFamily="34" charset="-120"/>
            <a:ea typeface="微軟正黑體" pitchFamily="34" charset="-120"/>
          </a:endParaRPr>
        </a:p>
      </dgm:t>
    </dgm:pt>
    <dgm:pt modelId="{866211F5-DE37-4DDD-A67B-7CFC6229F945}" type="parTrans" cxnId="{4630A4E6-3C96-4D9C-871A-2AE7C760980D}">
      <dgm:prSet/>
      <dgm:spPr/>
      <dgm:t>
        <a:bodyPr/>
        <a:lstStyle/>
        <a:p>
          <a:endParaRPr lang="zh-TW" altLang="en-US"/>
        </a:p>
      </dgm:t>
    </dgm:pt>
    <dgm:pt modelId="{E043BBA0-89E9-402D-88F9-A61ADD7DD5D4}" type="sibTrans" cxnId="{4630A4E6-3C96-4D9C-871A-2AE7C760980D}">
      <dgm:prSet/>
      <dgm:spPr/>
      <dgm:t>
        <a:bodyPr/>
        <a:lstStyle/>
        <a:p>
          <a:endParaRPr lang="zh-TW" altLang="en-US"/>
        </a:p>
      </dgm:t>
    </dgm:pt>
    <dgm:pt modelId="{BF3F17ED-4AF9-47D0-9E1C-729BF688E338}">
      <dgm:prSet phldrT="[文字]"/>
      <dgm:spPr>
        <a:solidFill>
          <a:srgbClr val="92D050"/>
        </a:solidFill>
        <a:ln>
          <a:solidFill>
            <a:schemeClr val="accent2">
              <a:lumMod val="60000"/>
              <a:lumOff val="40000"/>
            </a:schemeClr>
          </a:solidFill>
        </a:ln>
      </dgm:spPr>
      <dgm:t>
        <a:bodyPr/>
        <a:lstStyle/>
        <a:p>
          <a:pPr algn="l"/>
          <a:r>
            <a:rPr lang="zh-TW" altLang="en-US" b="1" dirty="0" smtClean="0">
              <a:solidFill>
                <a:schemeClr val="accent5">
                  <a:lumMod val="10000"/>
                </a:schemeClr>
              </a:solidFill>
              <a:latin typeface="微軟正黑體" pitchFamily="34" charset="-120"/>
              <a:ea typeface="微軟正黑體" pitchFamily="34" charset="-120"/>
            </a:rPr>
            <a:t>一夕致富只是夢，</a:t>
          </a:r>
          <a:r>
            <a:rPr lang="zh-TW" altLang="en-US" b="1" dirty="0" smtClean="0">
              <a:solidFill>
                <a:srgbClr val="FF0000"/>
              </a:solidFill>
              <a:latin typeface="微軟正黑體" pitchFamily="34" charset="-120"/>
              <a:ea typeface="微軟正黑體" pitchFamily="34" charset="-120"/>
            </a:rPr>
            <a:t>長期投資</a:t>
          </a:r>
          <a:r>
            <a:rPr lang="zh-TW" altLang="en-US" b="1" dirty="0" smtClean="0">
              <a:solidFill>
                <a:schemeClr val="accent5">
                  <a:lumMod val="10000"/>
                </a:schemeClr>
              </a:solidFill>
              <a:latin typeface="微軟正黑體" pitchFamily="34" charset="-120"/>
              <a:ea typeface="微軟正黑體" pitchFamily="34" charset="-120"/>
            </a:rPr>
            <a:t>才實在</a:t>
          </a:r>
          <a:r>
            <a:rPr lang="en-US" altLang="zh-TW" b="1" dirty="0" smtClean="0">
              <a:solidFill>
                <a:schemeClr val="accent5">
                  <a:lumMod val="10000"/>
                </a:schemeClr>
              </a:solidFill>
              <a:latin typeface="微軟正黑體" pitchFamily="34" charset="-120"/>
              <a:ea typeface="微軟正黑體" pitchFamily="34" charset="-120"/>
            </a:rPr>
            <a:t>-</a:t>
          </a:r>
          <a:r>
            <a:rPr lang="zh-TW" altLang="en-US" b="1" dirty="0" smtClean="0">
              <a:solidFill>
                <a:srgbClr val="C00000"/>
              </a:solidFill>
              <a:latin typeface="微軟正黑體" pitchFamily="34" charset="-120"/>
              <a:ea typeface="微軟正黑體" pitchFamily="34" charset="-120"/>
            </a:rPr>
            <a:t>定期定額</a:t>
          </a:r>
          <a:r>
            <a:rPr lang="en-US" altLang="zh-TW" b="1" dirty="0" smtClean="0">
              <a:solidFill>
                <a:schemeClr val="accent5">
                  <a:lumMod val="10000"/>
                </a:schemeClr>
              </a:solidFill>
              <a:latin typeface="微軟正黑體" pitchFamily="34" charset="-120"/>
              <a:ea typeface="微軟正黑體" pitchFamily="34" charset="-120"/>
            </a:rPr>
            <a:t>+</a:t>
          </a:r>
          <a:r>
            <a:rPr lang="zh-TW" altLang="en-US" b="1" dirty="0" smtClean="0">
              <a:solidFill>
                <a:schemeClr val="accent5">
                  <a:lumMod val="10000"/>
                </a:schemeClr>
              </a:solidFill>
              <a:latin typeface="微軟正黑體" pitchFamily="34" charset="-120"/>
              <a:ea typeface="微軟正黑體" pitchFamily="34" charset="-120"/>
            </a:rPr>
            <a:t>複利效果穩定獲利</a:t>
          </a:r>
          <a:endParaRPr lang="zh-TW" altLang="en-US" b="1" dirty="0">
            <a:solidFill>
              <a:schemeClr val="accent5">
                <a:lumMod val="10000"/>
              </a:schemeClr>
            </a:solidFill>
            <a:latin typeface="微軟正黑體" pitchFamily="34" charset="-120"/>
            <a:ea typeface="微軟正黑體" pitchFamily="34" charset="-120"/>
          </a:endParaRPr>
        </a:p>
      </dgm:t>
    </dgm:pt>
    <dgm:pt modelId="{EE633076-DF41-4BF9-8A64-80865AB57151}" type="parTrans" cxnId="{82DB23D9-60B2-4806-A7B7-72EABECE006A}">
      <dgm:prSet/>
      <dgm:spPr/>
      <dgm:t>
        <a:bodyPr/>
        <a:lstStyle/>
        <a:p>
          <a:endParaRPr lang="zh-TW" altLang="en-US"/>
        </a:p>
      </dgm:t>
    </dgm:pt>
    <dgm:pt modelId="{A7F33529-8C54-405D-B4DA-60E2CEC82056}" type="sibTrans" cxnId="{82DB23D9-60B2-4806-A7B7-72EABECE006A}">
      <dgm:prSet/>
      <dgm:spPr/>
      <dgm:t>
        <a:bodyPr/>
        <a:lstStyle/>
        <a:p>
          <a:endParaRPr lang="zh-TW" altLang="en-US"/>
        </a:p>
      </dgm:t>
    </dgm:pt>
    <dgm:pt modelId="{0490E38A-D1FA-4A5D-B2D8-E4CB0AF183B5}">
      <dgm:prSet phldrT="[文字]"/>
      <dgm:spPr>
        <a:solidFill>
          <a:srgbClr val="92D050"/>
        </a:solidFill>
        <a:ln>
          <a:solidFill>
            <a:schemeClr val="accent2">
              <a:lumMod val="60000"/>
              <a:lumOff val="40000"/>
            </a:schemeClr>
          </a:solidFill>
        </a:ln>
      </dgm:spPr>
      <dgm:t>
        <a:bodyPr/>
        <a:lstStyle/>
        <a:p>
          <a:pPr algn="l"/>
          <a:r>
            <a:rPr lang="zh-TW" altLang="en-US" b="1" dirty="0" smtClean="0">
              <a:solidFill>
                <a:schemeClr val="accent5">
                  <a:lumMod val="10000"/>
                </a:schemeClr>
              </a:solidFill>
              <a:latin typeface="微軟正黑體" pitchFamily="34" charset="-120"/>
              <a:ea typeface="微軟正黑體" pitchFamily="34" charset="-120"/>
            </a:rPr>
            <a:t>全球化布局，股債平衡，分散風險</a:t>
          </a:r>
          <a:r>
            <a:rPr lang="en-US" altLang="zh-TW" b="1" dirty="0" smtClean="0">
              <a:solidFill>
                <a:schemeClr val="accent5">
                  <a:lumMod val="10000"/>
                </a:schemeClr>
              </a:solidFill>
              <a:latin typeface="微軟正黑體" pitchFamily="34" charset="-120"/>
              <a:ea typeface="微軟正黑體" pitchFamily="34" charset="-120"/>
            </a:rPr>
            <a:t>-</a:t>
          </a:r>
          <a:r>
            <a:rPr lang="zh-TW" altLang="en-US" b="1" dirty="0" smtClean="0">
              <a:solidFill>
                <a:srgbClr val="C00000"/>
              </a:solidFill>
              <a:latin typeface="微軟正黑體" pitchFamily="34" charset="-120"/>
              <a:ea typeface="微軟正黑體" pitchFamily="34" charset="-120"/>
            </a:rPr>
            <a:t>資產配置</a:t>
          </a:r>
          <a:r>
            <a:rPr lang="en-US" altLang="zh-TW" b="1" dirty="0" smtClean="0">
              <a:solidFill>
                <a:schemeClr val="accent5">
                  <a:lumMod val="10000"/>
                </a:schemeClr>
              </a:solidFill>
              <a:latin typeface="微軟正黑體" pitchFamily="34" charset="-120"/>
              <a:ea typeface="微軟正黑體" pitchFamily="34" charset="-120"/>
            </a:rPr>
            <a:t>+</a:t>
          </a:r>
          <a:r>
            <a:rPr lang="zh-TW" altLang="en-US" b="1" dirty="0" smtClean="0">
              <a:solidFill>
                <a:schemeClr val="accent5">
                  <a:lumMod val="10000"/>
                </a:schemeClr>
              </a:solidFill>
              <a:latin typeface="微軟正黑體" pitchFamily="34" charset="-120"/>
              <a:ea typeface="微軟正黑體" pitchFamily="34" charset="-120"/>
            </a:rPr>
            <a:t>享受全球經濟成長得機會</a:t>
          </a:r>
          <a:endParaRPr lang="zh-TW" altLang="en-US" b="1" dirty="0">
            <a:solidFill>
              <a:schemeClr val="accent5">
                <a:lumMod val="10000"/>
              </a:schemeClr>
            </a:solidFill>
            <a:latin typeface="微軟正黑體" pitchFamily="34" charset="-120"/>
            <a:ea typeface="微軟正黑體" pitchFamily="34" charset="-120"/>
          </a:endParaRPr>
        </a:p>
      </dgm:t>
    </dgm:pt>
    <dgm:pt modelId="{C9687B1B-4B3C-4BEE-B1A9-93F7241B9273}" type="parTrans" cxnId="{96B86DEB-2961-46AE-AABD-A85483FC6B26}">
      <dgm:prSet/>
      <dgm:spPr/>
      <dgm:t>
        <a:bodyPr/>
        <a:lstStyle/>
        <a:p>
          <a:endParaRPr lang="zh-TW" altLang="en-US"/>
        </a:p>
      </dgm:t>
    </dgm:pt>
    <dgm:pt modelId="{BCA786BF-973C-4AF3-B127-8FB6BC4FA8EE}" type="sibTrans" cxnId="{96B86DEB-2961-46AE-AABD-A85483FC6B26}">
      <dgm:prSet/>
      <dgm:spPr/>
      <dgm:t>
        <a:bodyPr/>
        <a:lstStyle/>
        <a:p>
          <a:endParaRPr lang="zh-TW" altLang="en-US"/>
        </a:p>
      </dgm:t>
    </dgm:pt>
    <dgm:pt modelId="{67EDC7B2-7A30-4B6F-9F76-39347BCE430D}" type="pres">
      <dgm:prSet presAssocID="{4F58987A-C2F8-4B43-BC81-3D4C5CCE23E0}" presName="linearFlow" presStyleCnt="0">
        <dgm:presLayoutVars>
          <dgm:dir/>
          <dgm:resizeHandles val="exact"/>
        </dgm:presLayoutVars>
      </dgm:prSet>
      <dgm:spPr/>
      <dgm:t>
        <a:bodyPr/>
        <a:lstStyle/>
        <a:p>
          <a:endParaRPr lang="zh-TW" altLang="en-US"/>
        </a:p>
      </dgm:t>
    </dgm:pt>
    <dgm:pt modelId="{78537A0D-B060-496F-9B30-5F39B9EF456D}" type="pres">
      <dgm:prSet presAssocID="{6F5FD82A-ECEE-4C02-A921-A23F6180930C}" presName="composite" presStyleCnt="0"/>
      <dgm:spPr/>
    </dgm:pt>
    <dgm:pt modelId="{434DEB1F-4D3B-490F-B4AC-A6E12CD245DF}" type="pres">
      <dgm:prSet presAssocID="{6F5FD82A-ECEE-4C02-A921-A23F6180930C}" presName="imgShp" presStyleLbl="fgImgPlace1" presStyleIdx="0" presStyleCnt="3"/>
      <dgm:spPr>
        <a:blipFill rotWithShape="1">
          <a:blip xmlns:r="http://schemas.openxmlformats.org/officeDocument/2006/relationships" r:embed="rId1"/>
          <a:stretch>
            <a:fillRect/>
          </a:stretch>
        </a:blipFill>
      </dgm:spPr>
      <dgm:t>
        <a:bodyPr/>
        <a:lstStyle/>
        <a:p>
          <a:endParaRPr lang="zh-TW" altLang="en-US"/>
        </a:p>
      </dgm:t>
    </dgm:pt>
    <dgm:pt modelId="{EDAC6B36-986B-4772-8D80-2731C8C6FF57}" type="pres">
      <dgm:prSet presAssocID="{6F5FD82A-ECEE-4C02-A921-A23F6180930C}" presName="txShp" presStyleLbl="node1" presStyleIdx="0" presStyleCnt="3" custLinFactY="100000" custLinFactNeighborX="12678" custLinFactNeighborY="157587">
        <dgm:presLayoutVars>
          <dgm:bulletEnabled val="1"/>
        </dgm:presLayoutVars>
      </dgm:prSet>
      <dgm:spPr/>
      <dgm:t>
        <a:bodyPr/>
        <a:lstStyle/>
        <a:p>
          <a:endParaRPr lang="zh-TW" altLang="en-US"/>
        </a:p>
      </dgm:t>
    </dgm:pt>
    <dgm:pt modelId="{373A4C3B-548B-4021-9611-FFEBAFF1A4E3}" type="pres">
      <dgm:prSet presAssocID="{E043BBA0-89E9-402D-88F9-A61ADD7DD5D4}" presName="spacing" presStyleCnt="0"/>
      <dgm:spPr/>
    </dgm:pt>
    <dgm:pt modelId="{E7184B52-FEBD-4AB1-B263-831FC677A41B}" type="pres">
      <dgm:prSet presAssocID="{BF3F17ED-4AF9-47D0-9E1C-729BF688E338}" presName="composite" presStyleCnt="0"/>
      <dgm:spPr/>
    </dgm:pt>
    <dgm:pt modelId="{37E44A76-28DA-4558-9DD8-E759AB05F756}" type="pres">
      <dgm:prSet presAssocID="{BF3F17ED-4AF9-47D0-9E1C-729BF688E338}" presName="imgShp" presStyleLbl="fgImgPlace1" presStyleIdx="1" presStyleCnt="3"/>
      <dgm:spPr>
        <a:blipFill rotWithShape="1">
          <a:blip xmlns:r="http://schemas.openxmlformats.org/officeDocument/2006/relationships" r:embed="rId1"/>
          <a:stretch>
            <a:fillRect/>
          </a:stretch>
        </a:blipFill>
      </dgm:spPr>
    </dgm:pt>
    <dgm:pt modelId="{1E45F294-6CDF-47F8-83A9-0D8C9B3AE6E6}" type="pres">
      <dgm:prSet presAssocID="{BF3F17ED-4AF9-47D0-9E1C-729BF688E338}" presName="txShp" presStyleLbl="node1" presStyleIdx="1" presStyleCnt="3" custLinFactY="-29987" custLinFactNeighborX="12678" custLinFactNeighborY="-100000">
        <dgm:presLayoutVars>
          <dgm:bulletEnabled val="1"/>
        </dgm:presLayoutVars>
      </dgm:prSet>
      <dgm:spPr/>
      <dgm:t>
        <a:bodyPr/>
        <a:lstStyle/>
        <a:p>
          <a:endParaRPr lang="zh-TW" altLang="en-US"/>
        </a:p>
      </dgm:t>
    </dgm:pt>
    <dgm:pt modelId="{BD24EFB2-2351-4E1D-A826-234618871443}" type="pres">
      <dgm:prSet presAssocID="{A7F33529-8C54-405D-B4DA-60E2CEC82056}" presName="spacing" presStyleCnt="0"/>
      <dgm:spPr/>
    </dgm:pt>
    <dgm:pt modelId="{E5391C73-C04D-4B03-B675-5B8DDC0ECD11}" type="pres">
      <dgm:prSet presAssocID="{0490E38A-D1FA-4A5D-B2D8-E4CB0AF183B5}" presName="composite" presStyleCnt="0"/>
      <dgm:spPr/>
    </dgm:pt>
    <dgm:pt modelId="{639092DE-1368-48BF-8E7C-10343AEE92AE}" type="pres">
      <dgm:prSet presAssocID="{0490E38A-D1FA-4A5D-B2D8-E4CB0AF183B5}" presName="imgShp" presStyleLbl="fgImgPlace1" presStyleIdx="2" presStyleCnt="3"/>
      <dgm:spPr>
        <a:blipFill rotWithShape="1">
          <a:blip xmlns:r="http://schemas.openxmlformats.org/officeDocument/2006/relationships" r:embed="rId1"/>
          <a:stretch>
            <a:fillRect/>
          </a:stretch>
        </a:blipFill>
      </dgm:spPr>
    </dgm:pt>
    <dgm:pt modelId="{84CD5283-64B0-46E3-8BC1-BB93B6172D1D}" type="pres">
      <dgm:prSet presAssocID="{0490E38A-D1FA-4A5D-B2D8-E4CB0AF183B5}" presName="txShp" presStyleLbl="node1" presStyleIdx="2" presStyleCnt="3" custLinFactY="-28113" custLinFactNeighborX="12678" custLinFactNeighborY="-100000">
        <dgm:presLayoutVars>
          <dgm:bulletEnabled val="1"/>
        </dgm:presLayoutVars>
      </dgm:prSet>
      <dgm:spPr/>
      <dgm:t>
        <a:bodyPr/>
        <a:lstStyle/>
        <a:p>
          <a:endParaRPr lang="zh-TW" altLang="en-US"/>
        </a:p>
      </dgm:t>
    </dgm:pt>
  </dgm:ptLst>
  <dgm:cxnLst>
    <dgm:cxn modelId="{4630A4E6-3C96-4D9C-871A-2AE7C760980D}" srcId="{4F58987A-C2F8-4B43-BC81-3D4C5CCE23E0}" destId="{6F5FD82A-ECEE-4C02-A921-A23F6180930C}" srcOrd="0" destOrd="0" parTransId="{866211F5-DE37-4DDD-A67B-7CFC6229F945}" sibTransId="{E043BBA0-89E9-402D-88F9-A61ADD7DD5D4}"/>
    <dgm:cxn modelId="{F67E1315-9D7D-1841-B5DC-F0746CE00CAB}" type="presOf" srcId="{BF3F17ED-4AF9-47D0-9E1C-729BF688E338}" destId="{1E45F294-6CDF-47F8-83A9-0D8C9B3AE6E6}" srcOrd="0" destOrd="0" presId="urn:microsoft.com/office/officeart/2005/8/layout/vList3"/>
    <dgm:cxn modelId="{96B86DEB-2961-46AE-AABD-A85483FC6B26}" srcId="{4F58987A-C2F8-4B43-BC81-3D4C5CCE23E0}" destId="{0490E38A-D1FA-4A5D-B2D8-E4CB0AF183B5}" srcOrd="2" destOrd="0" parTransId="{C9687B1B-4B3C-4BEE-B1A9-93F7241B9273}" sibTransId="{BCA786BF-973C-4AF3-B127-8FB6BC4FA8EE}"/>
    <dgm:cxn modelId="{82DB23D9-60B2-4806-A7B7-72EABECE006A}" srcId="{4F58987A-C2F8-4B43-BC81-3D4C5CCE23E0}" destId="{BF3F17ED-4AF9-47D0-9E1C-729BF688E338}" srcOrd="1" destOrd="0" parTransId="{EE633076-DF41-4BF9-8A64-80865AB57151}" sibTransId="{A7F33529-8C54-405D-B4DA-60E2CEC82056}"/>
    <dgm:cxn modelId="{A9BB1377-0308-584A-A594-DF571A24B078}" type="presOf" srcId="{4F58987A-C2F8-4B43-BC81-3D4C5CCE23E0}" destId="{67EDC7B2-7A30-4B6F-9F76-39347BCE430D}" srcOrd="0" destOrd="0" presId="urn:microsoft.com/office/officeart/2005/8/layout/vList3"/>
    <dgm:cxn modelId="{39A086D2-234A-614A-9DDE-3F95A15A7D2E}" type="presOf" srcId="{6F5FD82A-ECEE-4C02-A921-A23F6180930C}" destId="{EDAC6B36-986B-4772-8D80-2731C8C6FF57}" srcOrd="0" destOrd="0" presId="urn:microsoft.com/office/officeart/2005/8/layout/vList3"/>
    <dgm:cxn modelId="{695EFE6D-7103-7842-A6CC-5F6BB3A8DF3F}" type="presOf" srcId="{0490E38A-D1FA-4A5D-B2D8-E4CB0AF183B5}" destId="{84CD5283-64B0-46E3-8BC1-BB93B6172D1D}" srcOrd="0" destOrd="0" presId="urn:microsoft.com/office/officeart/2005/8/layout/vList3"/>
    <dgm:cxn modelId="{76B2D252-A689-CA4D-A090-AF97AC052B7C}" type="presParOf" srcId="{67EDC7B2-7A30-4B6F-9F76-39347BCE430D}" destId="{78537A0D-B060-496F-9B30-5F39B9EF456D}" srcOrd="0" destOrd="0" presId="urn:microsoft.com/office/officeart/2005/8/layout/vList3"/>
    <dgm:cxn modelId="{02C71455-8997-D14A-8D9E-8B37CBCA8EA8}" type="presParOf" srcId="{78537A0D-B060-496F-9B30-5F39B9EF456D}" destId="{434DEB1F-4D3B-490F-B4AC-A6E12CD245DF}" srcOrd="0" destOrd="0" presId="urn:microsoft.com/office/officeart/2005/8/layout/vList3"/>
    <dgm:cxn modelId="{8E02A38B-0DF2-0C4A-AE98-214BB09A2842}" type="presParOf" srcId="{78537A0D-B060-496F-9B30-5F39B9EF456D}" destId="{EDAC6B36-986B-4772-8D80-2731C8C6FF57}" srcOrd="1" destOrd="0" presId="urn:microsoft.com/office/officeart/2005/8/layout/vList3"/>
    <dgm:cxn modelId="{6F97BE90-1CB8-AF42-8F76-3166BB51033E}" type="presParOf" srcId="{67EDC7B2-7A30-4B6F-9F76-39347BCE430D}" destId="{373A4C3B-548B-4021-9611-FFEBAFF1A4E3}" srcOrd="1" destOrd="0" presId="urn:microsoft.com/office/officeart/2005/8/layout/vList3"/>
    <dgm:cxn modelId="{9ACCF2D4-6B61-1B42-917C-BE65DDC69E92}" type="presParOf" srcId="{67EDC7B2-7A30-4B6F-9F76-39347BCE430D}" destId="{E7184B52-FEBD-4AB1-B263-831FC677A41B}" srcOrd="2" destOrd="0" presId="urn:microsoft.com/office/officeart/2005/8/layout/vList3"/>
    <dgm:cxn modelId="{07400656-F0A5-E443-AC46-4CFC6654704A}" type="presParOf" srcId="{E7184B52-FEBD-4AB1-B263-831FC677A41B}" destId="{37E44A76-28DA-4558-9DD8-E759AB05F756}" srcOrd="0" destOrd="0" presId="urn:microsoft.com/office/officeart/2005/8/layout/vList3"/>
    <dgm:cxn modelId="{AC08DB6B-5E7D-B54E-9766-0F3D5B42AE31}" type="presParOf" srcId="{E7184B52-FEBD-4AB1-B263-831FC677A41B}" destId="{1E45F294-6CDF-47F8-83A9-0D8C9B3AE6E6}" srcOrd="1" destOrd="0" presId="urn:microsoft.com/office/officeart/2005/8/layout/vList3"/>
    <dgm:cxn modelId="{D545D035-C293-1144-843C-33DDCE6D96C9}" type="presParOf" srcId="{67EDC7B2-7A30-4B6F-9F76-39347BCE430D}" destId="{BD24EFB2-2351-4E1D-A826-234618871443}" srcOrd="3" destOrd="0" presId="urn:microsoft.com/office/officeart/2005/8/layout/vList3"/>
    <dgm:cxn modelId="{AADB6F08-AE83-D647-8F38-2E936368F8B4}" type="presParOf" srcId="{67EDC7B2-7A30-4B6F-9F76-39347BCE430D}" destId="{E5391C73-C04D-4B03-B675-5B8DDC0ECD11}" srcOrd="4" destOrd="0" presId="urn:microsoft.com/office/officeart/2005/8/layout/vList3"/>
    <dgm:cxn modelId="{E5D5C989-C287-2245-BF69-69677B808030}" type="presParOf" srcId="{E5391C73-C04D-4B03-B675-5B8DDC0ECD11}" destId="{639092DE-1368-48BF-8E7C-10343AEE92AE}" srcOrd="0" destOrd="0" presId="urn:microsoft.com/office/officeart/2005/8/layout/vList3"/>
    <dgm:cxn modelId="{F356FEA0-520D-0B4F-B47E-6BD1A83734D5}" type="presParOf" srcId="{E5391C73-C04D-4B03-B675-5B8DDC0ECD11}" destId="{84CD5283-64B0-46E3-8BC1-BB93B6172D1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C6B36-986B-4772-8D80-2731C8C6FF57}">
      <dsp:nvSpPr>
        <dsp:cNvPr id="0" name=""/>
        <dsp:cNvSpPr/>
      </dsp:nvSpPr>
      <dsp:spPr>
        <a:xfrm rot="10800000">
          <a:off x="2386610" y="3240362"/>
          <a:ext cx="5472684" cy="1257304"/>
        </a:xfrm>
        <a:prstGeom prst="homePlate">
          <a:avLst/>
        </a:prstGeom>
        <a:solidFill>
          <a:srgbClr val="92D050"/>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83820" rIns="156464" bIns="83820" numCol="1" spcCol="1270" anchor="ctr" anchorCtr="0">
          <a:noAutofit/>
        </a:bodyPr>
        <a:lstStyle/>
        <a:p>
          <a:pPr lvl="0" algn="l" defTabSz="977900">
            <a:lnSpc>
              <a:spcPct val="90000"/>
            </a:lnSpc>
            <a:spcBef>
              <a:spcPct val="0"/>
            </a:spcBef>
            <a:spcAft>
              <a:spcPct val="35000"/>
            </a:spcAft>
          </a:pPr>
          <a:r>
            <a:rPr lang="zh-TW" altLang="en-US" sz="2200" b="1" kern="1200" dirty="0" smtClean="0">
              <a:solidFill>
                <a:schemeClr val="accent5">
                  <a:lumMod val="10000"/>
                </a:schemeClr>
              </a:solidFill>
              <a:latin typeface="微軟正黑體" pitchFamily="34" charset="-120"/>
              <a:ea typeface="微軟正黑體" pitchFamily="34" charset="-120"/>
            </a:rPr>
            <a:t>完美退休計畫，提高退休所得替代率</a:t>
          </a:r>
          <a:r>
            <a:rPr lang="en-US" altLang="zh-TW" sz="2200" b="1" kern="1200" dirty="0" smtClean="0">
              <a:solidFill>
                <a:schemeClr val="accent5">
                  <a:lumMod val="10000"/>
                </a:schemeClr>
              </a:solidFill>
              <a:latin typeface="微軟正黑體" pitchFamily="34" charset="-120"/>
              <a:ea typeface="微軟正黑體" pitchFamily="34" charset="-120"/>
            </a:rPr>
            <a:t>-</a:t>
          </a:r>
          <a:r>
            <a:rPr lang="zh-TW" altLang="en-US" sz="2200" b="1" kern="1200" dirty="0" smtClean="0">
              <a:solidFill>
                <a:srgbClr val="C00000"/>
              </a:solidFill>
              <a:latin typeface="微軟正黑體" pitchFamily="34" charset="-120"/>
              <a:ea typeface="微軟正黑體" pitchFamily="34" charset="-120"/>
            </a:rPr>
            <a:t>增額提撥投資</a:t>
          </a:r>
          <a:r>
            <a:rPr lang="en-US" altLang="zh-TW" sz="2200" b="1" kern="1200" dirty="0" smtClean="0">
              <a:solidFill>
                <a:schemeClr val="accent5">
                  <a:lumMod val="10000"/>
                </a:schemeClr>
              </a:solidFill>
              <a:latin typeface="微軟正黑體" pitchFamily="34" charset="-120"/>
              <a:ea typeface="微軟正黑體" pitchFamily="34" charset="-120"/>
            </a:rPr>
            <a:t>+</a:t>
          </a:r>
          <a:r>
            <a:rPr lang="zh-TW" altLang="en-US" sz="2200" b="1" kern="1200" dirty="0" smtClean="0">
              <a:solidFill>
                <a:srgbClr val="FF0000"/>
              </a:solidFill>
              <a:latin typeface="微軟正黑體" pitchFamily="34" charset="-120"/>
              <a:ea typeface="微軟正黑體" pitchFamily="34" charset="-120"/>
            </a:rPr>
            <a:t>節稅效果</a:t>
          </a:r>
          <a:endParaRPr lang="zh-TW" altLang="en-US" sz="2200" b="1" kern="1200" dirty="0">
            <a:solidFill>
              <a:srgbClr val="FF0000"/>
            </a:solidFill>
            <a:latin typeface="微軟正黑體" pitchFamily="34" charset="-120"/>
            <a:ea typeface="微軟正黑體" pitchFamily="34" charset="-120"/>
          </a:endParaRPr>
        </a:p>
      </dsp:txBody>
      <dsp:txXfrm rot="10800000">
        <a:off x="2700936" y="3240362"/>
        <a:ext cx="5158358" cy="1257304"/>
      </dsp:txXfrm>
    </dsp:sp>
    <dsp:sp modelId="{434DEB1F-4D3B-490F-B4AC-A6E12CD245DF}">
      <dsp:nvSpPr>
        <dsp:cNvPr id="0" name=""/>
        <dsp:cNvSpPr/>
      </dsp:nvSpPr>
      <dsp:spPr>
        <a:xfrm>
          <a:off x="1064131" y="1710"/>
          <a:ext cx="1257304" cy="1257304"/>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45F294-6CDF-47F8-83A9-0D8C9B3AE6E6}">
      <dsp:nvSpPr>
        <dsp:cNvPr id="0" name=""/>
        <dsp:cNvSpPr/>
      </dsp:nvSpPr>
      <dsp:spPr>
        <a:xfrm rot="10800000">
          <a:off x="2386610" y="0"/>
          <a:ext cx="5472684" cy="1257304"/>
        </a:xfrm>
        <a:prstGeom prst="homePlate">
          <a:avLst/>
        </a:prstGeom>
        <a:solidFill>
          <a:srgbClr val="92D050"/>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83820" rIns="156464" bIns="83820" numCol="1" spcCol="1270" anchor="ctr" anchorCtr="0">
          <a:noAutofit/>
        </a:bodyPr>
        <a:lstStyle/>
        <a:p>
          <a:pPr lvl="0" algn="l" defTabSz="977900">
            <a:lnSpc>
              <a:spcPct val="90000"/>
            </a:lnSpc>
            <a:spcBef>
              <a:spcPct val="0"/>
            </a:spcBef>
            <a:spcAft>
              <a:spcPct val="35000"/>
            </a:spcAft>
          </a:pPr>
          <a:r>
            <a:rPr lang="zh-TW" altLang="en-US" sz="2200" b="1" kern="1200" dirty="0" smtClean="0">
              <a:solidFill>
                <a:schemeClr val="accent5">
                  <a:lumMod val="10000"/>
                </a:schemeClr>
              </a:solidFill>
              <a:latin typeface="微軟正黑體" pitchFamily="34" charset="-120"/>
              <a:ea typeface="微軟正黑體" pitchFamily="34" charset="-120"/>
            </a:rPr>
            <a:t>一夕致富只是夢，</a:t>
          </a:r>
          <a:r>
            <a:rPr lang="zh-TW" altLang="en-US" sz="2200" b="1" kern="1200" dirty="0" smtClean="0">
              <a:solidFill>
                <a:srgbClr val="FF0000"/>
              </a:solidFill>
              <a:latin typeface="微軟正黑體" pitchFamily="34" charset="-120"/>
              <a:ea typeface="微軟正黑體" pitchFamily="34" charset="-120"/>
            </a:rPr>
            <a:t>長期投資</a:t>
          </a:r>
          <a:r>
            <a:rPr lang="zh-TW" altLang="en-US" sz="2200" b="1" kern="1200" dirty="0" smtClean="0">
              <a:solidFill>
                <a:schemeClr val="accent5">
                  <a:lumMod val="10000"/>
                </a:schemeClr>
              </a:solidFill>
              <a:latin typeface="微軟正黑體" pitchFamily="34" charset="-120"/>
              <a:ea typeface="微軟正黑體" pitchFamily="34" charset="-120"/>
            </a:rPr>
            <a:t>才實在</a:t>
          </a:r>
          <a:r>
            <a:rPr lang="en-US" altLang="zh-TW" sz="2200" b="1" kern="1200" dirty="0" smtClean="0">
              <a:solidFill>
                <a:schemeClr val="accent5">
                  <a:lumMod val="10000"/>
                </a:schemeClr>
              </a:solidFill>
              <a:latin typeface="微軟正黑體" pitchFamily="34" charset="-120"/>
              <a:ea typeface="微軟正黑體" pitchFamily="34" charset="-120"/>
            </a:rPr>
            <a:t>-</a:t>
          </a:r>
          <a:r>
            <a:rPr lang="zh-TW" altLang="en-US" sz="2200" b="1" kern="1200" dirty="0" smtClean="0">
              <a:solidFill>
                <a:srgbClr val="C00000"/>
              </a:solidFill>
              <a:latin typeface="微軟正黑體" pitchFamily="34" charset="-120"/>
              <a:ea typeface="微軟正黑體" pitchFamily="34" charset="-120"/>
            </a:rPr>
            <a:t>定期定額</a:t>
          </a:r>
          <a:r>
            <a:rPr lang="en-US" altLang="zh-TW" sz="2200" b="1" kern="1200" dirty="0" smtClean="0">
              <a:solidFill>
                <a:schemeClr val="accent5">
                  <a:lumMod val="10000"/>
                </a:schemeClr>
              </a:solidFill>
              <a:latin typeface="微軟正黑體" pitchFamily="34" charset="-120"/>
              <a:ea typeface="微軟正黑體" pitchFamily="34" charset="-120"/>
            </a:rPr>
            <a:t>+</a:t>
          </a:r>
          <a:r>
            <a:rPr lang="zh-TW" altLang="en-US" sz="2200" b="1" kern="1200" dirty="0" smtClean="0">
              <a:solidFill>
                <a:schemeClr val="accent5">
                  <a:lumMod val="10000"/>
                </a:schemeClr>
              </a:solidFill>
              <a:latin typeface="微軟正黑體" pitchFamily="34" charset="-120"/>
              <a:ea typeface="微軟正黑體" pitchFamily="34" charset="-120"/>
            </a:rPr>
            <a:t>複利效果穩定獲利</a:t>
          </a:r>
          <a:endParaRPr lang="zh-TW" altLang="en-US" sz="2200" b="1" kern="1200" dirty="0">
            <a:solidFill>
              <a:schemeClr val="accent5">
                <a:lumMod val="10000"/>
              </a:schemeClr>
            </a:solidFill>
            <a:latin typeface="微軟正黑體" pitchFamily="34" charset="-120"/>
            <a:ea typeface="微軟正黑體" pitchFamily="34" charset="-120"/>
          </a:endParaRPr>
        </a:p>
      </dsp:txBody>
      <dsp:txXfrm rot="10800000">
        <a:off x="2700936" y="0"/>
        <a:ext cx="5158358" cy="1257304"/>
      </dsp:txXfrm>
    </dsp:sp>
    <dsp:sp modelId="{37E44A76-28DA-4558-9DD8-E759AB05F756}">
      <dsp:nvSpPr>
        <dsp:cNvPr id="0" name=""/>
        <dsp:cNvSpPr/>
      </dsp:nvSpPr>
      <dsp:spPr>
        <a:xfrm>
          <a:off x="1064131" y="1634329"/>
          <a:ext cx="1257304" cy="1257304"/>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CD5283-64B0-46E3-8BC1-BB93B6172D1D}">
      <dsp:nvSpPr>
        <dsp:cNvPr id="0" name=""/>
        <dsp:cNvSpPr/>
      </dsp:nvSpPr>
      <dsp:spPr>
        <a:xfrm rot="10800000">
          <a:off x="2386610" y="1656178"/>
          <a:ext cx="5472684" cy="1257304"/>
        </a:xfrm>
        <a:prstGeom prst="homePlate">
          <a:avLst/>
        </a:prstGeom>
        <a:solidFill>
          <a:srgbClr val="92D050"/>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83820" rIns="156464" bIns="83820" numCol="1" spcCol="1270" anchor="ctr" anchorCtr="0">
          <a:noAutofit/>
        </a:bodyPr>
        <a:lstStyle/>
        <a:p>
          <a:pPr lvl="0" algn="l" defTabSz="977900">
            <a:lnSpc>
              <a:spcPct val="90000"/>
            </a:lnSpc>
            <a:spcBef>
              <a:spcPct val="0"/>
            </a:spcBef>
            <a:spcAft>
              <a:spcPct val="35000"/>
            </a:spcAft>
          </a:pPr>
          <a:r>
            <a:rPr lang="zh-TW" altLang="en-US" sz="2200" b="1" kern="1200" dirty="0" smtClean="0">
              <a:solidFill>
                <a:schemeClr val="accent5">
                  <a:lumMod val="10000"/>
                </a:schemeClr>
              </a:solidFill>
              <a:latin typeface="微軟正黑體" pitchFamily="34" charset="-120"/>
              <a:ea typeface="微軟正黑體" pitchFamily="34" charset="-120"/>
            </a:rPr>
            <a:t>全球化布局，股債平衡，分散風險</a:t>
          </a:r>
          <a:r>
            <a:rPr lang="en-US" altLang="zh-TW" sz="2200" b="1" kern="1200" dirty="0" smtClean="0">
              <a:solidFill>
                <a:schemeClr val="accent5">
                  <a:lumMod val="10000"/>
                </a:schemeClr>
              </a:solidFill>
              <a:latin typeface="微軟正黑體" pitchFamily="34" charset="-120"/>
              <a:ea typeface="微軟正黑體" pitchFamily="34" charset="-120"/>
            </a:rPr>
            <a:t>-</a:t>
          </a:r>
          <a:r>
            <a:rPr lang="zh-TW" altLang="en-US" sz="2200" b="1" kern="1200" dirty="0" smtClean="0">
              <a:solidFill>
                <a:srgbClr val="C00000"/>
              </a:solidFill>
              <a:latin typeface="微軟正黑體" pitchFamily="34" charset="-120"/>
              <a:ea typeface="微軟正黑體" pitchFamily="34" charset="-120"/>
            </a:rPr>
            <a:t>資產配置</a:t>
          </a:r>
          <a:r>
            <a:rPr lang="en-US" altLang="zh-TW" sz="2200" b="1" kern="1200" dirty="0" smtClean="0">
              <a:solidFill>
                <a:schemeClr val="accent5">
                  <a:lumMod val="10000"/>
                </a:schemeClr>
              </a:solidFill>
              <a:latin typeface="微軟正黑體" pitchFamily="34" charset="-120"/>
              <a:ea typeface="微軟正黑體" pitchFamily="34" charset="-120"/>
            </a:rPr>
            <a:t>+</a:t>
          </a:r>
          <a:r>
            <a:rPr lang="zh-TW" altLang="en-US" sz="2200" b="1" kern="1200" dirty="0" smtClean="0">
              <a:solidFill>
                <a:schemeClr val="accent5">
                  <a:lumMod val="10000"/>
                </a:schemeClr>
              </a:solidFill>
              <a:latin typeface="微軟正黑體" pitchFamily="34" charset="-120"/>
              <a:ea typeface="微軟正黑體" pitchFamily="34" charset="-120"/>
            </a:rPr>
            <a:t>享受全球經濟成長得機會</a:t>
          </a:r>
          <a:endParaRPr lang="zh-TW" altLang="en-US" sz="2200" b="1" kern="1200" dirty="0">
            <a:solidFill>
              <a:schemeClr val="accent5">
                <a:lumMod val="10000"/>
              </a:schemeClr>
            </a:solidFill>
            <a:latin typeface="微軟正黑體" pitchFamily="34" charset="-120"/>
            <a:ea typeface="微軟正黑體" pitchFamily="34" charset="-120"/>
          </a:endParaRPr>
        </a:p>
      </dsp:txBody>
      <dsp:txXfrm rot="10800000">
        <a:off x="2700936" y="1656178"/>
        <a:ext cx="5158358" cy="1257304"/>
      </dsp:txXfrm>
    </dsp:sp>
    <dsp:sp modelId="{639092DE-1368-48BF-8E7C-10343AEE92AE}">
      <dsp:nvSpPr>
        <dsp:cNvPr id="0" name=""/>
        <dsp:cNvSpPr/>
      </dsp:nvSpPr>
      <dsp:spPr>
        <a:xfrm>
          <a:off x="1064131" y="3266948"/>
          <a:ext cx="1257304" cy="1257304"/>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zh-TW" altLang="en-US"/>
          </a:p>
        </p:txBody>
      </p:sp>
      <p:sp>
        <p:nvSpPr>
          <p:cNvPr id="4" name="頁尾版面配置區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zh-TW" altLang="en-US"/>
          </a:p>
        </p:txBody>
      </p:sp>
    </p:spTree>
    <p:extLst>
      <p:ext uri="{BB962C8B-B14F-4D97-AF65-F5344CB8AC3E}">
        <p14:creationId xmlns:p14="http://schemas.microsoft.com/office/powerpoint/2010/main" val="3783688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1543" cy="339884"/>
          </a:xfrm>
          <a:prstGeom prst="rect">
            <a:avLst/>
          </a:prstGeom>
        </p:spPr>
        <p:txBody>
          <a:bodyPr vert="horz" lIns="91440" tIns="45720" rIns="91440" bIns="45720" rtlCol="0"/>
          <a:lstStyle>
            <a:lvl1pPr algn="l" eaLnBrk="1" hangingPunct="1">
              <a:defRPr sz="1200">
                <a:latin typeface="Arial" panose="020B0604020202020204" pitchFamily="34" charset="0"/>
                <a:ea typeface="新細明體" panose="02020500000000000000" pitchFamily="18" charset="-120"/>
                <a:cs typeface="Arial" pitchFamily="34" charset="0"/>
              </a:defRPr>
            </a:lvl1pPr>
          </a:lstStyle>
          <a:p>
            <a:pPr>
              <a:defRPr/>
            </a:pPr>
            <a:endParaRPr lang="zh-TW" altLang="en-US"/>
          </a:p>
        </p:txBody>
      </p:sp>
      <p:sp>
        <p:nvSpPr>
          <p:cNvPr id="3" name="日期版面配置區 2"/>
          <p:cNvSpPr>
            <a:spLocks noGrp="1"/>
          </p:cNvSpPr>
          <p:nvPr>
            <p:ph type="dt" idx="1"/>
          </p:nvPr>
        </p:nvSpPr>
        <p:spPr>
          <a:xfrm>
            <a:off x="5622798" y="0"/>
            <a:ext cx="4301543" cy="339884"/>
          </a:xfrm>
          <a:prstGeom prst="rect">
            <a:avLst/>
          </a:prstGeom>
        </p:spPr>
        <p:txBody>
          <a:bodyPr vert="horz" lIns="91440" tIns="45720" rIns="91440" bIns="45720" rtlCol="0"/>
          <a:lstStyle>
            <a:lvl1pPr algn="r" eaLnBrk="1" hangingPunct="1">
              <a:defRPr sz="1200">
                <a:latin typeface="Arial" panose="020B0604020202020204" pitchFamily="34" charset="0"/>
                <a:ea typeface="新細明體" panose="02020500000000000000" pitchFamily="18" charset="-120"/>
                <a:cs typeface="Arial" pitchFamily="34" charset="0"/>
              </a:defRPr>
            </a:lvl1pPr>
          </a:lstStyle>
          <a:p>
            <a:pPr>
              <a:defRPr/>
            </a:pPr>
            <a:fld id="{33E41165-454A-2343-9170-0C3CAF15A7B2}" type="datetimeFigureOut">
              <a:rPr lang="zh-TW" altLang="en-US"/>
              <a:pPr>
                <a:defRPr/>
              </a:pPr>
              <a:t>2014/4/10</a:t>
            </a:fld>
            <a:endParaRPr lang="zh-TW" altLang="en-US"/>
          </a:p>
        </p:txBody>
      </p:sp>
      <p:sp>
        <p:nvSpPr>
          <p:cNvPr id="4" name="投影片圖像版面配置區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992664" y="3228895"/>
            <a:ext cx="7941310" cy="3058954"/>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eaLnBrk="1" hangingPunct="1">
              <a:defRPr sz="1200">
                <a:latin typeface="Arial" panose="020B0604020202020204" pitchFamily="34" charset="0"/>
                <a:ea typeface="新細明體" panose="02020500000000000000" pitchFamily="18" charset="-120"/>
                <a:cs typeface="Arial" pitchFamily="34" charset="0"/>
              </a:defRPr>
            </a:lvl1pPr>
          </a:lstStyle>
          <a:p>
            <a:pPr>
              <a:defRPr/>
            </a:pPr>
            <a:endParaRPr lang="zh-TW" altLang="en-US"/>
          </a:p>
        </p:txBody>
      </p:sp>
      <p:sp>
        <p:nvSpPr>
          <p:cNvPr id="7" name="投影片編號版面配置區 6"/>
          <p:cNvSpPr>
            <a:spLocks noGrp="1"/>
          </p:cNvSpPr>
          <p:nvPr>
            <p:ph type="sldNum" sz="quarter" idx="5"/>
          </p:nvPr>
        </p:nvSpPr>
        <p:spPr>
          <a:xfrm>
            <a:off x="5622798" y="6456612"/>
            <a:ext cx="4301543" cy="339884"/>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新細明體" panose="02020500000000000000" pitchFamily="18" charset="-120"/>
              </a:defRPr>
            </a:lvl1pPr>
          </a:lstStyle>
          <a:p>
            <a:pPr>
              <a:defRPr/>
            </a:pPr>
            <a:fld id="{7D9367FF-26CA-4F4A-9BEE-B24B031E38B7}" type="slidenum">
              <a:rPr lang="zh-TW" altLang="en-US"/>
              <a:pPr>
                <a:defRPr/>
              </a:pPr>
              <a:t>‹#›</a:t>
            </a:fld>
            <a:endParaRPr lang="zh-TW" altLang="en-US"/>
          </a:p>
        </p:txBody>
      </p:sp>
    </p:spTree>
    <p:extLst>
      <p:ext uri="{BB962C8B-B14F-4D97-AF65-F5344CB8AC3E}">
        <p14:creationId xmlns:p14="http://schemas.microsoft.com/office/powerpoint/2010/main" val="7198853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5315D02F-07B6-AD49-BE73-0BFD898A151B}" type="slidenum">
              <a:rPr lang="en-US" altLang="zh-TW">
                <a:latin typeface="Arial" charset="0"/>
                <a:ea typeface="新細明體" charset="0"/>
                <a:cs typeface="Arial" charset="0"/>
              </a:rPr>
              <a:pPr>
                <a:spcBef>
                  <a:spcPct val="0"/>
                </a:spcBef>
              </a:pPr>
              <a:t>17</a:t>
            </a:fld>
            <a:endParaRPr lang="en-US" altLang="zh-TW">
              <a:latin typeface="Arial" charset="0"/>
              <a:ea typeface="新細明體" charset="0"/>
              <a:cs typeface="Arial"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ru-RU" altLang="zh-TW">
              <a:latin typeface="Arial" charset="0"/>
            </a:endParaRPr>
          </a:p>
        </p:txBody>
      </p:sp>
    </p:spTree>
    <p:extLst>
      <p:ext uri="{BB962C8B-B14F-4D97-AF65-F5344CB8AC3E}">
        <p14:creationId xmlns:p14="http://schemas.microsoft.com/office/powerpoint/2010/main" val="1025202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a:xfrm>
            <a:off x="3268663" y="509588"/>
            <a:ext cx="3398837" cy="2549525"/>
          </a:xfrm>
          <a:ln/>
        </p:spPr>
      </p:sp>
      <p:sp>
        <p:nvSpPr>
          <p:cNvPr id="409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TW" altLang="en-US" smtClean="0">
              <a:latin typeface="Arial" pitchFamily="34" charset="0"/>
            </a:endParaRPr>
          </a:p>
        </p:txBody>
      </p:sp>
      <p:sp>
        <p:nvSpPr>
          <p:cNvPr id="40964" name="投影片編號版面配置區 3"/>
          <p:cNvSpPr txBox="1">
            <a:spLocks noGrp="1"/>
          </p:cNvSpPr>
          <p:nvPr/>
        </p:nvSpPr>
        <p:spPr bwMode="auto">
          <a:xfrm>
            <a:off x="5622799" y="6456613"/>
            <a:ext cx="4301543" cy="33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C79ACF82-344A-4A1B-987F-38E8B215D311}" type="slidenum">
              <a:rPr lang="zh-TW" altLang="en-US" sz="1200">
                <a:solidFill>
                  <a:prstClr val="black"/>
                </a:solidFill>
              </a:rPr>
              <a:pPr algn="r" eaLnBrk="1" hangingPunct="1"/>
              <a:t>18</a:t>
            </a:fld>
            <a:endParaRPr lang="en-US" altLang="zh-TW"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charset="0"/>
              </a:defRPr>
            </a:lvl1pPr>
            <a:lvl2pPr marL="742950" indent="-285750">
              <a:defRPr kumimoji="1">
                <a:solidFill>
                  <a:schemeClr val="tx1"/>
                </a:solidFill>
                <a:latin typeface="Arial" charset="0"/>
                <a:ea typeface="新細明體" charset="0"/>
              </a:defRPr>
            </a:lvl2pPr>
            <a:lvl3pPr marL="1143000" indent="-228600">
              <a:defRPr kumimoji="1">
                <a:solidFill>
                  <a:schemeClr val="tx1"/>
                </a:solidFill>
                <a:latin typeface="Arial" charset="0"/>
                <a:ea typeface="新細明體" charset="0"/>
              </a:defRPr>
            </a:lvl3pPr>
            <a:lvl4pPr marL="1600200" indent="-228600">
              <a:defRPr kumimoji="1">
                <a:solidFill>
                  <a:schemeClr val="tx1"/>
                </a:solidFill>
                <a:latin typeface="Arial" charset="0"/>
                <a:ea typeface="新細明體" charset="0"/>
              </a:defRPr>
            </a:lvl4pPr>
            <a:lvl5pPr marL="2057400" indent="-228600">
              <a:defRPr kumimoji="1">
                <a:solidFill>
                  <a:schemeClr val="tx1"/>
                </a:solidFill>
                <a:latin typeface="Arial" charset="0"/>
                <a:ea typeface="新細明體" charset="0"/>
              </a:defRPr>
            </a:lvl5pPr>
            <a:lvl6pPr marL="2514600" indent="-228600" eaLnBrk="0" fontAlgn="base" hangingPunct="0">
              <a:spcBef>
                <a:spcPct val="0"/>
              </a:spcBef>
              <a:spcAft>
                <a:spcPct val="0"/>
              </a:spcAft>
              <a:defRPr kumimoji="1">
                <a:solidFill>
                  <a:schemeClr val="tx1"/>
                </a:solidFill>
                <a:latin typeface="Arial" charset="0"/>
                <a:ea typeface="新細明體" charset="0"/>
              </a:defRPr>
            </a:lvl6pPr>
            <a:lvl7pPr marL="2971800" indent="-228600" eaLnBrk="0" fontAlgn="base" hangingPunct="0">
              <a:spcBef>
                <a:spcPct val="0"/>
              </a:spcBef>
              <a:spcAft>
                <a:spcPct val="0"/>
              </a:spcAft>
              <a:defRPr kumimoji="1">
                <a:solidFill>
                  <a:schemeClr val="tx1"/>
                </a:solidFill>
                <a:latin typeface="Arial" charset="0"/>
                <a:ea typeface="新細明體" charset="0"/>
              </a:defRPr>
            </a:lvl7pPr>
            <a:lvl8pPr marL="3429000" indent="-228600" eaLnBrk="0" fontAlgn="base" hangingPunct="0">
              <a:spcBef>
                <a:spcPct val="0"/>
              </a:spcBef>
              <a:spcAft>
                <a:spcPct val="0"/>
              </a:spcAft>
              <a:defRPr kumimoji="1">
                <a:solidFill>
                  <a:schemeClr val="tx1"/>
                </a:solidFill>
                <a:latin typeface="Arial" charset="0"/>
                <a:ea typeface="新細明體" charset="0"/>
              </a:defRPr>
            </a:lvl8pPr>
            <a:lvl9pPr marL="3886200" indent="-228600" eaLnBrk="0" fontAlgn="base" hangingPunct="0">
              <a:spcBef>
                <a:spcPct val="0"/>
              </a:spcBef>
              <a:spcAft>
                <a:spcPct val="0"/>
              </a:spcAft>
              <a:defRPr kumimoji="1">
                <a:solidFill>
                  <a:schemeClr val="tx1"/>
                </a:solidFill>
                <a:latin typeface="Arial" charset="0"/>
                <a:ea typeface="新細明體" charset="0"/>
              </a:defRPr>
            </a:lvl9pPr>
          </a:lstStyle>
          <a:p>
            <a:fld id="{588A5FEB-C617-CE4A-929C-8B4681654C8B}" type="slidenum">
              <a:rPr lang="en-US" altLang="zh-TW">
                <a:solidFill>
                  <a:prstClr val="black"/>
                </a:solidFill>
              </a:rPr>
              <a:pPr/>
              <a:t>27</a:t>
            </a:fld>
            <a:endParaRPr lang="en-US" altLang="zh-TW">
              <a:solidFill>
                <a:prstClr val="black"/>
              </a:solidFill>
            </a:endParaRPr>
          </a:p>
        </p:txBody>
      </p:sp>
      <p:sp>
        <p:nvSpPr>
          <p:cNvPr id="11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ru-RU" altLang="zh-TW"/>
          </a:p>
        </p:txBody>
      </p:sp>
    </p:spTree>
    <p:extLst>
      <p:ext uri="{BB962C8B-B14F-4D97-AF65-F5344CB8AC3E}">
        <p14:creationId xmlns:p14="http://schemas.microsoft.com/office/powerpoint/2010/main" val="1649760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charset="0"/>
              </a:defRPr>
            </a:lvl1pPr>
            <a:lvl2pPr marL="742950" indent="-285750">
              <a:defRPr kumimoji="1">
                <a:solidFill>
                  <a:schemeClr val="tx1"/>
                </a:solidFill>
                <a:latin typeface="Arial" charset="0"/>
                <a:ea typeface="新細明體" charset="0"/>
              </a:defRPr>
            </a:lvl2pPr>
            <a:lvl3pPr marL="1143000" indent="-228600">
              <a:defRPr kumimoji="1">
                <a:solidFill>
                  <a:schemeClr val="tx1"/>
                </a:solidFill>
                <a:latin typeface="Arial" charset="0"/>
                <a:ea typeface="新細明體" charset="0"/>
              </a:defRPr>
            </a:lvl3pPr>
            <a:lvl4pPr marL="1600200" indent="-228600">
              <a:defRPr kumimoji="1">
                <a:solidFill>
                  <a:schemeClr val="tx1"/>
                </a:solidFill>
                <a:latin typeface="Arial" charset="0"/>
                <a:ea typeface="新細明體" charset="0"/>
              </a:defRPr>
            </a:lvl4pPr>
            <a:lvl5pPr marL="2057400" indent="-228600">
              <a:defRPr kumimoji="1">
                <a:solidFill>
                  <a:schemeClr val="tx1"/>
                </a:solidFill>
                <a:latin typeface="Arial" charset="0"/>
                <a:ea typeface="新細明體" charset="0"/>
              </a:defRPr>
            </a:lvl5pPr>
            <a:lvl6pPr marL="2514600" indent="-228600" eaLnBrk="0" fontAlgn="base" hangingPunct="0">
              <a:spcBef>
                <a:spcPct val="0"/>
              </a:spcBef>
              <a:spcAft>
                <a:spcPct val="0"/>
              </a:spcAft>
              <a:defRPr kumimoji="1">
                <a:solidFill>
                  <a:schemeClr val="tx1"/>
                </a:solidFill>
                <a:latin typeface="Arial" charset="0"/>
                <a:ea typeface="新細明體" charset="0"/>
              </a:defRPr>
            </a:lvl6pPr>
            <a:lvl7pPr marL="2971800" indent="-228600" eaLnBrk="0" fontAlgn="base" hangingPunct="0">
              <a:spcBef>
                <a:spcPct val="0"/>
              </a:spcBef>
              <a:spcAft>
                <a:spcPct val="0"/>
              </a:spcAft>
              <a:defRPr kumimoji="1">
                <a:solidFill>
                  <a:schemeClr val="tx1"/>
                </a:solidFill>
                <a:latin typeface="Arial" charset="0"/>
                <a:ea typeface="新細明體" charset="0"/>
              </a:defRPr>
            </a:lvl7pPr>
            <a:lvl8pPr marL="3429000" indent="-228600" eaLnBrk="0" fontAlgn="base" hangingPunct="0">
              <a:spcBef>
                <a:spcPct val="0"/>
              </a:spcBef>
              <a:spcAft>
                <a:spcPct val="0"/>
              </a:spcAft>
              <a:defRPr kumimoji="1">
                <a:solidFill>
                  <a:schemeClr val="tx1"/>
                </a:solidFill>
                <a:latin typeface="Arial" charset="0"/>
                <a:ea typeface="新細明體" charset="0"/>
              </a:defRPr>
            </a:lvl8pPr>
            <a:lvl9pPr marL="3886200" indent="-228600" eaLnBrk="0" fontAlgn="base" hangingPunct="0">
              <a:spcBef>
                <a:spcPct val="0"/>
              </a:spcBef>
              <a:spcAft>
                <a:spcPct val="0"/>
              </a:spcAft>
              <a:defRPr kumimoji="1">
                <a:solidFill>
                  <a:schemeClr val="tx1"/>
                </a:solidFill>
                <a:latin typeface="Arial" charset="0"/>
                <a:ea typeface="新細明體" charset="0"/>
              </a:defRPr>
            </a:lvl9pPr>
          </a:lstStyle>
          <a:p>
            <a:fld id="{BD73DCB9-AD70-D844-8FD0-41BBE2AFA5D9}" type="slidenum">
              <a:rPr lang="en-US" altLang="zh-TW">
                <a:solidFill>
                  <a:prstClr val="black"/>
                </a:solidFill>
              </a:rPr>
              <a:pPr/>
              <a:t>28</a:t>
            </a:fld>
            <a:endParaRPr lang="en-US" altLang="zh-TW">
              <a:solidFill>
                <a:prstClr val="black"/>
              </a:solidFill>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ru-RU" altLang="zh-TW"/>
          </a:p>
        </p:txBody>
      </p:sp>
    </p:spTree>
    <p:extLst>
      <p:ext uri="{BB962C8B-B14F-4D97-AF65-F5344CB8AC3E}">
        <p14:creationId xmlns:p14="http://schemas.microsoft.com/office/powerpoint/2010/main" val="596516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F040ECC-5342-DF41-AB0B-3A02E685D699}" type="slidenum">
              <a:rPr lang="es-ES" altLang="zh-TW"/>
              <a:pPr>
                <a:defRPr/>
              </a:pPr>
              <a:t>‹#›</a:t>
            </a:fld>
            <a:endParaRPr lang="es-ES" altLang="zh-TW"/>
          </a:p>
        </p:txBody>
      </p:sp>
    </p:spTree>
    <p:extLst>
      <p:ext uri="{BB962C8B-B14F-4D97-AF65-F5344CB8AC3E}">
        <p14:creationId xmlns:p14="http://schemas.microsoft.com/office/powerpoint/2010/main" val="1350490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A671653-1481-AF43-A229-D6311E46E3B6}" type="slidenum">
              <a:rPr lang="es-ES" altLang="zh-TW"/>
              <a:pPr>
                <a:defRPr/>
              </a:pPr>
              <a:t>‹#›</a:t>
            </a:fld>
            <a:endParaRPr lang="es-ES" altLang="zh-TW"/>
          </a:p>
        </p:txBody>
      </p:sp>
    </p:spTree>
    <p:extLst>
      <p:ext uri="{BB962C8B-B14F-4D97-AF65-F5344CB8AC3E}">
        <p14:creationId xmlns:p14="http://schemas.microsoft.com/office/powerpoint/2010/main" val="35005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6A36F89-5789-514B-B6F1-DB8F61258A8E}" type="slidenum">
              <a:rPr lang="es-ES" altLang="zh-TW"/>
              <a:pPr>
                <a:defRPr/>
              </a:pPr>
              <a:t>‹#›</a:t>
            </a:fld>
            <a:endParaRPr lang="es-ES" altLang="zh-TW"/>
          </a:p>
        </p:txBody>
      </p:sp>
    </p:spTree>
    <p:extLst>
      <p:ext uri="{BB962C8B-B14F-4D97-AF65-F5344CB8AC3E}">
        <p14:creationId xmlns:p14="http://schemas.microsoft.com/office/powerpoint/2010/main" val="521595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495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495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a:xfrm>
            <a:off x="457200" y="6248400"/>
            <a:ext cx="2133600" cy="457200"/>
          </a:xfrm>
        </p:spPr>
        <p:txBody>
          <a:bodyPr/>
          <a:lstStyle>
            <a:lvl1pPr>
              <a:defRPr/>
            </a:lvl1pPr>
          </a:lstStyle>
          <a:p>
            <a:pPr>
              <a:defRPr/>
            </a:pPr>
            <a:endParaRPr lang="en-US" altLang="zh-TW"/>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a:xfrm>
            <a:off x="6553200" y="6248400"/>
            <a:ext cx="2133600" cy="457200"/>
          </a:xfrm>
        </p:spPr>
        <p:txBody>
          <a:bodyPr/>
          <a:lstStyle>
            <a:lvl1pPr>
              <a:defRPr/>
            </a:lvl1pPr>
          </a:lstStyle>
          <a:p>
            <a:pPr>
              <a:defRPr/>
            </a:pPr>
            <a:fld id="{0F46C6E0-431F-C34B-ACD5-3208E01DEFFE}" type="slidenum">
              <a:rPr lang="en-US" altLang="zh-TW"/>
              <a:pPr>
                <a:defRPr/>
              </a:pPr>
              <a:t>‹#›</a:t>
            </a:fld>
            <a:endParaRPr lang="en-US" altLang="zh-TW"/>
          </a:p>
        </p:txBody>
      </p:sp>
    </p:spTree>
    <p:extLst>
      <p:ext uri="{BB962C8B-B14F-4D97-AF65-F5344CB8AC3E}">
        <p14:creationId xmlns:p14="http://schemas.microsoft.com/office/powerpoint/2010/main" val="29470256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zh-TW" altLang="en-US" smtClean="0"/>
              <a:t>按一下以編輯母片標題樣式</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a:p>
        </p:txBody>
      </p:sp>
      <p:sp>
        <p:nvSpPr>
          <p:cNvPr id="4" name="Espace réservé de la date 3"/>
          <p:cNvSpPr>
            <a:spLocks noGrp="1"/>
          </p:cNvSpPr>
          <p:nvPr>
            <p:ph type="dt" sz="half" idx="10"/>
          </p:nvPr>
        </p:nvSpPr>
        <p:spPr/>
        <p:txBody>
          <a:bodyPr/>
          <a:lstStyle>
            <a:lvl1pPr>
              <a:defRPr/>
            </a:lvl1pPr>
          </a:lstStyle>
          <a:p>
            <a:pPr>
              <a:defRPr/>
            </a:pPr>
            <a:endParaRPr lang="en-US" altLang="zh-TW"/>
          </a:p>
        </p:txBody>
      </p:sp>
      <p:sp>
        <p:nvSpPr>
          <p:cNvPr id="5" name="Espace réservé du pied de page 4"/>
          <p:cNvSpPr>
            <a:spLocks noGrp="1"/>
          </p:cNvSpPr>
          <p:nvPr>
            <p:ph type="ftr" sz="quarter" idx="11"/>
          </p:nvPr>
        </p:nvSpPr>
        <p:spPr/>
        <p:txBody>
          <a:bodyPr/>
          <a:lstStyle>
            <a:lvl1pPr>
              <a:defRPr/>
            </a:lvl1pPr>
          </a:lstStyle>
          <a:p>
            <a:endParaRPr lang="zh-TW" altLang="zh-TW"/>
          </a:p>
        </p:txBody>
      </p:sp>
      <p:sp>
        <p:nvSpPr>
          <p:cNvPr id="6" name="Espace réservé du numéro de diapositive 5"/>
          <p:cNvSpPr>
            <a:spLocks noGrp="1"/>
          </p:cNvSpPr>
          <p:nvPr>
            <p:ph type="sldNum" sz="quarter" idx="12"/>
          </p:nvPr>
        </p:nvSpPr>
        <p:spPr/>
        <p:txBody>
          <a:bodyPr/>
          <a:lstStyle>
            <a:lvl1pPr>
              <a:defRPr/>
            </a:lvl1pPr>
          </a:lstStyle>
          <a:p>
            <a:pPr>
              <a:defRPr/>
            </a:pPr>
            <a:fld id="{6228452B-C9B5-4007-82D8-0E54CCC12A6B}" type="slidenum">
              <a:rPr lang="en-US" altLang="zh-TW"/>
              <a:pPr>
                <a:defRPr/>
              </a:pPr>
              <a:t>‹#›</a:t>
            </a:fld>
            <a:endParaRPr lang="en-US" altLang="zh-TW"/>
          </a:p>
        </p:txBody>
      </p:sp>
    </p:spTree>
    <p:extLst>
      <p:ext uri="{BB962C8B-B14F-4D97-AF65-F5344CB8AC3E}">
        <p14:creationId xmlns:p14="http://schemas.microsoft.com/office/powerpoint/2010/main" val="2713014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en-US"/>
          </a:p>
        </p:txBody>
      </p:sp>
      <p:sp>
        <p:nvSpPr>
          <p:cNvPr id="3" name="Espace réservé du contenu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Espace réservé de la date 3"/>
          <p:cNvSpPr>
            <a:spLocks noGrp="1"/>
          </p:cNvSpPr>
          <p:nvPr>
            <p:ph type="dt" sz="half" idx="10"/>
          </p:nvPr>
        </p:nvSpPr>
        <p:spPr/>
        <p:txBody>
          <a:bodyPr/>
          <a:lstStyle>
            <a:lvl1pPr>
              <a:defRPr/>
            </a:lvl1pPr>
          </a:lstStyle>
          <a:p>
            <a:pPr>
              <a:defRPr/>
            </a:pPr>
            <a:endParaRPr lang="en-US" altLang="zh-TW"/>
          </a:p>
        </p:txBody>
      </p:sp>
      <p:sp>
        <p:nvSpPr>
          <p:cNvPr id="5" name="Espace réservé du pied de page 4"/>
          <p:cNvSpPr>
            <a:spLocks noGrp="1"/>
          </p:cNvSpPr>
          <p:nvPr>
            <p:ph type="ftr" sz="quarter" idx="11"/>
          </p:nvPr>
        </p:nvSpPr>
        <p:spPr/>
        <p:txBody>
          <a:bodyPr/>
          <a:lstStyle>
            <a:lvl1pPr>
              <a:defRPr/>
            </a:lvl1pPr>
          </a:lstStyle>
          <a:p>
            <a:endParaRPr lang="zh-TW" altLang="zh-TW"/>
          </a:p>
        </p:txBody>
      </p:sp>
      <p:sp>
        <p:nvSpPr>
          <p:cNvPr id="6" name="Espace réservé du numéro de diapositive 5"/>
          <p:cNvSpPr>
            <a:spLocks noGrp="1"/>
          </p:cNvSpPr>
          <p:nvPr>
            <p:ph type="sldNum" sz="quarter" idx="12"/>
          </p:nvPr>
        </p:nvSpPr>
        <p:spPr/>
        <p:txBody>
          <a:bodyPr/>
          <a:lstStyle>
            <a:lvl1pPr>
              <a:defRPr/>
            </a:lvl1pPr>
          </a:lstStyle>
          <a:p>
            <a:pPr>
              <a:defRPr/>
            </a:pPr>
            <a:fld id="{BCFCCE35-3D71-4926-9CEF-8F929F0EC1F5}" type="slidenum">
              <a:rPr lang="en-US" altLang="zh-TW"/>
              <a:pPr>
                <a:defRPr/>
              </a:pPr>
              <a:t>‹#›</a:t>
            </a:fld>
            <a:endParaRPr lang="en-US" altLang="zh-TW"/>
          </a:p>
        </p:txBody>
      </p:sp>
    </p:spTree>
    <p:extLst>
      <p:ext uri="{BB962C8B-B14F-4D97-AF65-F5344CB8AC3E}">
        <p14:creationId xmlns:p14="http://schemas.microsoft.com/office/powerpoint/2010/main" val="2459070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Espace réservé de la date 3"/>
          <p:cNvSpPr>
            <a:spLocks noGrp="1"/>
          </p:cNvSpPr>
          <p:nvPr>
            <p:ph type="dt" sz="half" idx="10"/>
          </p:nvPr>
        </p:nvSpPr>
        <p:spPr/>
        <p:txBody>
          <a:bodyPr/>
          <a:lstStyle>
            <a:lvl1pPr>
              <a:defRPr/>
            </a:lvl1pPr>
          </a:lstStyle>
          <a:p>
            <a:pPr>
              <a:defRPr/>
            </a:pPr>
            <a:endParaRPr lang="en-US" altLang="zh-TW"/>
          </a:p>
        </p:txBody>
      </p:sp>
      <p:sp>
        <p:nvSpPr>
          <p:cNvPr id="5" name="Espace réservé du pied de page 4"/>
          <p:cNvSpPr>
            <a:spLocks noGrp="1"/>
          </p:cNvSpPr>
          <p:nvPr>
            <p:ph type="ftr" sz="quarter" idx="11"/>
          </p:nvPr>
        </p:nvSpPr>
        <p:spPr/>
        <p:txBody>
          <a:bodyPr/>
          <a:lstStyle>
            <a:lvl1pPr>
              <a:defRPr/>
            </a:lvl1pPr>
          </a:lstStyle>
          <a:p>
            <a:endParaRPr lang="zh-TW" altLang="zh-TW"/>
          </a:p>
        </p:txBody>
      </p:sp>
      <p:sp>
        <p:nvSpPr>
          <p:cNvPr id="6" name="Espace réservé du numéro de diapositive 5"/>
          <p:cNvSpPr>
            <a:spLocks noGrp="1"/>
          </p:cNvSpPr>
          <p:nvPr>
            <p:ph type="sldNum" sz="quarter" idx="12"/>
          </p:nvPr>
        </p:nvSpPr>
        <p:spPr/>
        <p:txBody>
          <a:bodyPr/>
          <a:lstStyle>
            <a:lvl1pPr>
              <a:defRPr/>
            </a:lvl1pPr>
          </a:lstStyle>
          <a:p>
            <a:pPr>
              <a:defRPr/>
            </a:pPr>
            <a:fld id="{06C1C752-DF6C-45AF-A666-2289B84576C5}" type="slidenum">
              <a:rPr lang="en-US" altLang="zh-TW"/>
              <a:pPr>
                <a:defRPr/>
              </a:pPr>
              <a:t>‹#›</a:t>
            </a:fld>
            <a:endParaRPr lang="en-US" altLang="zh-TW"/>
          </a:p>
        </p:txBody>
      </p:sp>
    </p:spTree>
    <p:extLst>
      <p:ext uri="{BB962C8B-B14F-4D97-AF65-F5344CB8AC3E}">
        <p14:creationId xmlns:p14="http://schemas.microsoft.com/office/powerpoint/2010/main" val="3926883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Espace réservé de la date 3"/>
          <p:cNvSpPr>
            <a:spLocks noGrp="1"/>
          </p:cNvSpPr>
          <p:nvPr>
            <p:ph type="dt" sz="half" idx="10"/>
          </p:nvPr>
        </p:nvSpPr>
        <p:spPr/>
        <p:txBody>
          <a:bodyPr/>
          <a:lstStyle>
            <a:lvl1pPr>
              <a:defRPr/>
            </a:lvl1pPr>
          </a:lstStyle>
          <a:p>
            <a:pPr>
              <a:defRPr/>
            </a:pPr>
            <a:endParaRPr lang="en-US" altLang="zh-TW"/>
          </a:p>
        </p:txBody>
      </p:sp>
      <p:sp>
        <p:nvSpPr>
          <p:cNvPr id="6" name="Espace réservé du pied de page 4"/>
          <p:cNvSpPr>
            <a:spLocks noGrp="1"/>
          </p:cNvSpPr>
          <p:nvPr>
            <p:ph type="ftr" sz="quarter" idx="11"/>
          </p:nvPr>
        </p:nvSpPr>
        <p:spPr/>
        <p:txBody>
          <a:bodyPr/>
          <a:lstStyle>
            <a:lvl1pPr>
              <a:defRPr/>
            </a:lvl1pPr>
          </a:lstStyle>
          <a:p>
            <a:endParaRPr lang="zh-TW" altLang="zh-TW"/>
          </a:p>
        </p:txBody>
      </p:sp>
      <p:sp>
        <p:nvSpPr>
          <p:cNvPr id="7" name="Espace réservé du numéro de diapositive 5"/>
          <p:cNvSpPr>
            <a:spLocks noGrp="1"/>
          </p:cNvSpPr>
          <p:nvPr>
            <p:ph type="sldNum" sz="quarter" idx="12"/>
          </p:nvPr>
        </p:nvSpPr>
        <p:spPr/>
        <p:txBody>
          <a:bodyPr/>
          <a:lstStyle>
            <a:lvl1pPr>
              <a:defRPr/>
            </a:lvl1pPr>
          </a:lstStyle>
          <a:p>
            <a:pPr>
              <a:defRPr/>
            </a:pPr>
            <a:fld id="{D9AE32F5-4593-46CB-97E4-6193CA342E47}" type="slidenum">
              <a:rPr lang="en-US" altLang="zh-TW"/>
              <a:pPr>
                <a:defRPr/>
              </a:pPr>
              <a:t>‹#›</a:t>
            </a:fld>
            <a:endParaRPr lang="en-US" altLang="zh-TW"/>
          </a:p>
        </p:txBody>
      </p:sp>
    </p:spTree>
    <p:extLst>
      <p:ext uri="{BB962C8B-B14F-4D97-AF65-F5344CB8AC3E}">
        <p14:creationId xmlns:p14="http://schemas.microsoft.com/office/powerpoint/2010/main" val="276310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Espace réservé de la date 3"/>
          <p:cNvSpPr>
            <a:spLocks noGrp="1"/>
          </p:cNvSpPr>
          <p:nvPr>
            <p:ph type="dt" sz="half" idx="10"/>
          </p:nvPr>
        </p:nvSpPr>
        <p:spPr/>
        <p:txBody>
          <a:bodyPr/>
          <a:lstStyle>
            <a:lvl1pPr>
              <a:defRPr/>
            </a:lvl1pPr>
          </a:lstStyle>
          <a:p>
            <a:pPr>
              <a:defRPr/>
            </a:pPr>
            <a:endParaRPr lang="en-US" altLang="zh-TW"/>
          </a:p>
        </p:txBody>
      </p:sp>
      <p:sp>
        <p:nvSpPr>
          <p:cNvPr id="8" name="Espace réservé du pied de page 4"/>
          <p:cNvSpPr>
            <a:spLocks noGrp="1"/>
          </p:cNvSpPr>
          <p:nvPr>
            <p:ph type="ftr" sz="quarter" idx="11"/>
          </p:nvPr>
        </p:nvSpPr>
        <p:spPr/>
        <p:txBody>
          <a:bodyPr/>
          <a:lstStyle>
            <a:lvl1pPr>
              <a:defRPr/>
            </a:lvl1pPr>
          </a:lstStyle>
          <a:p>
            <a:endParaRPr lang="zh-TW" altLang="zh-TW"/>
          </a:p>
        </p:txBody>
      </p:sp>
      <p:sp>
        <p:nvSpPr>
          <p:cNvPr id="9" name="Espace réservé du numéro de diapositive 5"/>
          <p:cNvSpPr>
            <a:spLocks noGrp="1"/>
          </p:cNvSpPr>
          <p:nvPr>
            <p:ph type="sldNum" sz="quarter" idx="12"/>
          </p:nvPr>
        </p:nvSpPr>
        <p:spPr/>
        <p:txBody>
          <a:bodyPr/>
          <a:lstStyle>
            <a:lvl1pPr>
              <a:defRPr/>
            </a:lvl1pPr>
          </a:lstStyle>
          <a:p>
            <a:pPr>
              <a:defRPr/>
            </a:pPr>
            <a:fld id="{B9B3B6B0-EBF0-4054-9892-C130302464C8}" type="slidenum">
              <a:rPr lang="en-US" altLang="zh-TW"/>
              <a:pPr>
                <a:defRPr/>
              </a:pPr>
              <a:t>‹#›</a:t>
            </a:fld>
            <a:endParaRPr lang="en-US" altLang="zh-TW"/>
          </a:p>
        </p:txBody>
      </p:sp>
    </p:spTree>
    <p:extLst>
      <p:ext uri="{BB962C8B-B14F-4D97-AF65-F5344CB8AC3E}">
        <p14:creationId xmlns:p14="http://schemas.microsoft.com/office/powerpoint/2010/main" val="3471969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en-US"/>
          </a:p>
        </p:txBody>
      </p:sp>
      <p:sp>
        <p:nvSpPr>
          <p:cNvPr id="3" name="Espace réservé de la date 3"/>
          <p:cNvSpPr>
            <a:spLocks noGrp="1"/>
          </p:cNvSpPr>
          <p:nvPr>
            <p:ph type="dt" sz="half" idx="10"/>
          </p:nvPr>
        </p:nvSpPr>
        <p:spPr/>
        <p:txBody>
          <a:bodyPr/>
          <a:lstStyle>
            <a:lvl1pPr>
              <a:defRPr/>
            </a:lvl1pPr>
          </a:lstStyle>
          <a:p>
            <a:pPr>
              <a:defRPr/>
            </a:pPr>
            <a:endParaRPr lang="en-US" altLang="zh-TW"/>
          </a:p>
        </p:txBody>
      </p:sp>
      <p:sp>
        <p:nvSpPr>
          <p:cNvPr id="4" name="Espace réservé du pied de page 4"/>
          <p:cNvSpPr>
            <a:spLocks noGrp="1"/>
          </p:cNvSpPr>
          <p:nvPr>
            <p:ph type="ftr" sz="quarter" idx="11"/>
          </p:nvPr>
        </p:nvSpPr>
        <p:spPr/>
        <p:txBody>
          <a:bodyPr/>
          <a:lstStyle>
            <a:lvl1pPr>
              <a:defRPr/>
            </a:lvl1pPr>
          </a:lstStyle>
          <a:p>
            <a:endParaRPr lang="zh-TW" altLang="zh-TW"/>
          </a:p>
        </p:txBody>
      </p:sp>
      <p:sp>
        <p:nvSpPr>
          <p:cNvPr id="5" name="Espace réservé du numéro de diapositive 5"/>
          <p:cNvSpPr>
            <a:spLocks noGrp="1"/>
          </p:cNvSpPr>
          <p:nvPr>
            <p:ph type="sldNum" sz="quarter" idx="12"/>
          </p:nvPr>
        </p:nvSpPr>
        <p:spPr/>
        <p:txBody>
          <a:bodyPr/>
          <a:lstStyle>
            <a:lvl1pPr>
              <a:defRPr/>
            </a:lvl1pPr>
          </a:lstStyle>
          <a:p>
            <a:pPr>
              <a:defRPr/>
            </a:pPr>
            <a:fld id="{6814B42E-6E4E-43F3-8157-4161280DE3E4}" type="slidenum">
              <a:rPr lang="en-US" altLang="zh-TW"/>
              <a:pPr>
                <a:defRPr/>
              </a:pPr>
              <a:t>‹#›</a:t>
            </a:fld>
            <a:endParaRPr lang="en-US" altLang="zh-TW"/>
          </a:p>
        </p:txBody>
      </p:sp>
    </p:spTree>
    <p:extLst>
      <p:ext uri="{BB962C8B-B14F-4D97-AF65-F5344CB8AC3E}">
        <p14:creationId xmlns:p14="http://schemas.microsoft.com/office/powerpoint/2010/main" val="1695960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en-US" altLang="zh-TW"/>
          </a:p>
        </p:txBody>
      </p:sp>
      <p:sp>
        <p:nvSpPr>
          <p:cNvPr id="3" name="Espace réservé du pied de page 4"/>
          <p:cNvSpPr>
            <a:spLocks noGrp="1"/>
          </p:cNvSpPr>
          <p:nvPr>
            <p:ph type="ftr" sz="quarter" idx="11"/>
          </p:nvPr>
        </p:nvSpPr>
        <p:spPr/>
        <p:txBody>
          <a:bodyPr/>
          <a:lstStyle>
            <a:lvl1pPr>
              <a:defRPr/>
            </a:lvl1pPr>
          </a:lstStyle>
          <a:p>
            <a:endParaRPr lang="zh-TW" altLang="zh-TW"/>
          </a:p>
        </p:txBody>
      </p:sp>
      <p:sp>
        <p:nvSpPr>
          <p:cNvPr id="4" name="Espace réservé du numéro de diapositive 5"/>
          <p:cNvSpPr>
            <a:spLocks noGrp="1"/>
          </p:cNvSpPr>
          <p:nvPr>
            <p:ph type="sldNum" sz="quarter" idx="12"/>
          </p:nvPr>
        </p:nvSpPr>
        <p:spPr/>
        <p:txBody>
          <a:bodyPr/>
          <a:lstStyle>
            <a:lvl1pPr>
              <a:defRPr/>
            </a:lvl1pPr>
          </a:lstStyle>
          <a:p>
            <a:pPr>
              <a:defRPr/>
            </a:pPr>
            <a:fld id="{CE4F4A47-2043-4A5E-96D1-968A1B726AA0}" type="slidenum">
              <a:rPr lang="en-US" altLang="zh-TW"/>
              <a:pPr>
                <a:defRPr/>
              </a:pPr>
              <a:t>‹#›</a:t>
            </a:fld>
            <a:endParaRPr lang="en-US" altLang="zh-TW"/>
          </a:p>
        </p:txBody>
      </p:sp>
    </p:spTree>
    <p:extLst>
      <p:ext uri="{BB962C8B-B14F-4D97-AF65-F5344CB8AC3E}">
        <p14:creationId xmlns:p14="http://schemas.microsoft.com/office/powerpoint/2010/main" val="3069381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2E20239-1394-794F-8A7F-A8613117037A}" type="slidenum">
              <a:rPr lang="es-ES" altLang="zh-TW"/>
              <a:pPr>
                <a:defRPr/>
              </a:pPr>
              <a:t>‹#›</a:t>
            </a:fld>
            <a:endParaRPr lang="es-ES" altLang="zh-TW"/>
          </a:p>
        </p:txBody>
      </p:sp>
    </p:spTree>
    <p:extLst>
      <p:ext uri="{BB962C8B-B14F-4D97-AF65-F5344CB8AC3E}">
        <p14:creationId xmlns:p14="http://schemas.microsoft.com/office/powerpoint/2010/main" val="783368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Espace réservé de la date 3"/>
          <p:cNvSpPr>
            <a:spLocks noGrp="1"/>
          </p:cNvSpPr>
          <p:nvPr>
            <p:ph type="dt" sz="half" idx="10"/>
          </p:nvPr>
        </p:nvSpPr>
        <p:spPr/>
        <p:txBody>
          <a:bodyPr/>
          <a:lstStyle>
            <a:lvl1pPr>
              <a:defRPr/>
            </a:lvl1pPr>
          </a:lstStyle>
          <a:p>
            <a:pPr>
              <a:defRPr/>
            </a:pPr>
            <a:endParaRPr lang="en-US" altLang="zh-TW"/>
          </a:p>
        </p:txBody>
      </p:sp>
      <p:sp>
        <p:nvSpPr>
          <p:cNvPr id="6" name="Espace réservé du pied de page 4"/>
          <p:cNvSpPr>
            <a:spLocks noGrp="1"/>
          </p:cNvSpPr>
          <p:nvPr>
            <p:ph type="ftr" sz="quarter" idx="11"/>
          </p:nvPr>
        </p:nvSpPr>
        <p:spPr/>
        <p:txBody>
          <a:bodyPr/>
          <a:lstStyle>
            <a:lvl1pPr>
              <a:defRPr/>
            </a:lvl1pPr>
          </a:lstStyle>
          <a:p>
            <a:endParaRPr lang="zh-TW" altLang="zh-TW"/>
          </a:p>
        </p:txBody>
      </p:sp>
      <p:sp>
        <p:nvSpPr>
          <p:cNvPr id="7" name="Espace réservé du numéro de diapositive 5"/>
          <p:cNvSpPr>
            <a:spLocks noGrp="1"/>
          </p:cNvSpPr>
          <p:nvPr>
            <p:ph type="sldNum" sz="quarter" idx="12"/>
          </p:nvPr>
        </p:nvSpPr>
        <p:spPr/>
        <p:txBody>
          <a:bodyPr/>
          <a:lstStyle>
            <a:lvl1pPr>
              <a:defRPr/>
            </a:lvl1pPr>
          </a:lstStyle>
          <a:p>
            <a:pPr>
              <a:defRPr/>
            </a:pPr>
            <a:fld id="{BAAD6426-85DA-477B-A6BA-CCEB1293ACEB}" type="slidenum">
              <a:rPr lang="en-US" altLang="zh-TW"/>
              <a:pPr>
                <a:defRPr/>
              </a:pPr>
              <a:t>‹#›</a:t>
            </a:fld>
            <a:endParaRPr lang="en-US" altLang="zh-TW"/>
          </a:p>
        </p:txBody>
      </p:sp>
    </p:spTree>
    <p:extLst>
      <p:ext uri="{BB962C8B-B14F-4D97-AF65-F5344CB8AC3E}">
        <p14:creationId xmlns:p14="http://schemas.microsoft.com/office/powerpoint/2010/main" val="3305085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en-US"/>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Espace réservé de la date 3"/>
          <p:cNvSpPr>
            <a:spLocks noGrp="1"/>
          </p:cNvSpPr>
          <p:nvPr>
            <p:ph type="dt" sz="half" idx="10"/>
          </p:nvPr>
        </p:nvSpPr>
        <p:spPr/>
        <p:txBody>
          <a:bodyPr/>
          <a:lstStyle>
            <a:lvl1pPr>
              <a:defRPr/>
            </a:lvl1pPr>
          </a:lstStyle>
          <a:p>
            <a:pPr>
              <a:defRPr/>
            </a:pPr>
            <a:endParaRPr lang="en-US" altLang="zh-TW"/>
          </a:p>
        </p:txBody>
      </p:sp>
      <p:sp>
        <p:nvSpPr>
          <p:cNvPr id="6" name="Espace réservé du pied de page 4"/>
          <p:cNvSpPr>
            <a:spLocks noGrp="1"/>
          </p:cNvSpPr>
          <p:nvPr>
            <p:ph type="ftr" sz="quarter" idx="11"/>
          </p:nvPr>
        </p:nvSpPr>
        <p:spPr/>
        <p:txBody>
          <a:bodyPr/>
          <a:lstStyle>
            <a:lvl1pPr>
              <a:defRPr/>
            </a:lvl1pPr>
          </a:lstStyle>
          <a:p>
            <a:endParaRPr lang="zh-TW" altLang="zh-TW"/>
          </a:p>
        </p:txBody>
      </p:sp>
      <p:sp>
        <p:nvSpPr>
          <p:cNvPr id="7" name="Espace réservé du numéro de diapositive 5"/>
          <p:cNvSpPr>
            <a:spLocks noGrp="1"/>
          </p:cNvSpPr>
          <p:nvPr>
            <p:ph type="sldNum" sz="quarter" idx="12"/>
          </p:nvPr>
        </p:nvSpPr>
        <p:spPr/>
        <p:txBody>
          <a:bodyPr/>
          <a:lstStyle>
            <a:lvl1pPr>
              <a:defRPr/>
            </a:lvl1pPr>
          </a:lstStyle>
          <a:p>
            <a:pPr>
              <a:defRPr/>
            </a:pPr>
            <a:fld id="{2D4D2FEF-B1A8-477D-8843-A57CFD18D323}" type="slidenum">
              <a:rPr lang="en-US" altLang="zh-TW"/>
              <a:pPr>
                <a:defRPr/>
              </a:pPr>
              <a:t>‹#›</a:t>
            </a:fld>
            <a:endParaRPr lang="en-US" altLang="zh-TW"/>
          </a:p>
        </p:txBody>
      </p:sp>
    </p:spTree>
    <p:extLst>
      <p:ext uri="{BB962C8B-B14F-4D97-AF65-F5344CB8AC3E}">
        <p14:creationId xmlns:p14="http://schemas.microsoft.com/office/powerpoint/2010/main" val="2281738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en-US"/>
          </a:p>
        </p:txBody>
      </p:sp>
      <p:sp>
        <p:nvSpPr>
          <p:cNvPr id="3" name="Espace réservé du texte vertical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Espace réservé de la date 3"/>
          <p:cNvSpPr>
            <a:spLocks noGrp="1"/>
          </p:cNvSpPr>
          <p:nvPr>
            <p:ph type="dt" sz="half" idx="10"/>
          </p:nvPr>
        </p:nvSpPr>
        <p:spPr/>
        <p:txBody>
          <a:bodyPr/>
          <a:lstStyle>
            <a:lvl1pPr>
              <a:defRPr/>
            </a:lvl1pPr>
          </a:lstStyle>
          <a:p>
            <a:pPr>
              <a:defRPr/>
            </a:pPr>
            <a:endParaRPr lang="en-US" altLang="zh-TW"/>
          </a:p>
        </p:txBody>
      </p:sp>
      <p:sp>
        <p:nvSpPr>
          <p:cNvPr id="5" name="Espace réservé du pied de page 4"/>
          <p:cNvSpPr>
            <a:spLocks noGrp="1"/>
          </p:cNvSpPr>
          <p:nvPr>
            <p:ph type="ftr" sz="quarter" idx="11"/>
          </p:nvPr>
        </p:nvSpPr>
        <p:spPr/>
        <p:txBody>
          <a:bodyPr/>
          <a:lstStyle>
            <a:lvl1pPr>
              <a:defRPr/>
            </a:lvl1pPr>
          </a:lstStyle>
          <a:p>
            <a:endParaRPr lang="zh-TW" altLang="zh-TW"/>
          </a:p>
        </p:txBody>
      </p:sp>
      <p:sp>
        <p:nvSpPr>
          <p:cNvPr id="6" name="Espace réservé du numéro de diapositive 5"/>
          <p:cNvSpPr>
            <a:spLocks noGrp="1"/>
          </p:cNvSpPr>
          <p:nvPr>
            <p:ph type="sldNum" sz="quarter" idx="12"/>
          </p:nvPr>
        </p:nvSpPr>
        <p:spPr/>
        <p:txBody>
          <a:bodyPr/>
          <a:lstStyle>
            <a:lvl1pPr>
              <a:defRPr/>
            </a:lvl1pPr>
          </a:lstStyle>
          <a:p>
            <a:pPr>
              <a:defRPr/>
            </a:pPr>
            <a:fld id="{DA93EEB8-6850-4A8C-B2E5-6B94F3F400C2}" type="slidenum">
              <a:rPr lang="en-US" altLang="zh-TW"/>
              <a:pPr>
                <a:defRPr/>
              </a:pPr>
              <a:t>‹#›</a:t>
            </a:fld>
            <a:endParaRPr lang="en-US" altLang="zh-TW"/>
          </a:p>
        </p:txBody>
      </p:sp>
    </p:spTree>
    <p:extLst>
      <p:ext uri="{BB962C8B-B14F-4D97-AF65-F5344CB8AC3E}">
        <p14:creationId xmlns:p14="http://schemas.microsoft.com/office/powerpoint/2010/main" val="246111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Espace réservé de la date 3"/>
          <p:cNvSpPr>
            <a:spLocks noGrp="1"/>
          </p:cNvSpPr>
          <p:nvPr>
            <p:ph type="dt" sz="half" idx="10"/>
          </p:nvPr>
        </p:nvSpPr>
        <p:spPr/>
        <p:txBody>
          <a:bodyPr/>
          <a:lstStyle>
            <a:lvl1pPr>
              <a:defRPr/>
            </a:lvl1pPr>
          </a:lstStyle>
          <a:p>
            <a:pPr>
              <a:defRPr/>
            </a:pPr>
            <a:endParaRPr lang="en-US" altLang="zh-TW"/>
          </a:p>
        </p:txBody>
      </p:sp>
      <p:sp>
        <p:nvSpPr>
          <p:cNvPr id="5" name="Espace réservé du pied de page 4"/>
          <p:cNvSpPr>
            <a:spLocks noGrp="1"/>
          </p:cNvSpPr>
          <p:nvPr>
            <p:ph type="ftr" sz="quarter" idx="11"/>
          </p:nvPr>
        </p:nvSpPr>
        <p:spPr/>
        <p:txBody>
          <a:bodyPr/>
          <a:lstStyle>
            <a:lvl1pPr>
              <a:defRPr/>
            </a:lvl1pPr>
          </a:lstStyle>
          <a:p>
            <a:endParaRPr lang="zh-TW" altLang="zh-TW"/>
          </a:p>
        </p:txBody>
      </p:sp>
      <p:sp>
        <p:nvSpPr>
          <p:cNvPr id="6" name="Espace réservé du numéro de diapositive 5"/>
          <p:cNvSpPr>
            <a:spLocks noGrp="1"/>
          </p:cNvSpPr>
          <p:nvPr>
            <p:ph type="sldNum" sz="quarter" idx="12"/>
          </p:nvPr>
        </p:nvSpPr>
        <p:spPr/>
        <p:txBody>
          <a:bodyPr/>
          <a:lstStyle>
            <a:lvl1pPr>
              <a:defRPr/>
            </a:lvl1pPr>
          </a:lstStyle>
          <a:p>
            <a:pPr>
              <a:defRPr/>
            </a:pPr>
            <a:fld id="{070DB92D-D3FA-4408-A82C-37A3E06B2D03}" type="slidenum">
              <a:rPr lang="en-US" altLang="zh-TW"/>
              <a:pPr>
                <a:defRPr/>
              </a:pPr>
              <a:t>‹#›</a:t>
            </a:fld>
            <a:endParaRPr lang="en-US" altLang="zh-TW"/>
          </a:p>
        </p:txBody>
      </p:sp>
    </p:spTree>
    <p:extLst>
      <p:ext uri="{BB962C8B-B14F-4D97-AF65-F5344CB8AC3E}">
        <p14:creationId xmlns:p14="http://schemas.microsoft.com/office/powerpoint/2010/main" val="643750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5F9728F-06B6-0943-93BE-39362B5E5221}" type="slidenum">
              <a:rPr lang="es-ES" altLang="zh-TW"/>
              <a:pPr>
                <a:defRPr/>
              </a:pPr>
              <a:t>‹#›</a:t>
            </a:fld>
            <a:endParaRPr lang="es-ES" altLang="zh-TW"/>
          </a:p>
        </p:txBody>
      </p:sp>
    </p:spTree>
    <p:extLst>
      <p:ext uri="{BB962C8B-B14F-4D97-AF65-F5344CB8AC3E}">
        <p14:creationId xmlns:p14="http://schemas.microsoft.com/office/powerpoint/2010/main" val="1102520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A04150F-44B3-D144-A79E-8E69518044A1}" type="slidenum">
              <a:rPr lang="es-ES" altLang="zh-TW"/>
              <a:pPr>
                <a:defRPr/>
              </a:pPr>
              <a:t>‹#›</a:t>
            </a:fld>
            <a:endParaRPr lang="es-ES" altLang="zh-TW"/>
          </a:p>
        </p:txBody>
      </p:sp>
    </p:spTree>
    <p:extLst>
      <p:ext uri="{BB962C8B-B14F-4D97-AF65-F5344CB8AC3E}">
        <p14:creationId xmlns:p14="http://schemas.microsoft.com/office/powerpoint/2010/main" val="2044897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s-ES" altLang="zh-TW"/>
          </a:p>
        </p:txBody>
      </p:sp>
      <p:sp>
        <p:nvSpPr>
          <p:cNvPr id="9" name="Rectangle 6"/>
          <p:cNvSpPr>
            <a:spLocks noGrp="1" noChangeArrowheads="1"/>
          </p:cNvSpPr>
          <p:nvPr>
            <p:ph type="sldNum" sz="quarter" idx="12"/>
          </p:nvPr>
        </p:nvSpPr>
        <p:spPr>
          <a:ln/>
        </p:spPr>
        <p:txBody>
          <a:bodyPr/>
          <a:lstStyle>
            <a:lvl1pPr>
              <a:defRPr/>
            </a:lvl1pPr>
          </a:lstStyle>
          <a:p>
            <a:pPr>
              <a:defRPr/>
            </a:pPr>
            <a:fld id="{1A67F4F6-20DD-C340-AB6C-9C33E8477546}" type="slidenum">
              <a:rPr lang="es-ES" altLang="zh-TW"/>
              <a:pPr>
                <a:defRPr/>
              </a:pPr>
              <a:t>‹#›</a:t>
            </a:fld>
            <a:endParaRPr lang="es-ES" altLang="zh-TW"/>
          </a:p>
        </p:txBody>
      </p:sp>
    </p:spTree>
    <p:extLst>
      <p:ext uri="{BB962C8B-B14F-4D97-AF65-F5344CB8AC3E}">
        <p14:creationId xmlns:p14="http://schemas.microsoft.com/office/powerpoint/2010/main" val="1967513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zh-TW"/>
          </a:p>
        </p:txBody>
      </p:sp>
      <p:sp>
        <p:nvSpPr>
          <p:cNvPr id="5" name="Rectangle 6"/>
          <p:cNvSpPr>
            <a:spLocks noGrp="1" noChangeArrowheads="1"/>
          </p:cNvSpPr>
          <p:nvPr>
            <p:ph type="sldNum" sz="quarter" idx="12"/>
          </p:nvPr>
        </p:nvSpPr>
        <p:spPr>
          <a:ln/>
        </p:spPr>
        <p:txBody>
          <a:bodyPr/>
          <a:lstStyle>
            <a:lvl1pPr>
              <a:defRPr/>
            </a:lvl1pPr>
          </a:lstStyle>
          <a:p>
            <a:pPr>
              <a:defRPr/>
            </a:pPr>
            <a:fld id="{BA2D768F-6B0E-544F-A09E-BC6936D80B02}" type="slidenum">
              <a:rPr lang="es-ES" altLang="zh-TW"/>
              <a:pPr>
                <a:defRPr/>
              </a:pPr>
              <a:t>‹#›</a:t>
            </a:fld>
            <a:endParaRPr lang="es-ES" altLang="zh-TW"/>
          </a:p>
        </p:txBody>
      </p:sp>
    </p:spTree>
    <p:extLst>
      <p:ext uri="{BB962C8B-B14F-4D97-AF65-F5344CB8AC3E}">
        <p14:creationId xmlns:p14="http://schemas.microsoft.com/office/powerpoint/2010/main" val="1365180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s-ES" altLang="zh-TW"/>
          </a:p>
        </p:txBody>
      </p:sp>
      <p:sp>
        <p:nvSpPr>
          <p:cNvPr id="4" name="Rectangle 6"/>
          <p:cNvSpPr>
            <a:spLocks noGrp="1" noChangeArrowheads="1"/>
          </p:cNvSpPr>
          <p:nvPr>
            <p:ph type="sldNum" sz="quarter" idx="12"/>
          </p:nvPr>
        </p:nvSpPr>
        <p:spPr>
          <a:ln/>
        </p:spPr>
        <p:txBody>
          <a:bodyPr/>
          <a:lstStyle>
            <a:lvl1pPr>
              <a:defRPr/>
            </a:lvl1pPr>
          </a:lstStyle>
          <a:p>
            <a:pPr>
              <a:defRPr/>
            </a:pPr>
            <a:fld id="{F9D85C20-11A7-B244-9158-421C0A6BAA3B}" type="slidenum">
              <a:rPr lang="es-ES" altLang="zh-TW"/>
              <a:pPr>
                <a:defRPr/>
              </a:pPr>
              <a:t>‹#›</a:t>
            </a:fld>
            <a:endParaRPr lang="es-ES" altLang="zh-TW"/>
          </a:p>
        </p:txBody>
      </p:sp>
    </p:spTree>
    <p:extLst>
      <p:ext uri="{BB962C8B-B14F-4D97-AF65-F5344CB8AC3E}">
        <p14:creationId xmlns:p14="http://schemas.microsoft.com/office/powerpoint/2010/main" val="1540383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10C52E6-F07C-5B4A-B327-250624CEDC68}" type="slidenum">
              <a:rPr lang="es-ES" altLang="zh-TW"/>
              <a:pPr>
                <a:defRPr/>
              </a:pPr>
              <a:t>‹#›</a:t>
            </a:fld>
            <a:endParaRPr lang="es-ES" altLang="zh-TW"/>
          </a:p>
        </p:txBody>
      </p:sp>
    </p:spTree>
    <p:extLst>
      <p:ext uri="{BB962C8B-B14F-4D97-AF65-F5344CB8AC3E}">
        <p14:creationId xmlns:p14="http://schemas.microsoft.com/office/powerpoint/2010/main" val="304089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zh-TW"/>
          </a:p>
        </p:txBody>
      </p:sp>
      <p:sp>
        <p:nvSpPr>
          <p:cNvPr id="7" name="Rectangle 6"/>
          <p:cNvSpPr>
            <a:spLocks noGrp="1" noChangeArrowheads="1"/>
          </p:cNvSpPr>
          <p:nvPr>
            <p:ph type="sldNum" sz="quarter" idx="12"/>
          </p:nvPr>
        </p:nvSpPr>
        <p:spPr>
          <a:ln/>
        </p:spPr>
        <p:txBody>
          <a:bodyPr/>
          <a:lstStyle>
            <a:lvl1pPr>
              <a:defRPr/>
            </a:lvl1pPr>
          </a:lstStyle>
          <a:p>
            <a:pPr>
              <a:defRPr/>
            </a:pPr>
            <a:fld id="{73C87396-3160-F547-B1EA-F2B2881D6E10}" type="slidenum">
              <a:rPr lang="es-ES" altLang="zh-TW"/>
              <a:pPr>
                <a:defRPr/>
              </a:pPr>
              <a:t>‹#›</a:t>
            </a:fld>
            <a:endParaRPr lang="es-ES" altLang="zh-TW"/>
          </a:p>
        </p:txBody>
      </p:sp>
    </p:spTree>
    <p:extLst>
      <p:ext uri="{BB962C8B-B14F-4D97-AF65-F5344CB8AC3E}">
        <p14:creationId xmlns:p14="http://schemas.microsoft.com/office/powerpoint/2010/main" val="1303455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 altLang="zh-TW"/>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altLang="zh-TW"/>
              <a:t>Haga clic para modificar el estilo de texto del patrón</a:t>
            </a:r>
          </a:p>
          <a:p>
            <a:pPr lvl="1"/>
            <a:r>
              <a:rPr lang="es-ES" altLang="zh-TW"/>
              <a:t>Segundo nivel</a:t>
            </a:r>
          </a:p>
          <a:p>
            <a:pPr lvl="2"/>
            <a:r>
              <a:rPr lang="es-ES" altLang="zh-TW"/>
              <a:t>Tercer nivel</a:t>
            </a:r>
          </a:p>
          <a:p>
            <a:pPr lvl="3"/>
            <a:r>
              <a:rPr lang="es-ES" altLang="zh-TW"/>
              <a:t>Cuarto nivel</a:t>
            </a:r>
          </a:p>
          <a:p>
            <a:pPr lvl="4"/>
            <a:r>
              <a:rPr lang="es-ES" altLang="zh-TW"/>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0" sz="1400">
                <a:latin typeface="Arial" charset="0"/>
                <a:ea typeface="PMingLiU" pitchFamily="18" charset="-120"/>
                <a:cs typeface="Arial" charset="0"/>
              </a:defRPr>
            </a:lvl1pPr>
          </a:lstStyle>
          <a:p>
            <a:pPr>
              <a:defRPr/>
            </a:pPr>
            <a:endParaRPr lang="es-E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kumimoji="0" sz="1400">
                <a:latin typeface="Arial" charset="0"/>
                <a:ea typeface="PMingLiU" pitchFamily="18" charset="-120"/>
                <a:cs typeface="Arial" charset="0"/>
              </a:defRPr>
            </a:lvl1pPr>
          </a:lstStyle>
          <a:p>
            <a:pPr>
              <a:defRPr/>
            </a:pPr>
            <a:endParaRPr lang="es-E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0" sz="1400">
                <a:latin typeface="Arial" panose="020B0604020202020204" pitchFamily="34" charset="0"/>
                <a:ea typeface="新細明體" panose="02020500000000000000" pitchFamily="18" charset="-120"/>
              </a:defRPr>
            </a:lvl1pPr>
          </a:lstStyle>
          <a:p>
            <a:pPr>
              <a:defRPr/>
            </a:pPr>
            <a:fld id="{D1A4404C-759B-1244-810F-EF19A88B747F}" type="slidenum">
              <a:rPr lang="es-ES" altLang="zh-TW"/>
              <a:pPr>
                <a:defRPr/>
              </a:pPr>
              <a:t>‹#›</a:t>
            </a:fld>
            <a:endParaRPr lang="es-ES" altLang="zh-TW"/>
          </a:p>
        </p:txBody>
      </p:sp>
    </p:spTree>
    <p:extLst>
      <p:ext uri="{BB962C8B-B14F-4D97-AF65-F5344CB8AC3E}">
        <p14:creationId xmlns:p14="http://schemas.microsoft.com/office/powerpoint/2010/main" val="195774779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zh-TW" smtClean="0"/>
              <a:t>Cliquez pour modifier le style du titre</a:t>
            </a:r>
            <a:endParaRPr lang="en-US" altLang="zh-TW"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zh-TW" smtClean="0"/>
              <a:t>Cliquez pour modifier les styles du texte du masque</a:t>
            </a:r>
          </a:p>
          <a:p>
            <a:pPr lvl="1"/>
            <a:r>
              <a:rPr lang="fr-FR" altLang="zh-TW" smtClean="0"/>
              <a:t>Deuxième niveau</a:t>
            </a:r>
          </a:p>
          <a:p>
            <a:pPr lvl="2"/>
            <a:r>
              <a:rPr lang="fr-FR" altLang="zh-TW" smtClean="0"/>
              <a:t>Troisième niveau</a:t>
            </a:r>
          </a:p>
          <a:p>
            <a:pPr lvl="3"/>
            <a:r>
              <a:rPr lang="fr-FR" altLang="zh-TW" smtClean="0"/>
              <a:t>Quatrième niveau</a:t>
            </a:r>
          </a:p>
          <a:p>
            <a:pPr lvl="4"/>
            <a:r>
              <a:rPr lang="fr-FR" altLang="zh-TW" smtClean="0"/>
              <a:t>Cinquième niveau</a:t>
            </a:r>
            <a:endParaRPr lang="en-US" altLang="zh-TW"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kumimoji="0" sz="1200">
                <a:solidFill>
                  <a:srgbClr val="898989"/>
                </a:solidFill>
                <a:latin typeface="Calibri" pitchFamily="34" charset="0"/>
                <a:ea typeface="+mn-ea"/>
              </a:defRPr>
            </a:lvl1pPr>
          </a:lstStyle>
          <a:p>
            <a:pPr eaLnBrk="1" hangingPunct="1">
              <a:defRPr/>
            </a:pPr>
            <a:endParaRPr lang="en-US" altLang="zh-TW"/>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898989"/>
                </a:solidFill>
                <a:latin typeface="Calibri" pitchFamily="34" charset="0"/>
              </a:defRPr>
            </a:lvl1pPr>
          </a:lstStyle>
          <a:p>
            <a:pPr eaLnBrk="1" hangingPunct="1"/>
            <a:endParaRPr lang="zh-TW" altLang="zh-TW">
              <a:ea typeface="新細明體"/>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898989"/>
                </a:solidFill>
                <a:latin typeface="Calibri" pitchFamily="34" charset="0"/>
                <a:ea typeface="+mn-ea"/>
              </a:defRPr>
            </a:lvl1pPr>
          </a:lstStyle>
          <a:p>
            <a:pPr eaLnBrk="1" hangingPunct="1">
              <a:defRPr/>
            </a:pPr>
            <a:fld id="{1E889705-DBB3-4A1A-8CA4-9005AFE5345A}" type="slidenum">
              <a:rPr lang="en-US" altLang="zh-TW"/>
              <a:pPr eaLnBrk="1" hangingPunct="1">
                <a:defRPr/>
              </a:pPr>
              <a:t>‹#›</a:t>
            </a:fld>
            <a:endParaRPr lang="en-US" altLang="zh-TW"/>
          </a:p>
        </p:txBody>
      </p:sp>
    </p:spTree>
    <p:extLst>
      <p:ext uri="{BB962C8B-B14F-4D97-AF65-F5344CB8AC3E}">
        <p14:creationId xmlns:p14="http://schemas.microsoft.com/office/powerpoint/2010/main" val="44349375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chart" Target="../charts/chart4.xml"/><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323850" y="4292600"/>
            <a:ext cx="7343775" cy="544513"/>
          </a:xfrm>
        </p:spPr>
        <p:txBody>
          <a:bodyPr/>
          <a:lstStyle/>
          <a:p>
            <a:pPr algn="l" eaLnBrk="1" hangingPunct="1">
              <a:defRPr/>
            </a:pPr>
            <a:r>
              <a:rPr lang="en-US" altLang="zh-TW" b="1" dirty="0" smtClean="0">
                <a:solidFill>
                  <a:srgbClr val="990000"/>
                </a:solidFill>
                <a:effectLst>
                  <a:outerShdw blurRad="38100" dist="38100" dir="2700000" algn="tl">
                    <a:srgbClr val="000000">
                      <a:alpha val="43137"/>
                    </a:srgbClr>
                  </a:outerShdw>
                </a:effectLst>
                <a:latin typeface="微軟正黑體" pitchFamily="34" charset="-120"/>
                <a:ea typeface="微軟正黑體" pitchFamily="34" charset="-120"/>
              </a:rPr>
              <a:t>3</a:t>
            </a:r>
            <a:r>
              <a:rPr lang="zh-TW" altLang="en-US" b="1" dirty="0" smtClean="0">
                <a:solidFill>
                  <a:srgbClr val="990000"/>
                </a:solidFill>
                <a:effectLst>
                  <a:outerShdw blurRad="38100" dist="38100" dir="2700000" algn="tl">
                    <a:srgbClr val="000000">
                      <a:alpha val="43137"/>
                    </a:srgbClr>
                  </a:outerShdw>
                </a:effectLst>
                <a:latin typeface="微軟正黑體" pitchFamily="34" charset="-120"/>
                <a:ea typeface="微軟正黑體" pitchFamily="34" charset="-120"/>
              </a:rPr>
              <a:t>把成功鑰匙打開退休之門</a:t>
            </a:r>
            <a:endParaRPr lang="es-ES" altLang="zh-TW" b="1" dirty="0">
              <a:solidFill>
                <a:srgbClr val="99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159" name="Rectangle 111"/>
          <p:cNvSpPr>
            <a:spLocks noGrp="1" noChangeArrowheads="1"/>
          </p:cNvSpPr>
          <p:nvPr>
            <p:ph type="subTitle" idx="1"/>
          </p:nvPr>
        </p:nvSpPr>
        <p:spPr>
          <a:xfrm>
            <a:off x="323850" y="5084763"/>
            <a:ext cx="6048375" cy="649287"/>
          </a:xfrm>
        </p:spPr>
        <p:txBody>
          <a:bodyPr/>
          <a:lstStyle/>
          <a:p>
            <a:pPr algn="l" eaLnBrk="1" hangingPunct="1"/>
            <a:r>
              <a:rPr lang="zh-TW" altLang="en-US" sz="2500" b="1">
                <a:solidFill>
                  <a:srgbClr val="FF6600"/>
                </a:solidFill>
                <a:effectLst>
                  <a:outerShdw blurRad="38100" dist="38100" dir="2700000" algn="tl">
                    <a:srgbClr val="C0C0C0"/>
                  </a:outerShdw>
                </a:effectLst>
                <a:latin typeface="微軟正黑體" charset="0"/>
                <a:ea typeface="微軟正黑體" charset="0"/>
              </a:rPr>
              <a:t>主講人</a:t>
            </a:r>
            <a:r>
              <a:rPr lang="en-US" altLang="zh-TW" sz="2500" b="1">
                <a:solidFill>
                  <a:srgbClr val="FF6600"/>
                </a:solidFill>
                <a:effectLst>
                  <a:outerShdw blurRad="38100" dist="38100" dir="2700000" algn="tl">
                    <a:srgbClr val="C0C0C0"/>
                  </a:outerShdw>
                </a:effectLst>
                <a:latin typeface="微軟正黑體" charset="0"/>
                <a:ea typeface="微軟正黑體" charset="0"/>
              </a:rPr>
              <a:t>:</a:t>
            </a:r>
            <a:r>
              <a:rPr lang="zh-TW" altLang="en-US" sz="2500" b="1">
                <a:solidFill>
                  <a:srgbClr val="FF6600"/>
                </a:solidFill>
                <a:effectLst>
                  <a:outerShdw blurRad="38100" dist="38100" dir="2700000" algn="tl">
                    <a:srgbClr val="C0C0C0"/>
                  </a:outerShdw>
                </a:effectLst>
                <a:latin typeface="微軟正黑體" charset="0"/>
                <a:ea typeface="微軟正黑體" charset="0"/>
              </a:rPr>
              <a:t>邱良弼</a:t>
            </a:r>
            <a:endParaRPr lang="en-US" altLang="zh-TW" sz="2500" b="1">
              <a:solidFill>
                <a:srgbClr val="FF6600"/>
              </a:solidFill>
              <a:effectLst>
                <a:outerShdw blurRad="38100" dist="38100" dir="2700000" algn="tl">
                  <a:srgbClr val="C0C0C0"/>
                </a:outerShdw>
              </a:effectLst>
              <a:latin typeface="微軟正黑體" charset="0"/>
              <a:ea typeface="微軟正黑體" charset="0"/>
            </a:endParaRPr>
          </a:p>
          <a:p>
            <a:pPr algn="l" eaLnBrk="1" hangingPunct="1"/>
            <a:endParaRPr lang="es-ES" altLang="zh-TW" sz="2500" b="1">
              <a:solidFill>
                <a:srgbClr val="FF6600"/>
              </a:solidFill>
              <a:effectLst>
                <a:outerShdw blurRad="38100" dist="38100" dir="2700000" algn="tl">
                  <a:srgbClr val="C0C0C0"/>
                </a:outerShdw>
              </a:effectLst>
              <a:latin typeface="微軟正黑體" charset="0"/>
              <a:ea typeface="微軟正黑體" charset="0"/>
            </a:endParaRPr>
          </a:p>
        </p:txBody>
      </p:sp>
      <p:sp>
        <p:nvSpPr>
          <p:cNvPr id="2" name="文字方塊 1"/>
          <p:cNvSpPr txBox="1"/>
          <p:nvPr/>
        </p:nvSpPr>
        <p:spPr>
          <a:xfrm>
            <a:off x="0" y="3286125"/>
            <a:ext cx="6084888" cy="647700"/>
          </a:xfrm>
          <a:prstGeom prst="rect">
            <a:avLst/>
          </a:prstGeom>
          <a:noFill/>
        </p:spPr>
        <p:txBody>
          <a:bodyPr>
            <a:spAutoFit/>
          </a:bodyPr>
          <a:lstStyle>
            <a:lvl1pPr>
              <a:defRPr kumimoji="1">
                <a:solidFill>
                  <a:schemeClr val="tx1"/>
                </a:solidFill>
                <a:latin typeface="Arial" charset="0"/>
                <a:ea typeface="新細明體" charset="0"/>
              </a:defRPr>
            </a:lvl1pPr>
            <a:lvl2pPr marL="742950" indent="-285750">
              <a:defRPr kumimoji="1">
                <a:solidFill>
                  <a:schemeClr val="tx1"/>
                </a:solidFill>
                <a:latin typeface="Arial" charset="0"/>
                <a:ea typeface="新細明體" charset="0"/>
              </a:defRPr>
            </a:lvl2pPr>
            <a:lvl3pPr marL="1143000" indent="-228600">
              <a:defRPr kumimoji="1">
                <a:solidFill>
                  <a:schemeClr val="tx1"/>
                </a:solidFill>
                <a:latin typeface="Arial" charset="0"/>
                <a:ea typeface="新細明體" charset="0"/>
              </a:defRPr>
            </a:lvl3pPr>
            <a:lvl4pPr marL="1600200" indent="-228600">
              <a:defRPr kumimoji="1">
                <a:solidFill>
                  <a:schemeClr val="tx1"/>
                </a:solidFill>
                <a:latin typeface="Arial" charset="0"/>
                <a:ea typeface="新細明體" charset="0"/>
              </a:defRPr>
            </a:lvl4pPr>
            <a:lvl5pPr marL="2057400" indent="-228600">
              <a:defRPr kumimoji="1">
                <a:solidFill>
                  <a:schemeClr val="tx1"/>
                </a:solidFill>
                <a:latin typeface="Arial" charset="0"/>
                <a:ea typeface="新細明體" charset="0"/>
              </a:defRPr>
            </a:lvl5pPr>
            <a:lvl6pPr marL="2514600" indent="-228600" eaLnBrk="0" fontAlgn="base" hangingPunct="0">
              <a:spcBef>
                <a:spcPct val="0"/>
              </a:spcBef>
              <a:spcAft>
                <a:spcPct val="0"/>
              </a:spcAft>
              <a:defRPr kumimoji="1">
                <a:solidFill>
                  <a:schemeClr val="tx1"/>
                </a:solidFill>
                <a:latin typeface="Arial" charset="0"/>
                <a:ea typeface="新細明體" charset="0"/>
              </a:defRPr>
            </a:lvl6pPr>
            <a:lvl7pPr marL="2971800" indent="-228600" eaLnBrk="0" fontAlgn="base" hangingPunct="0">
              <a:spcBef>
                <a:spcPct val="0"/>
              </a:spcBef>
              <a:spcAft>
                <a:spcPct val="0"/>
              </a:spcAft>
              <a:defRPr kumimoji="1">
                <a:solidFill>
                  <a:schemeClr val="tx1"/>
                </a:solidFill>
                <a:latin typeface="Arial" charset="0"/>
                <a:ea typeface="新細明體" charset="0"/>
              </a:defRPr>
            </a:lvl7pPr>
            <a:lvl8pPr marL="3429000" indent="-228600" eaLnBrk="0" fontAlgn="base" hangingPunct="0">
              <a:spcBef>
                <a:spcPct val="0"/>
              </a:spcBef>
              <a:spcAft>
                <a:spcPct val="0"/>
              </a:spcAft>
              <a:defRPr kumimoji="1">
                <a:solidFill>
                  <a:schemeClr val="tx1"/>
                </a:solidFill>
                <a:latin typeface="Arial" charset="0"/>
                <a:ea typeface="新細明體" charset="0"/>
              </a:defRPr>
            </a:lvl8pPr>
            <a:lvl9pPr marL="3886200" indent="-228600" eaLnBrk="0" fontAlgn="base" hangingPunct="0">
              <a:spcBef>
                <a:spcPct val="0"/>
              </a:spcBef>
              <a:spcAft>
                <a:spcPct val="0"/>
              </a:spcAft>
              <a:defRPr kumimoji="1">
                <a:solidFill>
                  <a:schemeClr val="tx1"/>
                </a:solidFill>
                <a:latin typeface="Arial" charset="0"/>
                <a:ea typeface="新細明體" charset="0"/>
              </a:defRPr>
            </a:lvl9pPr>
          </a:lstStyle>
          <a:p>
            <a:pPr eaLnBrk="1" hangingPunct="1"/>
            <a:r>
              <a:rPr lang="zh-TW" altLang="en-US" sz="3600" b="1">
                <a:solidFill>
                  <a:schemeClr val="bg1"/>
                </a:solidFill>
                <a:latin typeface="微軟正黑體" charset="0"/>
                <a:ea typeface="微軟正黑體" charset="0"/>
              </a:rPr>
              <a:t>   </a:t>
            </a:r>
            <a:r>
              <a:rPr lang="zh-TW" altLang="en-US" sz="3600" b="1">
                <a:solidFill>
                  <a:schemeClr val="bg1"/>
                </a:solidFill>
                <a:effectLst>
                  <a:outerShdw blurRad="38100" dist="38100" dir="2700000" algn="tl">
                    <a:srgbClr val="C0C0C0"/>
                  </a:outerShdw>
                </a:effectLst>
                <a:latin typeface="微軟正黑體" charset="0"/>
                <a:ea typeface="微軟正黑體" charset="0"/>
              </a:rPr>
              <a:t>你要更擔心退休這些事</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0825" y="630238"/>
            <a:ext cx="8229600" cy="1143000"/>
          </a:xfrm>
        </p:spPr>
        <p:txBody>
          <a:bodyPr/>
          <a:lstStyle/>
          <a:p>
            <a:pPr algn="l" eaLnBrk="1" hangingPunct="1"/>
            <a:r>
              <a:rPr lang="zh-TW" altLang="en-US"/>
              <a:t>         </a:t>
            </a:r>
            <a:r>
              <a:rPr lang="zh-TW" altLang="en-US" b="1">
                <a:effectLst>
                  <a:outerShdw blurRad="38100" dist="38100" dir="2700000" algn="tl">
                    <a:srgbClr val="C0C0C0"/>
                  </a:outerShdw>
                </a:effectLst>
                <a:latin typeface="微軟正黑體" charset="0"/>
                <a:ea typeface="微軟正黑體" charset="0"/>
              </a:rPr>
              <a:t>資產配置   全球布局</a:t>
            </a:r>
            <a:r>
              <a:rPr lang="en-US" altLang="zh-TW" b="1">
                <a:effectLst>
                  <a:outerShdw blurRad="38100" dist="38100" dir="2700000" algn="tl">
                    <a:srgbClr val="C0C0C0"/>
                  </a:outerShdw>
                </a:effectLst>
                <a:latin typeface="微軟正黑體" charset="0"/>
                <a:ea typeface="微軟正黑體" charset="0"/>
              </a:rPr>
              <a:t/>
            </a:r>
            <a:br>
              <a:rPr lang="en-US" altLang="zh-TW" b="1">
                <a:effectLst>
                  <a:outerShdw blurRad="38100" dist="38100" dir="2700000" algn="tl">
                    <a:srgbClr val="C0C0C0"/>
                  </a:outerShdw>
                </a:effectLst>
                <a:latin typeface="微軟正黑體" charset="0"/>
                <a:ea typeface="微軟正黑體" charset="0"/>
              </a:rPr>
            </a:br>
            <a:endParaRPr lang="zh-TW" altLang="en-US" b="1">
              <a:solidFill>
                <a:srgbClr val="0E1E20"/>
              </a:solidFill>
              <a:effectLst>
                <a:outerShdw blurRad="38100" dist="38100" dir="2700000" algn="tl">
                  <a:srgbClr val="C0C0C0"/>
                </a:outerShdw>
              </a:effectLst>
              <a:latin typeface="微軟正黑體" charset="0"/>
              <a:ea typeface="微軟正黑體" charset="0"/>
            </a:endParaRPr>
          </a:p>
        </p:txBody>
      </p:sp>
      <p:sp>
        <p:nvSpPr>
          <p:cNvPr id="23555" name="內容版面配置區 2"/>
          <p:cNvSpPr>
            <a:spLocks noGrp="1"/>
          </p:cNvSpPr>
          <p:nvPr>
            <p:ph idx="1"/>
          </p:nvPr>
        </p:nvSpPr>
        <p:spPr>
          <a:xfrm>
            <a:off x="457200" y="1600200"/>
            <a:ext cx="7931150" cy="4525963"/>
          </a:xfrm>
        </p:spPr>
        <p:txBody>
          <a:bodyPr/>
          <a:lstStyle/>
          <a:p>
            <a:pPr marL="0" indent="0" eaLnBrk="1" hangingPunct="1">
              <a:lnSpc>
                <a:spcPct val="120000"/>
              </a:lnSpc>
              <a:buFontTx/>
              <a:buNone/>
            </a:pPr>
            <a:r>
              <a:rPr lang="zh-TW" altLang="en-US">
                <a:ea typeface="新細明體" charset="0"/>
              </a:rPr>
              <a:t> </a:t>
            </a:r>
            <a:r>
              <a:rPr lang="zh-TW" altLang="en-US" sz="2800">
                <a:latin typeface="微軟正黑體" charset="0"/>
                <a:ea typeface="微軟正黑體" charset="0"/>
              </a:rPr>
              <a:t>資產配置</a:t>
            </a:r>
            <a:r>
              <a:rPr lang="en-US" altLang="zh-TW" sz="2800">
                <a:latin typeface="微軟正黑體" charset="0"/>
                <a:ea typeface="微軟正黑體" charset="0"/>
              </a:rPr>
              <a:t>(Asset allocation)</a:t>
            </a:r>
          </a:p>
          <a:p>
            <a:pPr lvl="1" eaLnBrk="1" hangingPunct="1">
              <a:lnSpc>
                <a:spcPct val="120000"/>
              </a:lnSpc>
            </a:pPr>
            <a:r>
              <a:rPr lang="zh-TW" altLang="en-US">
                <a:latin typeface="微軟正黑體" charset="0"/>
                <a:ea typeface="微軟正黑體" charset="0"/>
              </a:rPr>
              <a:t>意義：透過有邏輯系統的方式，將投資組合的資金分配為股票、債券與現金等並考慮更細的分類。</a:t>
            </a:r>
          </a:p>
          <a:p>
            <a:pPr lvl="1" eaLnBrk="1" hangingPunct="1">
              <a:lnSpc>
                <a:spcPct val="120000"/>
              </a:lnSpc>
            </a:pPr>
            <a:r>
              <a:rPr lang="zh-TW" altLang="en-US">
                <a:latin typeface="微軟正黑體" charset="0"/>
                <a:ea typeface="微軟正黑體" charset="0"/>
              </a:rPr>
              <a:t>考慮因素：年齡、投資時間長度、風險容忍程度與資金規模等等。</a:t>
            </a:r>
          </a:p>
          <a:p>
            <a:pPr lvl="1" eaLnBrk="1" hangingPunct="1">
              <a:lnSpc>
                <a:spcPct val="120000"/>
              </a:lnSpc>
            </a:pPr>
            <a:r>
              <a:rPr lang="zh-TW" altLang="en-US">
                <a:latin typeface="微軟正黑體" charset="0"/>
                <a:ea typeface="微軟正黑體" charset="0"/>
              </a:rPr>
              <a:t>主要目的是減少資產類別的風險，以求得更大的利益空間。</a:t>
            </a:r>
          </a:p>
        </p:txBody>
      </p:sp>
      <p:sp>
        <p:nvSpPr>
          <p:cNvPr id="4" name="橢圓 3"/>
          <p:cNvSpPr>
            <a:spLocks noChangeArrowheads="1"/>
          </p:cNvSpPr>
          <p:nvPr/>
        </p:nvSpPr>
        <p:spPr bwMode="auto">
          <a:xfrm>
            <a:off x="611188" y="333375"/>
            <a:ext cx="1060450" cy="987425"/>
          </a:xfrm>
          <a:prstGeom prst="ellipse">
            <a:avLst/>
          </a:prstGeom>
          <a:blipFill dpi="0" rotWithShape="1">
            <a:blip r:embed="rId2"/>
            <a:srcRect/>
            <a:stretch>
              <a:fillRect/>
            </a:stretch>
          </a:blipFill>
          <a:ln w="25400">
            <a:solidFill>
              <a:srgbClr val="FFFFFF"/>
            </a:solidFill>
            <a:round/>
            <a:headEnd/>
            <a:tailEnd/>
          </a:ln>
        </p:spPr>
        <p:txBody>
          <a:bodyPr/>
          <a:lstStyle/>
          <a:p>
            <a:endParaRPr lang="zh-TW"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pPr algn="l" eaLnBrk="1" hangingPunct="1">
              <a:defRPr/>
            </a:pPr>
            <a:r>
              <a:rPr lang="zh-TW" altLang="en-US"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影響投資績效的因素之百分比</a:t>
            </a:r>
            <a:br>
              <a:rPr lang="zh-TW" altLang="en-US"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br>
            <a:endParaRPr lang="zh-TW" altLang="en-US"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24579" name="Group 8"/>
          <p:cNvGrpSpPr>
            <a:grpSpLocks/>
          </p:cNvGrpSpPr>
          <p:nvPr/>
        </p:nvGrpSpPr>
        <p:grpSpPr bwMode="auto">
          <a:xfrm>
            <a:off x="322263" y="1052513"/>
            <a:ext cx="7418387" cy="5545137"/>
            <a:chOff x="2316" y="732"/>
            <a:chExt cx="3331" cy="3040"/>
          </a:xfrm>
        </p:grpSpPr>
        <p:sp>
          <p:nvSpPr>
            <p:cNvPr id="24580" name="Rectangle 3"/>
            <p:cNvSpPr>
              <a:spLocks noChangeArrowheads="1"/>
            </p:cNvSpPr>
            <p:nvPr/>
          </p:nvSpPr>
          <p:spPr bwMode="auto">
            <a:xfrm>
              <a:off x="2316" y="2982"/>
              <a:ext cx="2652"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TW" altLang="en-US">
                  <a:ea typeface="標楷體" charset="0"/>
                </a:rPr>
                <a:t>資料來源： </a:t>
              </a:r>
              <a:r>
                <a:rPr lang="en-US" altLang="zh-TW">
                  <a:ea typeface="標楷體" charset="0"/>
                </a:rPr>
                <a:t>Financial Analysts </a:t>
              </a:r>
              <a:r>
                <a:rPr lang="zh-TW" altLang="en-US">
                  <a:ea typeface="標楷體" charset="0"/>
                </a:rPr>
                <a:t>一篇研究報告</a:t>
              </a:r>
            </a:p>
            <a:p>
              <a:pPr eaLnBrk="1" hangingPunct="1"/>
              <a:r>
                <a:rPr lang="zh-TW" altLang="en-US">
                  <a:ea typeface="標楷體" charset="0"/>
                </a:rPr>
                <a:t>將 </a:t>
              </a:r>
              <a:r>
                <a:rPr lang="en-US" altLang="zh-TW">
                  <a:ea typeface="標楷體" charset="0"/>
                </a:rPr>
                <a:t>1977-2001 </a:t>
              </a:r>
              <a:r>
                <a:rPr lang="zh-TW" altLang="en-US">
                  <a:ea typeface="標楷體" charset="0"/>
                </a:rPr>
                <a:t>年間美國前 </a:t>
              </a:r>
              <a:r>
                <a:rPr lang="en-US" altLang="zh-TW">
                  <a:ea typeface="標楷體" charset="0"/>
                </a:rPr>
                <a:t>82 </a:t>
              </a:r>
              <a:r>
                <a:rPr lang="zh-TW" altLang="en-US">
                  <a:ea typeface="標楷體" charset="0"/>
                </a:rPr>
                <a:t>大退休基金計劃</a:t>
              </a:r>
            </a:p>
            <a:p>
              <a:pPr eaLnBrk="1" hangingPunct="1"/>
              <a:r>
                <a:rPr lang="zh-TW" altLang="en-US">
                  <a:ea typeface="標楷體" charset="0"/>
                </a:rPr>
                <a:t>分析出決定投資獲利績效的因素。</a:t>
              </a:r>
            </a:p>
          </p:txBody>
        </p:sp>
        <p:pic>
          <p:nvPicPr>
            <p:cNvPr id="24581"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81" y="1096"/>
              <a:ext cx="3266" cy="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ctangle 5"/>
            <p:cNvSpPr>
              <a:spLocks noChangeArrowheads="1"/>
            </p:cNvSpPr>
            <p:nvPr/>
          </p:nvSpPr>
          <p:spPr bwMode="auto">
            <a:xfrm>
              <a:off x="2841" y="762"/>
              <a:ext cx="8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endParaRPr lang="zh-TW" altLang="en-US" sz="2000" b="1">
                <a:solidFill>
                  <a:srgbClr val="000066"/>
                </a:solidFill>
                <a:ea typeface="標楷體" charset="0"/>
              </a:endParaRPr>
            </a:p>
          </p:txBody>
        </p:sp>
        <p:sp>
          <p:nvSpPr>
            <p:cNvPr id="24583" name="Rectangle 6"/>
            <p:cNvSpPr>
              <a:spLocks noChangeArrowheads="1"/>
            </p:cNvSpPr>
            <p:nvPr/>
          </p:nvSpPr>
          <p:spPr bwMode="auto">
            <a:xfrm>
              <a:off x="2495" y="732"/>
              <a:ext cx="3152" cy="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anchor="ctr"/>
            <a:lstStyle/>
            <a:p>
              <a:pPr eaLnBrk="1" hangingPunct="1"/>
              <a:endParaRPr lang="zh-TW" altLang="en-US"/>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827088" y="765175"/>
            <a:ext cx="7315200" cy="715963"/>
          </a:xfrm>
        </p:spPr>
        <p:txBody>
          <a:bodyPr/>
          <a:lstStyle/>
          <a:p>
            <a:pPr eaLnBrk="1" hangingPunct="1">
              <a:defRPr/>
            </a:pPr>
            <a:r>
              <a:rPr lang="zh-TW" altLang="en-US"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私校自選計畫的特色</a:t>
            </a:r>
            <a:endParaRPr lang="en-US" altLang="zh-TW"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4580" name="內容版面配置區 17"/>
          <p:cNvSpPr>
            <a:spLocks noGrp="1"/>
          </p:cNvSpPr>
          <p:nvPr>
            <p:ph idx="1"/>
          </p:nvPr>
        </p:nvSpPr>
        <p:spPr>
          <a:xfrm>
            <a:off x="457200" y="2117725"/>
            <a:ext cx="8435975" cy="4525963"/>
          </a:xfrm>
        </p:spPr>
        <p:txBody>
          <a:bodyPr/>
          <a:lstStyle/>
          <a:p>
            <a:pPr eaLnBrk="1" hangingPunct="1">
              <a:buClr>
                <a:srgbClr val="FF0000"/>
              </a:buClr>
              <a:buFont typeface="Wingdings" pitchFamily="2" charset="2"/>
              <a:buChar char="Ø"/>
            </a:pPr>
            <a:r>
              <a:rPr lang="zh-TW" altLang="en-US" b="1" smtClean="0">
                <a:latin typeface="微軟正黑體" pitchFamily="34" charset="-120"/>
                <a:ea typeface="微軟正黑體" pitchFamily="34" charset="-120"/>
              </a:rPr>
              <a:t>全球動態資產配置方案提供量身定製的策略</a:t>
            </a:r>
            <a:endParaRPr lang="en-US" altLang="zh-TW" b="1" smtClean="0">
              <a:latin typeface="微軟正黑體" pitchFamily="34" charset="-120"/>
              <a:ea typeface="微軟正黑體" pitchFamily="34" charset="-120"/>
            </a:endParaRPr>
          </a:p>
          <a:p>
            <a:pPr eaLnBrk="1" hangingPunct="1">
              <a:buClr>
                <a:srgbClr val="FF0000"/>
              </a:buClr>
              <a:buFont typeface="Wingdings" pitchFamily="2" charset="2"/>
              <a:buChar char="Ø"/>
            </a:pPr>
            <a:r>
              <a:rPr lang="zh-TW" altLang="en-US" b="1" smtClean="0">
                <a:latin typeface="微軟正黑體" pitchFamily="34" charset="-120"/>
                <a:ea typeface="微軟正黑體" pitchFamily="34" charset="-120"/>
              </a:rPr>
              <a:t>配合教職員的風險水準</a:t>
            </a:r>
            <a:endParaRPr lang="en-US" altLang="zh-TW" b="1" smtClean="0">
              <a:latin typeface="微軟正黑體" pitchFamily="34" charset="-120"/>
              <a:ea typeface="微軟正黑體" pitchFamily="34" charset="-120"/>
            </a:endParaRPr>
          </a:p>
          <a:p>
            <a:pPr eaLnBrk="1" hangingPunct="1">
              <a:buClr>
                <a:srgbClr val="FF0000"/>
              </a:buClr>
              <a:buFont typeface="Wingdings" pitchFamily="2" charset="2"/>
              <a:buChar char="Ø"/>
            </a:pPr>
            <a:r>
              <a:rPr lang="zh-TW" altLang="en-US" b="1" smtClean="0">
                <a:latin typeface="微軟正黑體" pitchFamily="34" charset="-120"/>
                <a:ea typeface="微軟正黑體" pitchFamily="34" charset="-120"/>
              </a:rPr>
              <a:t>透過質與量的分析篩選</a:t>
            </a:r>
            <a:r>
              <a:rPr lang="zh-TW" altLang="en-US" b="1" smtClean="0">
                <a:ea typeface="新細明體" pitchFamily="18" charset="-120"/>
              </a:rPr>
              <a:t>，</a:t>
            </a:r>
            <a:r>
              <a:rPr lang="zh-TW" altLang="en-US" b="1" smtClean="0">
                <a:latin typeface="微軟正黑體" pitchFamily="34" charset="-120"/>
                <a:ea typeface="微軟正黑體" pitchFamily="34" charset="-120"/>
              </a:rPr>
              <a:t>以風險為基礎的投資組合</a:t>
            </a:r>
          </a:p>
          <a:p>
            <a:pPr eaLnBrk="1" hangingPunct="1">
              <a:buClr>
                <a:srgbClr val="FF0000"/>
              </a:buClr>
              <a:buFont typeface="Wingdings" pitchFamily="2" charset="2"/>
              <a:buChar char="Ø"/>
            </a:pPr>
            <a:r>
              <a:rPr lang="zh-TW" altLang="en-US" b="1" smtClean="0">
                <a:latin typeface="微軟正黑體" pitchFamily="34" charset="-120"/>
                <a:ea typeface="微軟正黑體" pitchFamily="34" charset="-120"/>
              </a:rPr>
              <a:t>資產配置方案有助於投資人在市場下跌周期穩定投資</a:t>
            </a:r>
          </a:p>
        </p:txBody>
      </p:sp>
    </p:spTree>
    <p:extLst>
      <p:ext uri="{BB962C8B-B14F-4D97-AF65-F5344CB8AC3E}">
        <p14:creationId xmlns:p14="http://schemas.microsoft.com/office/powerpoint/2010/main" val="3054916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idx="4294967295"/>
          </p:nvPr>
        </p:nvSpPr>
        <p:spPr/>
        <p:txBody>
          <a:bodyPr bIns="91440"/>
          <a:lstStyle/>
          <a:p>
            <a:pPr>
              <a:defRPr/>
            </a:pPr>
            <a:r>
              <a:rPr lang="zh-TW" altLang="en-US" sz="40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三種類型投資組合的成分差異</a:t>
            </a:r>
          </a:p>
        </p:txBody>
      </p:sp>
      <p:graphicFrame>
        <p:nvGraphicFramePr>
          <p:cNvPr id="63491" name="Group 3"/>
          <p:cNvGraphicFramePr>
            <a:graphicFrameLocks noGrp="1"/>
          </p:cNvGraphicFramePr>
          <p:nvPr/>
        </p:nvGraphicFramePr>
        <p:xfrm>
          <a:off x="250825" y="1196975"/>
          <a:ext cx="8640763" cy="4751391"/>
        </p:xfrm>
        <a:graphic>
          <a:graphicData uri="http://schemas.openxmlformats.org/drawingml/2006/table">
            <a:tbl>
              <a:tblPr/>
              <a:tblGrid>
                <a:gridCol w="2447925"/>
                <a:gridCol w="2160588"/>
                <a:gridCol w="2016125"/>
                <a:gridCol w="2016125"/>
              </a:tblGrid>
              <a:tr h="544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1400" b="1" i="0" u="none" strike="noStrike" cap="none" normalizeH="0" baseline="0">
                          <a:ln>
                            <a:noFill/>
                          </a:ln>
                          <a:solidFill>
                            <a:schemeClr val="tx1"/>
                          </a:solidFill>
                          <a:effectLst/>
                          <a:latin typeface="Arial" charset="0"/>
                          <a:ea typeface="標楷體" charset="0"/>
                        </a:rPr>
                        <a:t>投資規範</a:t>
                      </a:r>
                      <a:endParaRPr kumimoji="1" lang="zh-TW" altLang="zh-TW" sz="1400" b="1" i="0" u="none" strike="noStrike" cap="none" normalizeH="0" baseline="0">
                        <a:ln>
                          <a:noFill/>
                        </a:ln>
                        <a:solidFill>
                          <a:schemeClr val="tx1"/>
                        </a:solidFill>
                        <a:effectLst/>
                        <a:latin typeface="Arial" charset="0"/>
                        <a:ea typeface="標楷體" charset="0"/>
                        <a:cs typeface="Times New Roman"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ctr" defTabSz="914400" rtl="0" eaLnBrk="1" fontAlgn="base" latinLnBrk="0" hangingPunct="1">
                        <a:lnSpc>
                          <a:spcPts val="1700"/>
                        </a:lnSpc>
                        <a:spcBef>
                          <a:spcPct val="0"/>
                        </a:spcBef>
                        <a:spcAft>
                          <a:spcPct val="0"/>
                        </a:spcAft>
                        <a:buClrTx/>
                        <a:buSzTx/>
                        <a:buFontTx/>
                        <a:buNone/>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pPr>
                      <a:r>
                        <a:rPr kumimoji="1" lang="zh-TW" altLang="zh-TW" sz="1400" b="1" i="0" u="none" strike="noStrike" cap="none" normalizeH="0" baseline="0">
                          <a:ln>
                            <a:noFill/>
                          </a:ln>
                          <a:solidFill>
                            <a:schemeClr val="tx1"/>
                          </a:solidFill>
                          <a:effectLst/>
                          <a:latin typeface="Arial" charset="0"/>
                          <a:ea typeface="標楷體" charset="0"/>
                        </a:rPr>
                        <a:t>保守型</a:t>
                      </a:r>
                    </a:p>
                    <a:p>
                      <a:pPr marL="0" marR="0" lvl="0" indent="0" algn="ctr" defTabSz="914400" rtl="0" eaLnBrk="1" fontAlgn="base" latinLnBrk="0" hangingPunct="1">
                        <a:lnSpc>
                          <a:spcPts val="1700"/>
                        </a:lnSpc>
                        <a:spcBef>
                          <a:spcPct val="0"/>
                        </a:spcBef>
                        <a:spcAft>
                          <a:spcPct val="0"/>
                        </a:spcAft>
                        <a:buClrTx/>
                        <a:buSzTx/>
                        <a:buFontTx/>
                        <a:buNone/>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pPr>
                      <a:r>
                        <a:rPr kumimoji="1" lang="en-US" altLang="zh-TW" sz="1400" b="1" i="0" u="none" strike="noStrike" cap="none" normalizeH="0" baseline="0">
                          <a:ln>
                            <a:noFill/>
                          </a:ln>
                          <a:solidFill>
                            <a:schemeClr val="tx1"/>
                          </a:solidFill>
                          <a:effectLst/>
                          <a:latin typeface="Arial" charset="0"/>
                          <a:ea typeface="標楷體" charset="0"/>
                        </a:rPr>
                        <a:t>(</a:t>
                      </a:r>
                      <a:r>
                        <a:rPr kumimoji="1" lang="zh-TW" altLang="zh-TW" sz="1400" b="1" i="0" u="none" strike="noStrike" cap="none" normalizeH="0" baseline="0">
                          <a:ln>
                            <a:noFill/>
                          </a:ln>
                          <a:solidFill>
                            <a:schemeClr val="tx1"/>
                          </a:solidFill>
                          <a:effectLst/>
                          <a:latin typeface="Arial" charset="0"/>
                          <a:ea typeface="標楷體" charset="0"/>
                        </a:rPr>
                        <a:t>低風險</a:t>
                      </a:r>
                      <a:r>
                        <a:rPr kumimoji="1" lang="en-US" altLang="zh-TW" sz="1400" b="1" i="0" u="none" strike="noStrike" cap="none" normalizeH="0" baseline="0">
                          <a:ln>
                            <a:noFill/>
                          </a:ln>
                          <a:solidFill>
                            <a:schemeClr val="tx1"/>
                          </a:solidFill>
                          <a:effectLst/>
                          <a:latin typeface="Arial" charset="0"/>
                          <a:ea typeface="標楷體" charset="0"/>
                        </a:rPr>
                        <a:t>)</a:t>
                      </a:r>
                      <a:endParaRPr kumimoji="1" lang="zh-TW" altLang="zh-TW" sz="1400" b="1" i="0" u="none" strike="noStrike" cap="none" normalizeH="0" baseline="0">
                        <a:ln>
                          <a:noFill/>
                        </a:ln>
                        <a:solidFill>
                          <a:schemeClr val="tx1"/>
                        </a:solidFill>
                        <a:effectLst/>
                        <a:latin typeface="Arial" charset="0"/>
                        <a:ea typeface="標楷體" charset="0"/>
                        <a:cs typeface="Times New Roman"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ctr" defTabSz="914400" rtl="0" eaLnBrk="1" fontAlgn="base" latinLnBrk="0" hangingPunct="1">
                        <a:lnSpc>
                          <a:spcPts val="1700"/>
                        </a:lnSpc>
                        <a:spcBef>
                          <a:spcPct val="0"/>
                        </a:spcBef>
                        <a:spcAft>
                          <a:spcPct val="0"/>
                        </a:spcAft>
                        <a:buClrTx/>
                        <a:buSzTx/>
                        <a:buFontTx/>
                        <a:buNone/>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pPr>
                      <a:r>
                        <a:rPr kumimoji="1" lang="zh-TW" altLang="zh-TW" sz="1400" b="1" i="0" u="none" strike="noStrike" cap="none" normalizeH="0" baseline="0">
                          <a:ln>
                            <a:noFill/>
                          </a:ln>
                          <a:solidFill>
                            <a:schemeClr val="tx1"/>
                          </a:solidFill>
                          <a:effectLst/>
                          <a:latin typeface="Arial" charset="0"/>
                          <a:ea typeface="標楷體" charset="0"/>
                        </a:rPr>
                        <a:t>穩健型</a:t>
                      </a:r>
                    </a:p>
                    <a:p>
                      <a:pPr marL="0" marR="0" lvl="0" indent="0" algn="ctr" defTabSz="914400" rtl="0" eaLnBrk="1" fontAlgn="base" latinLnBrk="0" hangingPunct="1">
                        <a:lnSpc>
                          <a:spcPts val="1700"/>
                        </a:lnSpc>
                        <a:spcBef>
                          <a:spcPct val="0"/>
                        </a:spcBef>
                        <a:spcAft>
                          <a:spcPct val="0"/>
                        </a:spcAft>
                        <a:buClrTx/>
                        <a:buSzTx/>
                        <a:buFontTx/>
                        <a:buNone/>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pPr>
                      <a:r>
                        <a:rPr kumimoji="1" lang="en-US" altLang="zh-TW" sz="1400" b="1" i="0" u="none" strike="noStrike" cap="none" normalizeH="0" baseline="0">
                          <a:ln>
                            <a:noFill/>
                          </a:ln>
                          <a:solidFill>
                            <a:schemeClr val="tx1"/>
                          </a:solidFill>
                          <a:effectLst/>
                          <a:latin typeface="Arial" charset="0"/>
                          <a:ea typeface="標楷體" charset="0"/>
                        </a:rPr>
                        <a:t>(</a:t>
                      </a:r>
                      <a:r>
                        <a:rPr kumimoji="1" lang="zh-TW" altLang="zh-TW" sz="1400" b="1" i="0" u="none" strike="noStrike" cap="none" normalizeH="0" baseline="0">
                          <a:ln>
                            <a:noFill/>
                          </a:ln>
                          <a:solidFill>
                            <a:schemeClr val="tx1"/>
                          </a:solidFill>
                          <a:effectLst/>
                          <a:latin typeface="Arial" charset="0"/>
                          <a:ea typeface="標楷體" charset="0"/>
                        </a:rPr>
                        <a:t>中風險</a:t>
                      </a:r>
                      <a:r>
                        <a:rPr kumimoji="1" lang="en-US" altLang="zh-TW" sz="1400" b="1" i="0" u="none" strike="noStrike" cap="none" normalizeH="0" baseline="0">
                          <a:ln>
                            <a:noFill/>
                          </a:ln>
                          <a:solidFill>
                            <a:schemeClr val="tx1"/>
                          </a:solidFill>
                          <a:effectLst/>
                          <a:latin typeface="Arial" charset="0"/>
                          <a:ea typeface="標楷體" charset="0"/>
                        </a:rPr>
                        <a:t>)</a:t>
                      </a:r>
                      <a:endParaRPr kumimoji="1" lang="zh-TW" altLang="zh-TW" sz="1400" b="1" i="0" u="none" strike="noStrike" cap="none" normalizeH="0" baseline="0">
                        <a:ln>
                          <a:noFill/>
                        </a:ln>
                        <a:solidFill>
                          <a:schemeClr val="tx1"/>
                        </a:solidFill>
                        <a:effectLst/>
                        <a:latin typeface="Arial" charset="0"/>
                        <a:ea typeface="標楷體" charset="0"/>
                        <a:cs typeface="Times New Roman"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ctr" defTabSz="914400" rtl="0" eaLnBrk="1" fontAlgn="base" latinLnBrk="0" hangingPunct="1">
                        <a:lnSpc>
                          <a:spcPts val="1700"/>
                        </a:lnSpc>
                        <a:spcBef>
                          <a:spcPct val="0"/>
                        </a:spcBef>
                        <a:spcAft>
                          <a:spcPct val="0"/>
                        </a:spcAft>
                        <a:buClrTx/>
                        <a:buSzTx/>
                        <a:buFontTx/>
                        <a:buNone/>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pPr>
                      <a:r>
                        <a:rPr kumimoji="1" lang="zh-TW" altLang="zh-TW" sz="1400" b="1" i="0" u="none" strike="noStrike" cap="none" normalizeH="0" baseline="0">
                          <a:ln>
                            <a:noFill/>
                          </a:ln>
                          <a:solidFill>
                            <a:schemeClr val="tx1"/>
                          </a:solidFill>
                          <a:effectLst/>
                          <a:latin typeface="Arial" charset="0"/>
                          <a:ea typeface="標楷體" charset="0"/>
                        </a:rPr>
                        <a:t>積極型</a:t>
                      </a:r>
                    </a:p>
                    <a:p>
                      <a:pPr marL="0" marR="0" lvl="0" indent="0" algn="ctr" defTabSz="914400" rtl="0" eaLnBrk="1" fontAlgn="base" latinLnBrk="0" hangingPunct="1">
                        <a:lnSpc>
                          <a:spcPts val="1700"/>
                        </a:lnSpc>
                        <a:spcBef>
                          <a:spcPct val="0"/>
                        </a:spcBef>
                        <a:spcAft>
                          <a:spcPct val="0"/>
                        </a:spcAft>
                        <a:buClrTx/>
                        <a:buSzTx/>
                        <a:buFontTx/>
                        <a:buNone/>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pPr>
                      <a:r>
                        <a:rPr kumimoji="1" lang="en-US" altLang="zh-TW" sz="1400" b="1" i="0" u="none" strike="noStrike" cap="none" normalizeH="0" baseline="0">
                          <a:ln>
                            <a:noFill/>
                          </a:ln>
                          <a:solidFill>
                            <a:schemeClr val="tx1"/>
                          </a:solidFill>
                          <a:effectLst/>
                          <a:latin typeface="Arial" charset="0"/>
                          <a:ea typeface="標楷體" charset="0"/>
                        </a:rPr>
                        <a:t>(</a:t>
                      </a:r>
                      <a:r>
                        <a:rPr kumimoji="1" lang="zh-TW" altLang="zh-TW" sz="1400" b="1" i="0" u="none" strike="noStrike" cap="none" normalizeH="0" baseline="0">
                          <a:ln>
                            <a:noFill/>
                          </a:ln>
                          <a:solidFill>
                            <a:schemeClr val="tx1"/>
                          </a:solidFill>
                          <a:effectLst/>
                          <a:latin typeface="Arial" charset="0"/>
                          <a:ea typeface="標楷體" charset="0"/>
                        </a:rPr>
                        <a:t>高風險</a:t>
                      </a:r>
                      <a:r>
                        <a:rPr kumimoji="1" lang="en-US" altLang="zh-TW" sz="1400" b="1" i="0" u="none" strike="noStrike" cap="none" normalizeH="0" baseline="0">
                          <a:ln>
                            <a:noFill/>
                          </a:ln>
                          <a:solidFill>
                            <a:schemeClr val="tx1"/>
                          </a:solidFill>
                          <a:effectLst/>
                          <a:latin typeface="Arial" charset="0"/>
                          <a:ea typeface="標楷體" charset="0"/>
                        </a:rPr>
                        <a:t>)</a:t>
                      </a:r>
                      <a:endParaRPr kumimoji="1" lang="zh-TW" altLang="zh-TW" sz="1400" b="1" i="0" u="none" strike="noStrike" cap="none" normalizeH="0" baseline="0">
                        <a:ln>
                          <a:noFill/>
                        </a:ln>
                        <a:solidFill>
                          <a:schemeClr val="tx1"/>
                        </a:solidFill>
                        <a:effectLst/>
                        <a:latin typeface="Arial" charset="0"/>
                        <a:ea typeface="標楷體" charset="0"/>
                        <a:cs typeface="Times New Roman"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28E6A"/>
                    </a:solidFill>
                  </a:tcPr>
                </a:tc>
              </a:tr>
              <a:tr h="769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1400" b="1" i="0" u="none" strike="noStrike" cap="none" normalizeH="0" baseline="0">
                          <a:ln>
                            <a:noFill/>
                          </a:ln>
                          <a:solidFill>
                            <a:schemeClr val="tx1"/>
                          </a:solidFill>
                          <a:effectLst/>
                          <a:latin typeface="Arial" charset="0"/>
                          <a:ea typeface="標楷體" charset="0"/>
                        </a:rPr>
                        <a:t>各類型基金佔組合比重限制</a:t>
                      </a:r>
                      <a:endParaRPr kumimoji="1" lang="zh-TW" altLang="en-US" sz="1400" b="1" i="0" u="none" strike="noStrike" cap="none" normalizeH="0" baseline="0">
                        <a:ln>
                          <a:noFill/>
                        </a:ln>
                        <a:solidFill>
                          <a:schemeClr val="tx1"/>
                        </a:solidFill>
                        <a:effectLst/>
                        <a:latin typeface="Arial" charset="0"/>
                        <a:ea typeface="標楷體"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165100" marR="0" lvl="0" indent="-165100" algn="ctr" defTabSz="914400" rtl="0" eaLnBrk="1" fontAlgn="base" latinLnBrk="0" hangingPunct="1">
                        <a:lnSpc>
                          <a:spcPct val="100000"/>
                        </a:lnSpc>
                        <a:spcBef>
                          <a:spcPct val="0"/>
                        </a:spcBef>
                        <a:spcAft>
                          <a:spcPct val="0"/>
                        </a:spcAft>
                        <a:buClrTx/>
                        <a:buSzTx/>
                        <a:buFontTx/>
                        <a:buNone/>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pPr>
                      <a:r>
                        <a:rPr kumimoji="1" lang="zh-TW" altLang="en-US" sz="1400" b="1" i="0" u="none" strike="noStrike" cap="none" normalizeH="0" baseline="0">
                          <a:ln>
                            <a:noFill/>
                          </a:ln>
                          <a:solidFill>
                            <a:schemeClr val="tx1"/>
                          </a:solidFill>
                          <a:effectLst/>
                          <a:latin typeface="Arial" charset="0"/>
                          <a:ea typeface="標楷體" charset="0"/>
                        </a:rPr>
                        <a:t>債券型基金及</a:t>
                      </a:r>
                      <a:endParaRPr kumimoji="1" lang="en-US" altLang="zh-TW" sz="1400" b="1" i="0" u="none" strike="noStrike" cap="none" normalizeH="0" baseline="0">
                        <a:ln>
                          <a:noFill/>
                        </a:ln>
                        <a:solidFill>
                          <a:schemeClr val="tx1"/>
                        </a:solidFill>
                        <a:effectLst/>
                        <a:latin typeface="Arial" charset="0"/>
                        <a:ea typeface="標楷體" charset="0"/>
                      </a:endParaRPr>
                    </a:p>
                    <a:p>
                      <a:pPr marL="165100" marR="0" lvl="0" indent="-165100" algn="ctr" defTabSz="914400" rtl="0" eaLnBrk="1" fontAlgn="base" latinLnBrk="0" hangingPunct="1">
                        <a:lnSpc>
                          <a:spcPct val="100000"/>
                        </a:lnSpc>
                        <a:spcBef>
                          <a:spcPct val="0"/>
                        </a:spcBef>
                        <a:spcAft>
                          <a:spcPct val="0"/>
                        </a:spcAft>
                        <a:buClrTx/>
                        <a:buSzTx/>
                        <a:buFontTx/>
                        <a:buNone/>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pPr>
                      <a:r>
                        <a:rPr kumimoji="1" lang="zh-TW" altLang="zh-TW" sz="1400" b="1" i="0" u="none" strike="noStrike" cap="none" normalizeH="0" baseline="0">
                          <a:ln>
                            <a:noFill/>
                          </a:ln>
                          <a:solidFill>
                            <a:schemeClr val="tx1"/>
                          </a:solidFill>
                          <a:effectLst/>
                          <a:latin typeface="Arial" charset="0"/>
                          <a:ea typeface="標楷體" charset="0"/>
                        </a:rPr>
                        <a:t>貨幣型</a:t>
                      </a:r>
                      <a:r>
                        <a:rPr kumimoji="1" lang="zh-TW" altLang="en-US" sz="1400" b="1" i="0" u="none" strike="noStrike" cap="none" normalizeH="0" baseline="0">
                          <a:ln>
                            <a:noFill/>
                          </a:ln>
                          <a:solidFill>
                            <a:schemeClr val="tx1"/>
                          </a:solidFill>
                          <a:effectLst/>
                          <a:latin typeface="Arial" charset="0"/>
                          <a:ea typeface="標楷體" charset="0"/>
                        </a:rPr>
                        <a:t>基金</a:t>
                      </a:r>
                      <a:endParaRPr kumimoji="1" lang="zh-TW" altLang="zh-TW" sz="1400" b="1" i="0" u="none" strike="noStrike" cap="none" normalizeH="0" baseline="0">
                        <a:ln>
                          <a:noFill/>
                        </a:ln>
                        <a:solidFill>
                          <a:schemeClr val="tx1"/>
                        </a:solidFill>
                        <a:effectLst/>
                        <a:latin typeface="Arial" charset="0"/>
                        <a:ea typeface="標楷體" charset="0"/>
                        <a:cs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B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a:ln>
                            <a:noFill/>
                          </a:ln>
                          <a:solidFill>
                            <a:schemeClr val="tx1"/>
                          </a:solidFill>
                          <a:effectLst/>
                          <a:latin typeface="Arial" charset="0"/>
                          <a:ea typeface="標楷體" charset="0"/>
                        </a:rPr>
                        <a:t>股票</a:t>
                      </a:r>
                      <a:r>
                        <a:rPr kumimoji="1" lang="zh-TW" altLang="zh-TW" sz="1400" b="1" i="0" u="none" strike="noStrike" cap="none" normalizeH="0" baseline="0">
                          <a:ln>
                            <a:noFill/>
                          </a:ln>
                          <a:solidFill>
                            <a:schemeClr val="tx1"/>
                          </a:solidFill>
                          <a:effectLst/>
                          <a:latin typeface="Arial" charset="0"/>
                          <a:ea typeface="標楷體" charset="0"/>
                        </a:rPr>
                        <a:t>型</a:t>
                      </a:r>
                      <a:r>
                        <a:rPr kumimoji="1" lang="zh-TW" altLang="en-US" sz="1400" b="1" i="0" u="none" strike="noStrike" cap="none" normalizeH="0" baseline="0">
                          <a:ln>
                            <a:noFill/>
                          </a:ln>
                          <a:solidFill>
                            <a:schemeClr val="tx1"/>
                          </a:solidFill>
                          <a:effectLst/>
                          <a:latin typeface="Arial" charset="0"/>
                          <a:ea typeface="標楷體" charset="0"/>
                        </a:rPr>
                        <a:t>基金</a:t>
                      </a:r>
                      <a:r>
                        <a:rPr kumimoji="1" lang="zh-TW" altLang="zh-TW" sz="1400" b="1" i="0" u="none" strike="noStrike" cap="none" normalizeH="0" baseline="0">
                          <a:ln>
                            <a:noFill/>
                          </a:ln>
                          <a:solidFill>
                            <a:schemeClr val="tx1"/>
                          </a:solidFill>
                          <a:effectLst/>
                          <a:latin typeface="Arial" charset="0"/>
                          <a:ea typeface="標楷體" charset="0"/>
                        </a:rPr>
                        <a:t>：</a:t>
                      </a:r>
                      <a:r>
                        <a:rPr kumimoji="1" lang="en-US" altLang="zh-TW" sz="1400" b="1" i="0" u="none" strike="noStrike" cap="none" normalizeH="0" baseline="0">
                          <a:ln>
                            <a:noFill/>
                          </a:ln>
                          <a:solidFill>
                            <a:schemeClr val="tx1"/>
                          </a:solidFill>
                          <a:effectLst/>
                          <a:latin typeface="Arial" charset="0"/>
                          <a:ea typeface="標楷體" charset="0"/>
                        </a:rPr>
                        <a:t>30%~50%</a:t>
                      </a:r>
                      <a:endParaRPr kumimoji="1" lang="zh-TW" altLang="zh-TW" sz="1400" b="1" i="0" u="none" strike="noStrike" cap="none" normalizeH="0" baseline="0">
                        <a:ln>
                          <a:noFill/>
                        </a:ln>
                        <a:solidFill>
                          <a:schemeClr val="tx1"/>
                        </a:solidFill>
                        <a:effectLst/>
                        <a:latin typeface="Arial" charset="0"/>
                        <a:ea typeface="標楷體" charset="0"/>
                        <a:cs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B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a:ln>
                            <a:noFill/>
                          </a:ln>
                          <a:solidFill>
                            <a:schemeClr val="tx1"/>
                          </a:solidFill>
                          <a:effectLst/>
                          <a:latin typeface="Arial" charset="0"/>
                          <a:ea typeface="標楷體" charset="0"/>
                        </a:rPr>
                        <a:t>股票</a:t>
                      </a:r>
                      <a:r>
                        <a:rPr kumimoji="1" lang="zh-TW" altLang="zh-TW" sz="1400" b="1" i="0" u="none" strike="noStrike" cap="none" normalizeH="0" baseline="0">
                          <a:ln>
                            <a:noFill/>
                          </a:ln>
                          <a:solidFill>
                            <a:schemeClr val="tx1"/>
                          </a:solidFill>
                          <a:effectLst/>
                          <a:latin typeface="Arial" charset="0"/>
                          <a:ea typeface="標楷體" charset="0"/>
                        </a:rPr>
                        <a:t>型</a:t>
                      </a:r>
                      <a:r>
                        <a:rPr kumimoji="1" lang="zh-TW" altLang="en-US" sz="1400" b="1" i="0" u="none" strike="noStrike" cap="none" normalizeH="0" baseline="0">
                          <a:ln>
                            <a:noFill/>
                          </a:ln>
                          <a:solidFill>
                            <a:schemeClr val="tx1"/>
                          </a:solidFill>
                          <a:effectLst/>
                          <a:latin typeface="Arial" charset="0"/>
                          <a:ea typeface="標楷體" charset="0"/>
                        </a:rPr>
                        <a:t>基金</a:t>
                      </a:r>
                      <a:r>
                        <a:rPr kumimoji="1" lang="zh-TW" altLang="zh-TW" sz="1400" b="1" i="0" u="none" strike="noStrike" cap="none" normalizeH="0" baseline="0">
                          <a:ln>
                            <a:noFill/>
                          </a:ln>
                          <a:solidFill>
                            <a:schemeClr val="tx1"/>
                          </a:solidFill>
                          <a:effectLst/>
                          <a:latin typeface="Arial" charset="0"/>
                          <a:ea typeface="標楷體" charset="0"/>
                        </a:rPr>
                        <a:t>：</a:t>
                      </a:r>
                      <a:r>
                        <a:rPr kumimoji="1" lang="en-US" altLang="zh-TW" sz="1400" b="1" i="0" u="none" strike="noStrike" cap="none" normalizeH="0" baseline="0">
                          <a:ln>
                            <a:noFill/>
                          </a:ln>
                          <a:solidFill>
                            <a:schemeClr val="tx1"/>
                          </a:solidFill>
                          <a:effectLst/>
                          <a:latin typeface="Arial" charset="0"/>
                          <a:ea typeface="標楷體" charset="0"/>
                        </a:rPr>
                        <a:t>40%~70%</a:t>
                      </a:r>
                      <a:endParaRPr kumimoji="1" lang="zh-TW" altLang="zh-TW" sz="1400" b="1" i="0" u="none" strike="noStrike" cap="none" normalizeH="0" baseline="0">
                        <a:ln>
                          <a:noFill/>
                        </a:ln>
                        <a:solidFill>
                          <a:schemeClr val="tx1"/>
                        </a:solidFill>
                        <a:effectLst/>
                        <a:latin typeface="Arial" charset="0"/>
                        <a:ea typeface="標楷體" charset="0"/>
                        <a:cs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BD4"/>
                    </a:solidFill>
                  </a:tcPr>
                </a:tc>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1400" b="1" i="0" u="none" strike="noStrike" cap="none" normalizeH="0" baseline="0">
                          <a:ln>
                            <a:noFill/>
                          </a:ln>
                          <a:solidFill>
                            <a:schemeClr val="tx1"/>
                          </a:solidFill>
                          <a:effectLst/>
                          <a:latin typeface="Arial" charset="0"/>
                          <a:ea typeface="標楷體" charset="0"/>
                        </a:rPr>
                        <a:t>個別基金佔組合比重限制</a:t>
                      </a:r>
                      <a:endParaRPr kumimoji="1" lang="zh-TW" altLang="en-US" sz="1400" b="1" i="0" u="none" strike="noStrike" cap="none" normalizeH="0" baseline="0">
                        <a:ln>
                          <a:noFill/>
                        </a:ln>
                        <a:solidFill>
                          <a:schemeClr val="tx1"/>
                        </a:solidFill>
                        <a:effectLst/>
                        <a:latin typeface="Arial" charset="0"/>
                        <a:ea typeface="標楷體"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sz="1400" b="1" i="0" u="none" strike="noStrike" cap="none" normalizeH="0" baseline="0">
                          <a:ln>
                            <a:noFill/>
                          </a:ln>
                          <a:solidFill>
                            <a:schemeClr val="tx1"/>
                          </a:solidFill>
                          <a:effectLst/>
                          <a:latin typeface="Arial" charset="0"/>
                          <a:ea typeface="標楷體" charset="0"/>
                        </a:rPr>
                        <a:t>≦</a:t>
                      </a:r>
                      <a:r>
                        <a:rPr kumimoji="1" lang="en-US" altLang="zh-TW" sz="1400" b="1" i="0" u="none" strike="noStrike" cap="none" normalizeH="0" baseline="0">
                          <a:ln>
                            <a:noFill/>
                          </a:ln>
                          <a:solidFill>
                            <a:schemeClr val="tx1"/>
                          </a:solidFill>
                          <a:effectLst/>
                          <a:latin typeface="Arial" charset="0"/>
                          <a:ea typeface="標楷體" charset="0"/>
                        </a:rPr>
                        <a:t>10%</a:t>
                      </a:r>
                      <a:endParaRPr kumimoji="1" lang="zh-TW" altLang="zh-TW" sz="1400" b="1" i="0" u="none" strike="noStrike" cap="none" normalizeH="0" baseline="0">
                        <a:ln>
                          <a:noFill/>
                        </a:ln>
                        <a:solidFill>
                          <a:schemeClr val="tx1"/>
                        </a:solidFill>
                        <a:effectLst/>
                        <a:latin typeface="Arial" charset="0"/>
                        <a:ea typeface="標楷體" charset="0"/>
                        <a:cs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sz="1400" b="1" i="0" u="none" strike="noStrike" cap="none" normalizeH="0" baseline="0">
                          <a:ln>
                            <a:noFill/>
                          </a:ln>
                          <a:solidFill>
                            <a:schemeClr val="tx1"/>
                          </a:solidFill>
                          <a:effectLst/>
                          <a:latin typeface="Arial" charset="0"/>
                          <a:ea typeface="標楷體" charset="0"/>
                        </a:rPr>
                        <a:t>≦</a:t>
                      </a:r>
                      <a:r>
                        <a:rPr kumimoji="1" lang="en-US" altLang="zh-TW" sz="1400" b="1" i="0" u="none" strike="noStrike" cap="none" normalizeH="0" baseline="0">
                          <a:ln>
                            <a:noFill/>
                          </a:ln>
                          <a:solidFill>
                            <a:schemeClr val="tx1"/>
                          </a:solidFill>
                          <a:effectLst/>
                          <a:latin typeface="Arial" charset="0"/>
                          <a:ea typeface="標楷體" charset="0"/>
                        </a:rPr>
                        <a:t>15%</a:t>
                      </a:r>
                      <a:endParaRPr kumimoji="1" lang="zh-TW" altLang="zh-TW" sz="1400" b="1" i="0" u="none" strike="noStrike" cap="none" normalizeH="0" baseline="0">
                        <a:ln>
                          <a:noFill/>
                        </a:ln>
                        <a:solidFill>
                          <a:schemeClr val="tx1"/>
                        </a:solidFill>
                        <a:effectLst/>
                        <a:latin typeface="Arial" charset="0"/>
                        <a:ea typeface="標楷體" charset="0"/>
                        <a:cs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sz="1400" b="1" i="0" u="none" strike="noStrike" cap="none" normalizeH="0" baseline="0">
                          <a:ln>
                            <a:noFill/>
                          </a:ln>
                          <a:solidFill>
                            <a:schemeClr val="tx1"/>
                          </a:solidFill>
                          <a:effectLst/>
                          <a:latin typeface="Arial" charset="0"/>
                          <a:ea typeface="標楷體" charset="0"/>
                        </a:rPr>
                        <a:t>≦</a:t>
                      </a:r>
                      <a:r>
                        <a:rPr kumimoji="1" lang="en-US" altLang="zh-TW" sz="1400" b="1" i="0" u="none" strike="noStrike" cap="none" normalizeH="0" baseline="0">
                          <a:ln>
                            <a:noFill/>
                          </a:ln>
                          <a:solidFill>
                            <a:schemeClr val="tx1"/>
                          </a:solidFill>
                          <a:effectLst/>
                          <a:latin typeface="Arial" charset="0"/>
                          <a:ea typeface="標楷體" charset="0"/>
                        </a:rPr>
                        <a:t>15%</a:t>
                      </a:r>
                      <a:endParaRPr kumimoji="1" lang="zh-TW" altLang="zh-TW" sz="1400" b="1" i="0" u="none" strike="noStrike" cap="none" normalizeH="0" baseline="0">
                        <a:ln>
                          <a:noFill/>
                        </a:ln>
                        <a:solidFill>
                          <a:schemeClr val="tx1"/>
                        </a:solidFill>
                        <a:effectLst/>
                        <a:latin typeface="Arial" charset="0"/>
                        <a:ea typeface="標楷體" charset="0"/>
                        <a:cs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B"/>
                    </a:solidFill>
                  </a:tcPr>
                </a:tc>
              </a:tr>
              <a:tr h="604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1400" b="1" i="0" u="none" strike="noStrike" cap="none" normalizeH="0" baseline="0">
                          <a:ln>
                            <a:noFill/>
                          </a:ln>
                          <a:solidFill>
                            <a:schemeClr val="tx1"/>
                          </a:solidFill>
                          <a:effectLst/>
                          <a:latin typeface="Arial" charset="0"/>
                          <a:ea typeface="標楷體" charset="0"/>
                        </a:rPr>
                        <a:t>個別基金佔該基金已發行受益權單位總數比重限制</a:t>
                      </a:r>
                      <a:endParaRPr kumimoji="1" lang="zh-TW" altLang="en-US" sz="1400" b="1" i="0" u="none" strike="noStrike" cap="none" normalizeH="0" baseline="0">
                        <a:ln>
                          <a:noFill/>
                        </a:ln>
                        <a:solidFill>
                          <a:schemeClr val="tx1"/>
                        </a:solidFill>
                        <a:effectLst/>
                        <a:latin typeface="Arial" charset="0"/>
                        <a:ea typeface="標楷體"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sz="1400" b="1" i="0" u="none" strike="noStrike" cap="none" normalizeH="0" baseline="0">
                          <a:ln>
                            <a:noFill/>
                          </a:ln>
                          <a:solidFill>
                            <a:schemeClr val="tx1"/>
                          </a:solidFill>
                          <a:effectLst/>
                          <a:latin typeface="Arial" charset="0"/>
                          <a:ea typeface="標楷體" charset="0"/>
                        </a:rPr>
                        <a:t>≦</a:t>
                      </a:r>
                      <a:r>
                        <a:rPr kumimoji="1" lang="en-US" altLang="zh-TW" sz="1400" b="1" i="0" u="none" strike="noStrike" cap="none" normalizeH="0" baseline="0">
                          <a:ln>
                            <a:noFill/>
                          </a:ln>
                          <a:solidFill>
                            <a:schemeClr val="tx1"/>
                          </a:solidFill>
                          <a:effectLst/>
                          <a:latin typeface="Arial" charset="0"/>
                          <a:ea typeface="標楷體" charset="0"/>
                        </a:rPr>
                        <a:t>10%</a:t>
                      </a:r>
                      <a:endParaRPr kumimoji="1" lang="zh-TW" altLang="zh-TW" sz="1400" b="1" i="0" u="none" strike="noStrike" cap="none" normalizeH="0" baseline="0">
                        <a:ln>
                          <a:noFill/>
                        </a:ln>
                        <a:solidFill>
                          <a:schemeClr val="tx1"/>
                        </a:solidFill>
                        <a:effectLst/>
                        <a:latin typeface="Arial" charset="0"/>
                        <a:ea typeface="標楷體" charset="0"/>
                        <a:cs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B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sz="1400" b="1" i="0" u="none" strike="noStrike" cap="none" normalizeH="0" baseline="0">
                          <a:ln>
                            <a:noFill/>
                          </a:ln>
                          <a:solidFill>
                            <a:schemeClr val="tx1"/>
                          </a:solidFill>
                          <a:effectLst/>
                          <a:latin typeface="Arial" charset="0"/>
                          <a:ea typeface="標楷體" charset="0"/>
                        </a:rPr>
                        <a:t>≦</a:t>
                      </a:r>
                      <a:r>
                        <a:rPr kumimoji="1" lang="en-US" altLang="zh-TW" sz="1400" b="1" i="0" u="none" strike="noStrike" cap="none" normalizeH="0" baseline="0">
                          <a:ln>
                            <a:noFill/>
                          </a:ln>
                          <a:solidFill>
                            <a:schemeClr val="tx1"/>
                          </a:solidFill>
                          <a:effectLst/>
                          <a:latin typeface="Arial" charset="0"/>
                          <a:ea typeface="標楷體" charset="0"/>
                        </a:rPr>
                        <a:t>10%</a:t>
                      </a:r>
                      <a:endParaRPr kumimoji="1" lang="zh-TW" altLang="zh-TW" sz="1400" b="1" i="0" u="none" strike="noStrike" cap="none" normalizeH="0" baseline="0">
                        <a:ln>
                          <a:noFill/>
                        </a:ln>
                        <a:solidFill>
                          <a:schemeClr val="tx1"/>
                        </a:solidFill>
                        <a:effectLst/>
                        <a:latin typeface="Arial" charset="0"/>
                        <a:ea typeface="標楷體" charset="0"/>
                        <a:cs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B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sz="1400" b="1" i="0" u="none" strike="noStrike" cap="none" normalizeH="0" baseline="0">
                          <a:ln>
                            <a:noFill/>
                          </a:ln>
                          <a:solidFill>
                            <a:schemeClr val="tx1"/>
                          </a:solidFill>
                          <a:effectLst/>
                          <a:latin typeface="Arial" charset="0"/>
                          <a:ea typeface="標楷體" charset="0"/>
                        </a:rPr>
                        <a:t>≦</a:t>
                      </a:r>
                      <a:r>
                        <a:rPr kumimoji="1" lang="en-US" altLang="zh-TW" sz="1400" b="1" i="0" u="none" strike="noStrike" cap="none" normalizeH="0" baseline="0">
                          <a:ln>
                            <a:noFill/>
                          </a:ln>
                          <a:solidFill>
                            <a:schemeClr val="tx1"/>
                          </a:solidFill>
                          <a:effectLst/>
                          <a:latin typeface="Arial" charset="0"/>
                          <a:ea typeface="標楷體" charset="0"/>
                        </a:rPr>
                        <a:t>10%</a:t>
                      </a:r>
                      <a:endParaRPr kumimoji="1" lang="zh-TW" altLang="zh-TW" sz="1400" b="1" i="0" u="none" strike="noStrike" cap="none" normalizeH="0" baseline="0">
                        <a:ln>
                          <a:noFill/>
                        </a:ln>
                        <a:solidFill>
                          <a:schemeClr val="tx1"/>
                        </a:solidFill>
                        <a:effectLst/>
                        <a:latin typeface="Arial" charset="0"/>
                        <a:ea typeface="標楷體" charset="0"/>
                        <a:cs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BD4"/>
                    </a:solidFill>
                  </a:tcPr>
                </a:tc>
              </a:tr>
              <a:tr h="630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1400" b="1" i="0" u="none" strike="noStrike" cap="none" normalizeH="0" baseline="0">
                          <a:ln>
                            <a:noFill/>
                          </a:ln>
                          <a:solidFill>
                            <a:schemeClr val="tx1"/>
                          </a:solidFill>
                          <a:effectLst/>
                          <a:latin typeface="Arial" charset="0"/>
                          <a:ea typeface="標楷體" charset="0"/>
                        </a:rPr>
                        <a:t>個別基金績效排名限制</a:t>
                      </a:r>
                      <a:endParaRPr kumimoji="1" lang="zh-TW" altLang="en-US" sz="1400" b="1" i="0" u="none" strike="noStrike" cap="none" normalizeH="0" baseline="0">
                        <a:ln>
                          <a:noFill/>
                        </a:ln>
                        <a:solidFill>
                          <a:schemeClr val="tx1"/>
                        </a:solidFill>
                        <a:effectLst/>
                        <a:latin typeface="Arial" charset="0"/>
                        <a:ea typeface="標楷體"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pPr>
                      <a:r>
                        <a:rPr kumimoji="1" lang="zh-TW" altLang="zh-TW" sz="1400" b="1" i="0" u="none" strike="noStrike" cap="none" normalizeH="0" baseline="0">
                          <a:ln>
                            <a:noFill/>
                          </a:ln>
                          <a:solidFill>
                            <a:schemeClr val="tx1"/>
                          </a:solidFill>
                          <a:effectLst/>
                          <a:latin typeface="Arial" charset="0"/>
                          <a:ea typeface="標楷體" charset="0"/>
                        </a:rPr>
                        <a:t>過去三年期績效</a:t>
                      </a:r>
                    </a:p>
                    <a:p>
                      <a:pPr marL="0" marR="0" lvl="0" indent="0" algn="ctr" defTabSz="914400" rtl="0" eaLnBrk="1" fontAlgn="base" latinLnBrk="0" hangingPunct="1">
                        <a:lnSpc>
                          <a:spcPct val="100000"/>
                        </a:lnSpc>
                        <a:spcBef>
                          <a:spcPct val="0"/>
                        </a:spcBef>
                        <a:spcAft>
                          <a:spcPct val="0"/>
                        </a:spcAft>
                        <a:buClrTx/>
                        <a:buSzTx/>
                        <a:buFontTx/>
                        <a:buNone/>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pPr>
                      <a:r>
                        <a:rPr kumimoji="1" lang="zh-TW" altLang="zh-TW" sz="1400" b="1" i="0" u="none" strike="noStrike" cap="none" normalizeH="0" baseline="0">
                          <a:ln>
                            <a:noFill/>
                          </a:ln>
                          <a:solidFill>
                            <a:schemeClr val="tx1"/>
                          </a:solidFill>
                          <a:effectLst/>
                          <a:latin typeface="Arial" charset="0"/>
                          <a:ea typeface="標楷體" charset="0"/>
                        </a:rPr>
                        <a:t>前</a:t>
                      </a:r>
                      <a:r>
                        <a:rPr kumimoji="1" lang="en-US" altLang="zh-TW" sz="1400" b="1" i="0" u="none" strike="noStrike" cap="none" normalizeH="0" baseline="0">
                          <a:ln>
                            <a:noFill/>
                          </a:ln>
                          <a:solidFill>
                            <a:schemeClr val="tx1"/>
                          </a:solidFill>
                          <a:effectLst/>
                          <a:latin typeface="Arial" charset="0"/>
                          <a:ea typeface="標楷體" charset="0"/>
                        </a:rPr>
                        <a:t>50%</a:t>
                      </a:r>
                      <a:endParaRPr kumimoji="1" lang="zh-TW" altLang="zh-TW" sz="1400" b="1" i="0" u="none" strike="noStrike" cap="none" normalizeH="0" baseline="0">
                        <a:ln>
                          <a:noFill/>
                        </a:ln>
                        <a:solidFill>
                          <a:schemeClr val="tx1"/>
                        </a:solidFill>
                        <a:effectLst/>
                        <a:latin typeface="Arial" charset="0"/>
                        <a:ea typeface="標楷體" charset="0"/>
                        <a:cs typeface="Times New Roman"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pPr>
                      <a:r>
                        <a:rPr kumimoji="1" lang="zh-TW" altLang="zh-TW" sz="1400" b="1" i="0" u="none" strike="noStrike" cap="none" normalizeH="0" baseline="0">
                          <a:ln>
                            <a:noFill/>
                          </a:ln>
                          <a:solidFill>
                            <a:schemeClr val="tx1"/>
                          </a:solidFill>
                          <a:effectLst/>
                          <a:latin typeface="Arial" charset="0"/>
                          <a:ea typeface="標楷體" charset="0"/>
                        </a:rPr>
                        <a:t>過去三年期績效</a:t>
                      </a:r>
                    </a:p>
                    <a:p>
                      <a:pPr marL="0" marR="0" lvl="0" indent="0" algn="ctr" defTabSz="914400" rtl="0" eaLnBrk="1" fontAlgn="base" latinLnBrk="0" hangingPunct="1">
                        <a:lnSpc>
                          <a:spcPct val="100000"/>
                        </a:lnSpc>
                        <a:spcBef>
                          <a:spcPct val="0"/>
                        </a:spcBef>
                        <a:spcAft>
                          <a:spcPct val="0"/>
                        </a:spcAft>
                        <a:buClrTx/>
                        <a:buSzTx/>
                        <a:buFontTx/>
                        <a:buNone/>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pPr>
                      <a:r>
                        <a:rPr kumimoji="1" lang="zh-TW" altLang="zh-TW" sz="1400" b="1" i="0" u="none" strike="noStrike" cap="none" normalizeH="0" baseline="0">
                          <a:ln>
                            <a:noFill/>
                          </a:ln>
                          <a:solidFill>
                            <a:schemeClr val="tx1"/>
                          </a:solidFill>
                          <a:effectLst/>
                          <a:latin typeface="Arial" charset="0"/>
                          <a:ea typeface="標楷體" charset="0"/>
                        </a:rPr>
                        <a:t>前</a:t>
                      </a:r>
                      <a:r>
                        <a:rPr kumimoji="1" lang="en-US" altLang="zh-TW" sz="1400" b="1" i="0" u="none" strike="noStrike" cap="none" normalizeH="0" baseline="0">
                          <a:ln>
                            <a:noFill/>
                          </a:ln>
                          <a:solidFill>
                            <a:schemeClr val="tx1"/>
                          </a:solidFill>
                          <a:effectLst/>
                          <a:latin typeface="Arial" charset="0"/>
                          <a:ea typeface="標楷體" charset="0"/>
                        </a:rPr>
                        <a:t>50%</a:t>
                      </a:r>
                      <a:endParaRPr kumimoji="1" lang="zh-TW" altLang="zh-TW" sz="1400" b="1" i="0" u="none" strike="noStrike" cap="none" normalizeH="0" baseline="0">
                        <a:ln>
                          <a:noFill/>
                        </a:ln>
                        <a:solidFill>
                          <a:schemeClr val="tx1"/>
                        </a:solidFill>
                        <a:effectLst/>
                        <a:latin typeface="Arial" charset="0"/>
                        <a:ea typeface="標楷體" charset="0"/>
                        <a:cs typeface="Times New Roman"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pPr>
                      <a:r>
                        <a:rPr kumimoji="1" lang="zh-TW" altLang="zh-TW" sz="1400" b="1" i="0" u="none" strike="noStrike" cap="none" normalizeH="0" baseline="0">
                          <a:ln>
                            <a:noFill/>
                          </a:ln>
                          <a:solidFill>
                            <a:schemeClr val="tx1"/>
                          </a:solidFill>
                          <a:effectLst/>
                          <a:latin typeface="Arial" charset="0"/>
                          <a:ea typeface="標楷體" charset="0"/>
                        </a:rPr>
                        <a:t>過去三年期績效</a:t>
                      </a:r>
                    </a:p>
                    <a:p>
                      <a:pPr marL="0" marR="0" lvl="0" indent="0" algn="ctr" defTabSz="914400" rtl="0" eaLnBrk="1" fontAlgn="base" latinLnBrk="0" hangingPunct="1">
                        <a:lnSpc>
                          <a:spcPct val="100000"/>
                        </a:lnSpc>
                        <a:spcBef>
                          <a:spcPct val="0"/>
                        </a:spcBef>
                        <a:spcAft>
                          <a:spcPct val="0"/>
                        </a:spcAft>
                        <a:buClrTx/>
                        <a:buSzTx/>
                        <a:buFontTx/>
                        <a:buNone/>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pPr>
                      <a:r>
                        <a:rPr kumimoji="1" lang="zh-TW" altLang="zh-TW" sz="1400" b="1" i="0" u="none" strike="noStrike" cap="none" normalizeH="0" baseline="0">
                          <a:ln>
                            <a:noFill/>
                          </a:ln>
                          <a:solidFill>
                            <a:schemeClr val="tx1"/>
                          </a:solidFill>
                          <a:effectLst/>
                          <a:latin typeface="Arial" charset="0"/>
                          <a:ea typeface="標楷體" charset="0"/>
                        </a:rPr>
                        <a:t>前</a:t>
                      </a:r>
                      <a:r>
                        <a:rPr kumimoji="1" lang="en-US" altLang="zh-TW" sz="1400" b="1" i="0" u="none" strike="noStrike" cap="none" normalizeH="0" baseline="0">
                          <a:ln>
                            <a:noFill/>
                          </a:ln>
                          <a:solidFill>
                            <a:schemeClr val="tx1"/>
                          </a:solidFill>
                          <a:effectLst/>
                          <a:latin typeface="Arial" charset="0"/>
                          <a:ea typeface="標楷體" charset="0"/>
                        </a:rPr>
                        <a:t>50%</a:t>
                      </a:r>
                      <a:endParaRPr kumimoji="1" lang="zh-TW" altLang="zh-TW" sz="1400" b="1" i="0" u="none" strike="noStrike" cap="none" normalizeH="0" baseline="0">
                        <a:ln>
                          <a:noFill/>
                        </a:ln>
                        <a:solidFill>
                          <a:schemeClr val="tx1"/>
                        </a:solidFill>
                        <a:effectLst/>
                        <a:latin typeface="Arial" charset="0"/>
                        <a:ea typeface="標楷體" charset="0"/>
                        <a:cs typeface="Times New Roman"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B"/>
                    </a:solidFill>
                  </a:tcPr>
                </a:tc>
              </a:tr>
              <a:tr h="630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1400" b="1" i="0" u="none" strike="noStrike" cap="none" normalizeH="0" baseline="0">
                          <a:ln>
                            <a:noFill/>
                          </a:ln>
                          <a:solidFill>
                            <a:schemeClr val="tx1"/>
                          </a:solidFill>
                          <a:effectLst/>
                          <a:latin typeface="Arial" charset="0"/>
                          <a:ea typeface="標楷體" charset="0"/>
                        </a:rPr>
                        <a:t>銀行存款之存放金融機構限制</a:t>
                      </a:r>
                      <a:endParaRPr kumimoji="1" lang="zh-TW" altLang="en-US" sz="1400" b="1" i="0" u="none" strike="noStrike" cap="none" normalizeH="0" baseline="0">
                        <a:ln>
                          <a:noFill/>
                        </a:ln>
                        <a:solidFill>
                          <a:schemeClr val="tx1"/>
                        </a:solidFill>
                        <a:effectLst/>
                        <a:latin typeface="Arial" charset="0"/>
                        <a:ea typeface="標楷體"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1400" b="1" i="0" u="none" strike="noStrike" cap="none" normalizeH="0" baseline="0">
                          <a:ln>
                            <a:noFill/>
                          </a:ln>
                          <a:solidFill>
                            <a:schemeClr val="tx1"/>
                          </a:solidFill>
                          <a:effectLst/>
                          <a:latin typeface="Arial" charset="0"/>
                          <a:ea typeface="標楷體" charset="0"/>
                        </a:rPr>
                        <a:t>長期債務信用評等達</a:t>
                      </a:r>
                      <a:r>
                        <a:rPr kumimoji="1" lang="en-US" altLang="zh-TW" sz="1400" b="1" i="0" u="none" strike="noStrike" cap="none" normalizeH="0" baseline="0">
                          <a:ln>
                            <a:noFill/>
                          </a:ln>
                          <a:solidFill>
                            <a:schemeClr val="tx1"/>
                          </a:solidFill>
                          <a:effectLst/>
                          <a:latin typeface="Arial" charset="0"/>
                          <a:ea typeface="標楷體" charset="0"/>
                        </a:rPr>
                        <a:t>(BBB)</a:t>
                      </a:r>
                      <a:r>
                        <a:rPr kumimoji="1" lang="zh-TW" altLang="zh-TW" sz="1400" b="1" i="0" u="none" strike="noStrike" cap="none" normalizeH="0" baseline="0">
                          <a:ln>
                            <a:noFill/>
                          </a:ln>
                          <a:solidFill>
                            <a:schemeClr val="tx1"/>
                          </a:solidFill>
                          <a:effectLst/>
                          <a:latin typeface="Arial" charset="0"/>
                          <a:ea typeface="標楷體" charset="0"/>
                        </a:rPr>
                        <a:t>以上</a:t>
                      </a:r>
                      <a:endParaRPr kumimoji="1" lang="zh-TW" altLang="en-US" sz="1400" b="1" i="0" u="none" strike="noStrike" cap="none" normalizeH="0" baseline="0">
                        <a:ln>
                          <a:noFill/>
                        </a:ln>
                        <a:solidFill>
                          <a:schemeClr val="tx1"/>
                        </a:solidFill>
                        <a:effectLst/>
                        <a:latin typeface="Arial" charset="0"/>
                        <a:ea typeface="標楷體"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BD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1400" b="1" i="0" u="none" strike="noStrike" cap="none" normalizeH="0" baseline="0">
                          <a:ln>
                            <a:noFill/>
                          </a:ln>
                          <a:solidFill>
                            <a:schemeClr val="tx1"/>
                          </a:solidFill>
                          <a:effectLst/>
                          <a:latin typeface="Arial" charset="0"/>
                          <a:ea typeface="標楷體" charset="0"/>
                        </a:rPr>
                        <a:t>長期債務信用評等達</a:t>
                      </a:r>
                      <a:r>
                        <a:rPr kumimoji="1" lang="en-US" altLang="zh-TW" sz="1400" b="1" i="0" u="none" strike="noStrike" cap="none" normalizeH="0" baseline="0">
                          <a:ln>
                            <a:noFill/>
                          </a:ln>
                          <a:solidFill>
                            <a:schemeClr val="tx1"/>
                          </a:solidFill>
                          <a:effectLst/>
                          <a:latin typeface="Arial" charset="0"/>
                          <a:ea typeface="標楷體" charset="0"/>
                        </a:rPr>
                        <a:t>(BBB)</a:t>
                      </a:r>
                      <a:r>
                        <a:rPr kumimoji="1" lang="zh-TW" altLang="zh-TW" sz="1400" b="1" i="0" u="none" strike="noStrike" cap="none" normalizeH="0" baseline="0">
                          <a:ln>
                            <a:noFill/>
                          </a:ln>
                          <a:solidFill>
                            <a:schemeClr val="tx1"/>
                          </a:solidFill>
                          <a:effectLst/>
                          <a:latin typeface="Arial" charset="0"/>
                          <a:ea typeface="標楷體" charset="0"/>
                        </a:rPr>
                        <a:t>以上</a:t>
                      </a:r>
                      <a:endParaRPr kumimoji="1" lang="zh-TW" altLang="en-US" sz="1400" b="1" i="0" u="none" strike="noStrike" cap="none" normalizeH="0" baseline="0">
                        <a:ln>
                          <a:noFill/>
                        </a:ln>
                        <a:solidFill>
                          <a:schemeClr val="tx1"/>
                        </a:solidFill>
                        <a:effectLst/>
                        <a:latin typeface="Arial" charset="0"/>
                        <a:ea typeface="標楷體"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BD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1400" b="1" i="0" u="none" strike="noStrike" cap="none" normalizeH="0" baseline="0">
                          <a:ln>
                            <a:noFill/>
                          </a:ln>
                          <a:solidFill>
                            <a:schemeClr val="tx1"/>
                          </a:solidFill>
                          <a:effectLst/>
                          <a:latin typeface="Arial" charset="0"/>
                          <a:ea typeface="標楷體" charset="0"/>
                        </a:rPr>
                        <a:t>長期債務信用評等達</a:t>
                      </a:r>
                      <a:r>
                        <a:rPr kumimoji="1" lang="en-US" altLang="zh-TW" sz="1400" b="1" i="0" u="none" strike="noStrike" cap="none" normalizeH="0" baseline="0">
                          <a:ln>
                            <a:noFill/>
                          </a:ln>
                          <a:solidFill>
                            <a:schemeClr val="tx1"/>
                          </a:solidFill>
                          <a:effectLst/>
                          <a:latin typeface="Arial" charset="0"/>
                          <a:ea typeface="標楷體" charset="0"/>
                        </a:rPr>
                        <a:t>(BBB)</a:t>
                      </a:r>
                      <a:r>
                        <a:rPr kumimoji="1" lang="zh-TW" altLang="zh-TW" sz="1400" b="1" i="0" u="none" strike="noStrike" cap="none" normalizeH="0" baseline="0">
                          <a:ln>
                            <a:noFill/>
                          </a:ln>
                          <a:solidFill>
                            <a:schemeClr val="tx1"/>
                          </a:solidFill>
                          <a:effectLst/>
                          <a:latin typeface="Arial" charset="0"/>
                          <a:ea typeface="標楷體" charset="0"/>
                        </a:rPr>
                        <a:t>以上</a:t>
                      </a:r>
                      <a:endParaRPr kumimoji="1" lang="zh-TW" altLang="en-US" sz="1400" b="1" i="0" u="none" strike="noStrike" cap="none" normalizeH="0" baseline="0">
                        <a:ln>
                          <a:noFill/>
                        </a:ln>
                        <a:solidFill>
                          <a:schemeClr val="tx1"/>
                        </a:solidFill>
                        <a:effectLst/>
                        <a:latin typeface="Arial" charset="0"/>
                        <a:ea typeface="標楷體"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BD4"/>
                    </a:solidFill>
                  </a:tcPr>
                </a:tc>
              </a:tr>
              <a:tr h="604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1400" b="1" i="0" u="none" strike="noStrike" cap="none" normalizeH="0" baseline="0">
                          <a:ln>
                            <a:noFill/>
                          </a:ln>
                          <a:solidFill>
                            <a:schemeClr val="tx1"/>
                          </a:solidFill>
                          <a:effectLst/>
                          <a:latin typeface="Arial" charset="0"/>
                          <a:ea typeface="標楷體" charset="0"/>
                        </a:rPr>
                        <a:t>再平衡</a:t>
                      </a:r>
                      <a:r>
                        <a:rPr kumimoji="1" lang="en-US" altLang="zh-TW" sz="1400" b="1" i="0" u="none" strike="noStrike" cap="none" normalizeH="0" baseline="0">
                          <a:ln>
                            <a:noFill/>
                          </a:ln>
                          <a:solidFill>
                            <a:schemeClr val="tx1"/>
                          </a:solidFill>
                          <a:effectLst/>
                          <a:latin typeface="Arial" charset="0"/>
                          <a:ea typeface="標楷體" charset="0"/>
                        </a:rPr>
                        <a:t>(Rebalance)</a:t>
                      </a:r>
                      <a:r>
                        <a:rPr kumimoji="1" lang="zh-TW" altLang="zh-TW" sz="1400" b="1" i="0" u="none" strike="noStrike" cap="none" normalizeH="0" baseline="0">
                          <a:ln>
                            <a:noFill/>
                          </a:ln>
                          <a:solidFill>
                            <a:schemeClr val="tx1"/>
                          </a:solidFill>
                          <a:effectLst/>
                          <a:latin typeface="Arial" charset="0"/>
                          <a:ea typeface="標楷體" charset="0"/>
                        </a:rPr>
                        <a:t>資產配置調整頻率</a:t>
                      </a:r>
                      <a:endParaRPr kumimoji="1" lang="zh-TW" altLang="zh-TW" sz="1400" b="1" i="0" u="none" strike="noStrike" cap="none" normalizeH="0" baseline="0">
                        <a:ln>
                          <a:noFill/>
                        </a:ln>
                        <a:solidFill>
                          <a:schemeClr val="tx1"/>
                        </a:solidFill>
                        <a:effectLst/>
                        <a:latin typeface="Arial" charset="0"/>
                        <a:ea typeface="標楷體" charset="0"/>
                        <a:cs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a:ln>
                            <a:noFill/>
                          </a:ln>
                          <a:solidFill>
                            <a:schemeClr val="tx1"/>
                          </a:solidFill>
                          <a:effectLst/>
                          <a:latin typeface="Arial" charset="0"/>
                          <a:ea typeface="標楷體" charset="0"/>
                        </a:rPr>
                        <a:t>3</a:t>
                      </a:r>
                      <a:r>
                        <a:rPr kumimoji="1" lang="zh-TW" altLang="zh-TW" sz="1400" b="1" i="0" u="none" strike="noStrike" cap="none" normalizeH="0" baseline="0">
                          <a:ln>
                            <a:noFill/>
                          </a:ln>
                          <a:solidFill>
                            <a:schemeClr val="tx1"/>
                          </a:solidFill>
                          <a:effectLst/>
                          <a:latin typeface="Arial" charset="0"/>
                          <a:ea typeface="標楷體" charset="0"/>
                        </a:rPr>
                        <a:t>個月</a:t>
                      </a:r>
                      <a:endParaRPr kumimoji="1" lang="zh-TW" altLang="zh-TW" sz="1400" b="1" i="0" u="none" strike="noStrike" cap="none" normalizeH="0" baseline="0">
                        <a:ln>
                          <a:noFill/>
                        </a:ln>
                        <a:solidFill>
                          <a:schemeClr val="tx1"/>
                        </a:solidFill>
                        <a:effectLst/>
                        <a:latin typeface="Arial" charset="0"/>
                        <a:ea typeface="標楷體" charset="0"/>
                        <a:cs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a:ln>
                            <a:noFill/>
                          </a:ln>
                          <a:solidFill>
                            <a:schemeClr val="tx1"/>
                          </a:solidFill>
                          <a:effectLst/>
                          <a:latin typeface="Arial" charset="0"/>
                          <a:ea typeface="標楷體" charset="0"/>
                        </a:rPr>
                        <a:t>2</a:t>
                      </a:r>
                      <a:r>
                        <a:rPr kumimoji="1" lang="zh-TW" altLang="zh-TW" sz="1400" b="1" i="0" u="none" strike="noStrike" cap="none" normalizeH="0" baseline="0">
                          <a:ln>
                            <a:noFill/>
                          </a:ln>
                          <a:solidFill>
                            <a:schemeClr val="tx1"/>
                          </a:solidFill>
                          <a:effectLst/>
                          <a:latin typeface="Arial" charset="0"/>
                          <a:ea typeface="標楷體" charset="0"/>
                        </a:rPr>
                        <a:t>個月</a:t>
                      </a:r>
                      <a:endParaRPr kumimoji="1" lang="zh-TW" altLang="zh-TW" sz="1400" b="1" i="0" u="none" strike="noStrike" cap="none" normalizeH="0" baseline="0">
                        <a:ln>
                          <a:noFill/>
                        </a:ln>
                        <a:solidFill>
                          <a:schemeClr val="tx1"/>
                        </a:solidFill>
                        <a:effectLst/>
                        <a:latin typeface="Arial" charset="0"/>
                        <a:ea typeface="標楷體" charset="0"/>
                        <a:cs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a:ln>
                            <a:noFill/>
                          </a:ln>
                          <a:solidFill>
                            <a:schemeClr val="tx1"/>
                          </a:solidFill>
                          <a:effectLst/>
                          <a:latin typeface="Arial" charset="0"/>
                          <a:ea typeface="標楷體" charset="0"/>
                        </a:rPr>
                        <a:t>1</a:t>
                      </a:r>
                      <a:r>
                        <a:rPr kumimoji="1" lang="zh-TW" altLang="zh-TW" sz="1400" b="1" i="0" u="none" strike="noStrike" cap="none" normalizeH="0" baseline="0">
                          <a:ln>
                            <a:noFill/>
                          </a:ln>
                          <a:solidFill>
                            <a:schemeClr val="tx1"/>
                          </a:solidFill>
                          <a:effectLst/>
                          <a:latin typeface="Arial" charset="0"/>
                          <a:ea typeface="標楷體" charset="0"/>
                        </a:rPr>
                        <a:t>個月</a:t>
                      </a:r>
                      <a:endParaRPr kumimoji="1" lang="zh-TW" altLang="zh-TW" sz="1400" b="1" i="0" u="none" strike="noStrike" cap="none" normalizeH="0" baseline="0">
                        <a:ln>
                          <a:noFill/>
                        </a:ln>
                        <a:solidFill>
                          <a:schemeClr val="tx1"/>
                        </a:solidFill>
                        <a:effectLst/>
                        <a:latin typeface="Arial" charset="0"/>
                        <a:ea typeface="標楷體" charset="0"/>
                        <a:cs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B"/>
                    </a:solidFill>
                  </a:tcPr>
                </a:tc>
              </a:tr>
              <a:tr h="604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1400" b="1" i="0" u="none" strike="noStrike" cap="none" normalizeH="0" baseline="0">
                          <a:ln>
                            <a:noFill/>
                          </a:ln>
                          <a:solidFill>
                            <a:schemeClr val="tx1"/>
                          </a:solidFill>
                          <a:effectLst/>
                          <a:latin typeface="Arial" charset="0"/>
                          <a:ea typeface="標楷體" charset="0"/>
                        </a:rPr>
                        <a:t>運用損益</a:t>
                      </a:r>
                      <a:endParaRPr kumimoji="1" lang="zh-TW" altLang="zh-TW" sz="1400" b="1" i="0" u="none" strike="noStrike" cap="none" normalizeH="0" baseline="0">
                        <a:ln>
                          <a:noFill/>
                        </a:ln>
                        <a:solidFill>
                          <a:schemeClr val="tx1"/>
                        </a:solidFill>
                        <a:effectLst/>
                        <a:latin typeface="Arial" charset="0"/>
                        <a:ea typeface="標楷體" charset="0"/>
                        <a:cs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sz="1400" b="1" i="0" u="none" strike="noStrike" cap="none" normalizeH="0" baseline="0">
                          <a:ln>
                            <a:noFill/>
                          </a:ln>
                          <a:solidFill>
                            <a:schemeClr val="tx1"/>
                          </a:solidFill>
                          <a:effectLst/>
                          <a:latin typeface="Arial" charset="0"/>
                          <a:ea typeface="標楷體" charset="0"/>
                        </a:rPr>
                        <a:t>不得低於二年期定期存款利率＊</a:t>
                      </a:r>
                      <a:endParaRPr kumimoji="1" lang="zh-TW" altLang="zh-TW" sz="1400" b="1" i="0" u="none" strike="noStrike" cap="none" normalizeH="0" baseline="0">
                        <a:ln>
                          <a:noFill/>
                        </a:ln>
                        <a:solidFill>
                          <a:schemeClr val="tx1"/>
                        </a:solidFill>
                        <a:effectLst/>
                        <a:latin typeface="Arial" charset="0"/>
                        <a:ea typeface="標楷體" charset="0"/>
                        <a:cs typeface="Times New Roman"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B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sz="1400" b="1" i="0" u="none" strike="noStrike" cap="none" normalizeH="0" baseline="0">
                          <a:ln>
                            <a:noFill/>
                          </a:ln>
                          <a:solidFill>
                            <a:schemeClr val="tx1"/>
                          </a:solidFill>
                          <a:effectLst/>
                          <a:latin typeface="Arial" charset="0"/>
                          <a:ea typeface="標楷體" charset="0"/>
                        </a:rPr>
                        <a:t>自負盈虧</a:t>
                      </a:r>
                      <a:endParaRPr kumimoji="1" lang="zh-TW" altLang="zh-TW" sz="1400" b="1" i="0" u="none" strike="noStrike" cap="none" normalizeH="0" baseline="0">
                        <a:ln>
                          <a:noFill/>
                        </a:ln>
                        <a:solidFill>
                          <a:schemeClr val="tx1"/>
                        </a:solidFill>
                        <a:effectLst/>
                        <a:latin typeface="Arial" charset="0"/>
                        <a:ea typeface="標楷體" charset="0"/>
                        <a:cs typeface="Times New Roman"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B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sz="1400" b="1" i="0" u="none" strike="noStrike" cap="none" normalizeH="0" baseline="0">
                          <a:ln>
                            <a:noFill/>
                          </a:ln>
                          <a:solidFill>
                            <a:schemeClr val="tx1"/>
                          </a:solidFill>
                          <a:effectLst/>
                          <a:latin typeface="Arial" charset="0"/>
                          <a:ea typeface="標楷體" charset="0"/>
                        </a:rPr>
                        <a:t>自負盈虧</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1400" b="1" i="0" u="none" strike="noStrike" cap="none" normalizeH="0" baseline="0">
                        <a:ln>
                          <a:noFill/>
                        </a:ln>
                        <a:solidFill>
                          <a:schemeClr val="tx1"/>
                        </a:solidFill>
                        <a:effectLst/>
                        <a:latin typeface="Arial" charset="0"/>
                        <a:ea typeface="標楷體"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BD4"/>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457200" y="4665"/>
            <a:ext cx="8229600" cy="1143000"/>
          </a:xfrm>
        </p:spPr>
        <p:txBody>
          <a:bodyPr/>
          <a:lstStyle/>
          <a:p>
            <a:pPr eaLnBrk="1" hangingPunct="1"/>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保守型投資組合的投資內容</a:t>
            </a:r>
            <a:r>
              <a:rPr lang="zh-TW" altLang="en-US" sz="4000" b="1" dirty="0" smtClean="0">
                <a:effectLst>
                  <a:outerShdw blurRad="38100" dist="38100" dir="2700000" algn="tl">
                    <a:srgbClr val="000000">
                      <a:alpha val="43137"/>
                    </a:srgbClr>
                  </a:outerShdw>
                </a:effectLst>
                <a:latin typeface="微軟正黑體" pitchFamily="34" charset="-120"/>
                <a:ea typeface="微軟正黑體" pitchFamily="34" charset="-120"/>
              </a:rPr>
              <a:t/>
            </a:r>
            <a:br>
              <a:rPr lang="zh-TW" altLang="en-US" sz="4000" b="1" dirty="0" smtClean="0">
                <a:effectLst>
                  <a:outerShdw blurRad="38100" dist="38100" dir="2700000" algn="tl">
                    <a:srgbClr val="000000">
                      <a:alpha val="43137"/>
                    </a:srgbClr>
                  </a:outerShdw>
                </a:effectLst>
                <a:latin typeface="微軟正黑體" pitchFamily="34" charset="-120"/>
                <a:ea typeface="微軟正黑體" pitchFamily="34" charset="-120"/>
              </a:rPr>
            </a:br>
            <a:r>
              <a:rPr lang="en-US" altLang="zh-TW" sz="2800" b="1" dirty="0" smtClean="0">
                <a:solidFill>
                  <a:srgbClr val="CC3300"/>
                </a:solidFill>
                <a:latin typeface="微軟正黑體" pitchFamily="34" charset="-120"/>
                <a:ea typeface="微軟正黑體" pitchFamily="34" charset="-120"/>
              </a:rPr>
              <a:t>23.23%</a:t>
            </a:r>
            <a:r>
              <a:rPr lang="zh-TW" altLang="en-US" sz="2800" b="1" dirty="0" smtClean="0">
                <a:solidFill>
                  <a:srgbClr val="CC3300"/>
                </a:solidFill>
                <a:latin typeface="微軟正黑體" pitchFamily="34" charset="-120"/>
                <a:ea typeface="微軟正黑體" pitchFamily="34" charset="-120"/>
              </a:rPr>
              <a:t>投資固定收益產品，目前沒有股票部位</a:t>
            </a:r>
          </a:p>
        </p:txBody>
      </p:sp>
      <p:sp>
        <p:nvSpPr>
          <p:cNvPr id="24579" name="Rectangle 102"/>
          <p:cNvSpPr>
            <a:spLocks noGrp="1" noChangeArrowheads="1"/>
          </p:cNvSpPr>
          <p:nvPr>
            <p:ph type="body" sz="half" idx="4294967295"/>
          </p:nvPr>
        </p:nvSpPr>
        <p:spPr>
          <a:xfrm>
            <a:off x="467544" y="5019675"/>
            <a:ext cx="8482012" cy="1838325"/>
          </a:xfrm>
        </p:spPr>
        <p:txBody>
          <a:bodyPr/>
          <a:lstStyle/>
          <a:p>
            <a:pPr eaLnBrk="1" hangingPunct="1">
              <a:spcBef>
                <a:spcPct val="10000"/>
              </a:spcBef>
            </a:pPr>
            <a:r>
              <a:rPr lang="zh-TW" altLang="en-US" sz="2400" dirty="0"/>
              <a:t>過去八年</a:t>
            </a:r>
            <a:r>
              <a:rPr lang="zh-TW" altLang="en-US" sz="2400" dirty="0" smtClean="0"/>
              <a:t>年化報酬率</a:t>
            </a:r>
            <a:r>
              <a:rPr lang="en-US" altLang="zh-TW" sz="2400" dirty="0" smtClean="0">
                <a:solidFill>
                  <a:srgbClr val="FF0000"/>
                </a:solidFill>
              </a:rPr>
              <a:t>2.01%</a:t>
            </a:r>
            <a:r>
              <a:rPr lang="zh-TW" altLang="en-US" sz="2400" dirty="0" smtClean="0"/>
              <a:t>，標準差</a:t>
            </a:r>
            <a:r>
              <a:rPr lang="en-US" altLang="zh-TW" sz="2400" dirty="0" smtClean="0">
                <a:solidFill>
                  <a:srgbClr val="FF0000"/>
                </a:solidFill>
              </a:rPr>
              <a:t>1.87%</a:t>
            </a:r>
            <a:r>
              <a:rPr lang="en-US" altLang="zh-TW" sz="2400" dirty="0" smtClean="0"/>
              <a:t> </a:t>
            </a:r>
            <a:r>
              <a:rPr lang="en-US" altLang="zh-TW" sz="1800" dirty="0" smtClean="0"/>
              <a:t>(2005/12/30~2013/12/30) </a:t>
            </a:r>
            <a:r>
              <a:rPr lang="zh-TW" altLang="zh-TW" sz="2400" dirty="0" smtClean="0"/>
              <a:t>。</a:t>
            </a:r>
            <a:r>
              <a:rPr lang="zh-TW" altLang="en-US" sz="2400" dirty="0" smtClean="0"/>
              <a:t>此年化報酬率打敗同期間的：</a:t>
            </a:r>
          </a:p>
          <a:p>
            <a:pPr lvl="1" eaLnBrk="1" hangingPunct="1">
              <a:spcBef>
                <a:spcPct val="10000"/>
              </a:spcBef>
              <a:buSzPct val="75000"/>
              <a:buFont typeface="Wingdings" pitchFamily="2" charset="2"/>
              <a:buChar char="ü"/>
            </a:pPr>
            <a:r>
              <a:rPr lang="zh-TW" altLang="en-US" sz="2000" dirty="0" smtClean="0"/>
              <a:t>二年期定存平均利率</a:t>
            </a:r>
            <a:r>
              <a:rPr lang="en-US" altLang="zh-TW" sz="2000" dirty="0" smtClean="0">
                <a:solidFill>
                  <a:srgbClr val="FF0000"/>
                </a:solidFill>
              </a:rPr>
              <a:t>1.45%</a:t>
            </a:r>
            <a:endParaRPr lang="en-US" altLang="zh-TW" sz="2000" dirty="0" smtClean="0"/>
          </a:p>
          <a:p>
            <a:pPr lvl="1" eaLnBrk="1" hangingPunct="1">
              <a:spcBef>
                <a:spcPct val="10000"/>
              </a:spcBef>
              <a:buSzPct val="75000"/>
              <a:buFont typeface="Wingdings" pitchFamily="2" charset="2"/>
              <a:buChar char="ü"/>
            </a:pPr>
            <a:r>
              <a:rPr lang="zh-TW" altLang="en-US" sz="2000" dirty="0" smtClean="0"/>
              <a:t>通膨率</a:t>
            </a:r>
            <a:r>
              <a:rPr lang="en-US" altLang="zh-TW" sz="2000" dirty="0" smtClean="0">
                <a:solidFill>
                  <a:srgbClr val="FF0000"/>
                </a:solidFill>
              </a:rPr>
              <a:t>1.24%</a:t>
            </a:r>
            <a:r>
              <a:rPr lang="en-US" altLang="zh-TW" sz="2000" dirty="0" smtClean="0"/>
              <a:t> </a:t>
            </a:r>
          </a:p>
        </p:txBody>
      </p:sp>
      <p:graphicFrame>
        <p:nvGraphicFramePr>
          <p:cNvPr id="60420" name="Group 4"/>
          <p:cNvGraphicFramePr>
            <a:graphicFrameLocks noGrp="1"/>
          </p:cNvGraphicFramePr>
          <p:nvPr>
            <p:extLst>
              <p:ext uri="{D42A27DB-BD31-4B8C-83A1-F6EECF244321}">
                <p14:modId xmlns:p14="http://schemas.microsoft.com/office/powerpoint/2010/main" val="3186620831"/>
              </p:ext>
            </p:extLst>
          </p:nvPr>
        </p:nvGraphicFramePr>
        <p:xfrm>
          <a:off x="287337" y="1187483"/>
          <a:ext cx="8569325" cy="3719516"/>
        </p:xfrm>
        <a:graphic>
          <a:graphicData uri="http://schemas.openxmlformats.org/drawingml/2006/table">
            <a:tbl>
              <a:tblPr/>
              <a:tblGrid>
                <a:gridCol w="1476351"/>
                <a:gridCol w="4464496"/>
                <a:gridCol w="2628478"/>
              </a:tblGrid>
              <a:tr h="481013">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rgbClr val="FFFFFF"/>
                          </a:solidFill>
                          <a:effectLst/>
                          <a:latin typeface="Arial" charset="0"/>
                          <a:ea typeface="標楷體" pitchFamily="65" charset="-120"/>
                        </a:rPr>
                        <a:t>保守型</a:t>
                      </a:r>
                      <a:endParaRPr kumimoji="1" lang="zh-TW" altLang="en-US" sz="2000" b="1" i="0" u="none" strike="noStrike" cap="none" normalizeH="0" baseline="0" dirty="0" smtClean="0">
                        <a:ln>
                          <a:noFill/>
                        </a:ln>
                        <a:solidFill>
                          <a:srgbClr val="FFFFFF"/>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28E6A"/>
                    </a:solidFill>
                  </a:tcPr>
                </a:tc>
                <a:tc hMerge="1">
                  <a:txBody>
                    <a:bodyPr/>
                    <a:lstStyle/>
                    <a:p>
                      <a:endParaRPr lang="zh-TW" altLang="en-US"/>
                    </a:p>
                  </a:txBody>
                  <a:tcPr/>
                </a:tc>
                <a:tc hMerge="1">
                  <a:txBody>
                    <a:bodyPr/>
                    <a:lstStyle/>
                    <a:p>
                      <a:endParaRPr lang="zh-TW" altLang="en-US"/>
                    </a:p>
                  </a:txBody>
                  <a:tcPr/>
                </a:tc>
              </a:tr>
              <a:tr h="474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標楷體" pitchFamily="65" charset="-120"/>
                        </a:rPr>
                        <a:t>投資比重</a:t>
                      </a:r>
                      <a:endParaRPr kumimoji="1" lang="zh-TW" altLang="en-US" sz="1800" b="1"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rgbClr val="000000"/>
                          </a:solidFill>
                          <a:effectLst/>
                          <a:latin typeface="Arial" charset="0"/>
                          <a:ea typeface="標楷體" pitchFamily="65" charset="-120"/>
                        </a:rPr>
                        <a:t>建議市場指標分類</a:t>
                      </a:r>
                      <a:endParaRPr kumimoji="1" lang="zh-TW" altLang="en-US" sz="1800" b="1" i="0" u="none" strike="noStrike" cap="none" normalizeH="0" baseline="0" smtClean="0">
                        <a:ln>
                          <a:noFill/>
                        </a:ln>
                        <a:solidFill>
                          <a:srgbClr val="000000"/>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rgbClr val="000000"/>
                          </a:solidFill>
                          <a:effectLst/>
                          <a:latin typeface="Arial" charset="0"/>
                          <a:ea typeface="標楷體" pitchFamily="65" charset="-120"/>
                        </a:rPr>
                        <a:t>指標分類</a:t>
                      </a:r>
                      <a:endParaRPr kumimoji="1" lang="zh-TW" altLang="en-US" sz="1800" b="1" i="0" u="none" strike="noStrike" cap="none" normalizeH="0" baseline="0" smtClean="0">
                        <a:ln>
                          <a:noFill/>
                        </a:ln>
                        <a:solidFill>
                          <a:srgbClr val="000000"/>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373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bg1"/>
                          </a:solidFill>
                          <a:effectLst/>
                          <a:latin typeface="Arial" charset="0"/>
                          <a:ea typeface="標楷體" pitchFamily="65" charset="-120"/>
                        </a:rPr>
                        <a:t>76.77%</a:t>
                      </a:r>
                      <a:endParaRPr kumimoji="1" lang="zh-TW" altLang="zh-TW" sz="1800" b="1" i="0" u="none" strike="noStrike" cap="none" normalizeH="0" baseline="0" dirty="0" smtClean="0">
                        <a:ln>
                          <a:noFill/>
                        </a:ln>
                        <a:solidFill>
                          <a:schemeClr val="bg1"/>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charset="0"/>
                          <a:ea typeface="標楷體" pitchFamily="65" charset="-120"/>
                        </a:rPr>
                        <a:t>Taiwan 3 Months REPO Rates</a:t>
                      </a: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000000"/>
                          </a:solidFill>
                          <a:effectLst/>
                          <a:latin typeface="Arial" charset="0"/>
                          <a:ea typeface="標楷體" pitchFamily="65" charset="-120"/>
                        </a:rPr>
                        <a:t>台灣短票型</a:t>
                      </a:r>
                      <a:r>
                        <a:rPr kumimoji="1" lang="zh-TW" altLang="en-US" sz="1800" b="1" i="0" u="none" strike="noStrike" cap="none" normalizeH="0" baseline="0" dirty="0" smtClean="0">
                          <a:ln>
                            <a:noFill/>
                          </a:ln>
                          <a:solidFill>
                            <a:schemeClr val="tx1"/>
                          </a:solidFill>
                          <a:effectLst/>
                          <a:latin typeface="Arial" charset="0"/>
                          <a:ea typeface="標楷體" pitchFamily="65" charset="-120"/>
                        </a:rPr>
                        <a:t>、定存及現金</a:t>
                      </a:r>
                      <a:endParaRPr kumimoji="1" lang="en-US" altLang="zh-TW" sz="1800" b="1" i="0" u="none" strike="noStrike" cap="none" normalizeH="0" baseline="0" dirty="0" smtClean="0">
                        <a:ln>
                          <a:noFill/>
                        </a:ln>
                        <a:solidFill>
                          <a:schemeClr val="tx1"/>
                        </a:solidFill>
                        <a:effectLst/>
                        <a:latin typeface="Arial" charset="0"/>
                        <a:ea typeface="標楷體" pitchFamily="65" charset="-12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414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bg1"/>
                          </a:solidFill>
                          <a:effectLst/>
                          <a:latin typeface="Arial" charset="0"/>
                          <a:ea typeface="標楷體" pitchFamily="65" charset="-120"/>
                        </a:rPr>
                        <a:t>6.13%</a:t>
                      </a:r>
                      <a:endParaRPr kumimoji="1" lang="zh-TW" altLang="zh-TW" sz="1800" b="1" i="0" u="none" strike="noStrike" cap="none" normalizeH="0" baseline="0" dirty="0" smtClean="0">
                        <a:ln>
                          <a:noFill/>
                        </a:ln>
                        <a:solidFill>
                          <a:schemeClr val="bg1"/>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err="1" smtClean="0">
                          <a:ln>
                            <a:noFill/>
                          </a:ln>
                          <a:solidFill>
                            <a:srgbClr val="000000"/>
                          </a:solidFill>
                          <a:effectLst/>
                          <a:latin typeface="Arial" charset="0"/>
                          <a:ea typeface="標楷體" pitchFamily="65" charset="-120"/>
                        </a:rPr>
                        <a:t>BofA</a:t>
                      </a:r>
                      <a:r>
                        <a:rPr kumimoji="1" lang="en-US" altLang="zh-TW" sz="1800" b="1" i="0" u="none" strike="noStrike" cap="none" normalizeH="0" baseline="0" dirty="0" smtClean="0">
                          <a:ln>
                            <a:noFill/>
                          </a:ln>
                          <a:solidFill>
                            <a:srgbClr val="000000"/>
                          </a:solidFill>
                          <a:effectLst/>
                          <a:latin typeface="Arial" charset="0"/>
                          <a:ea typeface="標楷體" pitchFamily="65" charset="-120"/>
                        </a:rPr>
                        <a:t> Merrill Lynch Global High Yield TR</a:t>
                      </a:r>
                      <a:endParaRPr kumimoji="1" lang="zh-TW" altLang="zh-TW"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000000"/>
                          </a:solidFill>
                          <a:effectLst/>
                          <a:latin typeface="Arial" charset="0"/>
                          <a:ea typeface="標楷體" pitchFamily="65" charset="-120"/>
                        </a:rPr>
                        <a:t>全球高收益債券型</a:t>
                      </a:r>
                      <a:endParaRPr kumimoji="1" lang="zh-TW" altLang="en-US"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414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bg1"/>
                          </a:solidFill>
                          <a:effectLst/>
                          <a:latin typeface="Arial" charset="0"/>
                          <a:ea typeface="標楷體" pitchFamily="65" charset="-120"/>
                          <a:cs typeface="Times New Roman" pitchFamily="18" charset="0"/>
                        </a:rPr>
                        <a:t>1.99%</a:t>
                      </a:r>
                      <a:endParaRPr kumimoji="1" lang="zh-TW" altLang="zh-TW" sz="1800" b="1" i="0" u="none" strike="noStrike" cap="none" normalizeH="0" baseline="0" dirty="0" smtClean="0">
                        <a:ln>
                          <a:noFill/>
                        </a:ln>
                        <a:solidFill>
                          <a:schemeClr val="bg1"/>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charset="0"/>
                          <a:ea typeface="標楷體" pitchFamily="65" charset="-120"/>
                          <a:cs typeface="Times New Roman" pitchFamily="18" charset="0"/>
                        </a:rPr>
                        <a:t>JP Morgan EMBI Global</a:t>
                      </a:r>
                      <a:endParaRPr kumimoji="1" lang="zh-TW" altLang="zh-TW"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000000"/>
                          </a:solidFill>
                          <a:effectLst/>
                          <a:latin typeface="Arial" charset="0"/>
                          <a:ea typeface="標楷體" pitchFamily="65" charset="-120"/>
                          <a:cs typeface="Times New Roman" pitchFamily="18" charset="0"/>
                        </a:rPr>
                        <a:t>新興國家公債型</a:t>
                      </a: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414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bg1"/>
                          </a:solidFill>
                          <a:effectLst/>
                          <a:latin typeface="Arial" charset="0"/>
                          <a:ea typeface="標楷體" pitchFamily="65" charset="-120"/>
                        </a:rPr>
                        <a:t>5.10%</a:t>
                      </a:r>
                      <a:endParaRPr kumimoji="1" lang="zh-TW" altLang="zh-TW" sz="1800" b="1" i="0" u="none" strike="noStrike" cap="none" normalizeH="0" baseline="0" dirty="0" smtClean="0">
                        <a:ln>
                          <a:noFill/>
                        </a:ln>
                        <a:solidFill>
                          <a:schemeClr val="bg1"/>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charset="0"/>
                          <a:ea typeface="標楷體" pitchFamily="65" charset="-120"/>
                        </a:rPr>
                        <a:t>Citigroup WGBI TR USD</a:t>
                      </a:r>
                      <a:endParaRPr kumimoji="1" lang="zh-TW" altLang="zh-TW"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000000"/>
                          </a:solidFill>
                          <a:effectLst/>
                          <a:latin typeface="Arial" charset="0"/>
                          <a:ea typeface="標楷體" pitchFamily="65" charset="-120"/>
                        </a:rPr>
                        <a:t>全球公債型</a:t>
                      </a:r>
                      <a:endParaRPr kumimoji="1" lang="zh-TW" altLang="en-US"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384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bg1"/>
                          </a:solidFill>
                          <a:effectLst/>
                          <a:latin typeface="Arial" charset="0"/>
                          <a:ea typeface="標楷體" pitchFamily="65" charset="-120"/>
                        </a:rPr>
                        <a:t>2.04%</a:t>
                      </a:r>
                      <a:endParaRPr kumimoji="1" lang="zh-TW" altLang="zh-TW" sz="1800" b="1" i="0" u="none" strike="noStrike" cap="none" normalizeH="0" baseline="0" dirty="0" smtClean="0">
                        <a:ln>
                          <a:noFill/>
                        </a:ln>
                        <a:solidFill>
                          <a:schemeClr val="bg1"/>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charset="0"/>
                          <a:ea typeface="標楷體" pitchFamily="65" charset="-120"/>
                        </a:rPr>
                        <a:t>Citigroup United States WGBI TR</a:t>
                      </a:r>
                      <a:endParaRPr kumimoji="1" lang="zh-TW" altLang="zh-TW"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000000"/>
                          </a:solidFill>
                          <a:effectLst/>
                          <a:latin typeface="Arial" charset="0"/>
                          <a:ea typeface="標楷體" pitchFamily="65" charset="-120"/>
                        </a:rPr>
                        <a:t>美國公債型</a:t>
                      </a:r>
                      <a:endParaRPr kumimoji="1" lang="zh-TW" altLang="en-US"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436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bg1"/>
                          </a:solidFill>
                          <a:effectLst/>
                          <a:latin typeface="Arial" charset="0"/>
                          <a:ea typeface="標楷體" pitchFamily="65" charset="-120"/>
                        </a:rPr>
                        <a:t>7.97%</a:t>
                      </a:r>
                      <a:endParaRPr kumimoji="1" lang="zh-TW" altLang="zh-TW" sz="1800" b="1" i="0" u="none" strike="noStrike" cap="none" normalizeH="0" baseline="0" dirty="0" smtClean="0">
                        <a:ln>
                          <a:noFill/>
                        </a:ln>
                        <a:solidFill>
                          <a:schemeClr val="bg1"/>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rgbClr val="000000"/>
                          </a:solidFill>
                          <a:effectLst/>
                          <a:latin typeface="Arial" charset="0"/>
                          <a:ea typeface="標楷體" pitchFamily="65" charset="-120"/>
                        </a:rPr>
                        <a:t>Citigroup EuroBIG TR</a:t>
                      </a:r>
                      <a:endParaRPr kumimoji="1" lang="zh-TW" altLang="zh-TW" sz="1800" b="1" i="0" u="none" strike="noStrike" cap="none" normalizeH="0" baseline="0" smtClean="0">
                        <a:ln>
                          <a:noFill/>
                        </a:ln>
                        <a:solidFill>
                          <a:srgbClr val="000000"/>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000000"/>
                          </a:solidFill>
                          <a:effectLst/>
                          <a:latin typeface="Arial" charset="0"/>
                          <a:ea typeface="標楷體" pitchFamily="65" charset="-120"/>
                        </a:rPr>
                        <a:t>歐元投資等級債券型</a:t>
                      </a:r>
                      <a:endParaRPr kumimoji="1" lang="zh-TW" altLang="en-US"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327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標楷體" pitchFamily="65" charset="-120"/>
                        </a:rPr>
                        <a:t>合計</a:t>
                      </a:r>
                      <a:r>
                        <a:rPr kumimoji="1" lang="en-US" altLang="zh-TW" sz="1800" b="1" i="0" u="none" strike="noStrike" cap="none" normalizeH="0" baseline="0" smtClean="0">
                          <a:ln>
                            <a:noFill/>
                          </a:ln>
                          <a:solidFill>
                            <a:schemeClr val="tx1"/>
                          </a:solidFill>
                          <a:effectLst/>
                          <a:latin typeface="Arial" charset="0"/>
                          <a:ea typeface="標楷體" pitchFamily="65" charset="-120"/>
                        </a:rPr>
                        <a:t>100%</a:t>
                      </a:r>
                      <a:endParaRPr kumimoji="1" lang="zh-TW" altLang="zh-TW" sz="1800" b="1"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標楷體" pitchFamily="65" charset="-120"/>
                        </a:rPr>
                        <a:t>　</a:t>
                      </a:r>
                      <a:endParaRPr kumimoji="1" lang="zh-TW" altLang="en-US" sz="1800" b="1"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chemeClr val="tx1"/>
                          </a:solidFill>
                          <a:effectLst/>
                          <a:latin typeface="Arial" charset="0"/>
                          <a:ea typeface="標楷體" pitchFamily="65" charset="-120"/>
                        </a:rPr>
                        <a:t>　</a:t>
                      </a:r>
                      <a:endParaRPr kumimoji="1" lang="zh-TW" altLang="en-US" sz="1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4612" name="Rectangle 44"/>
          <p:cNvSpPr>
            <a:spLocks noChangeArrowheads="1"/>
          </p:cNvSpPr>
          <p:nvPr/>
        </p:nvSpPr>
        <p:spPr bwMode="auto">
          <a:xfrm>
            <a:off x="395288" y="4941888"/>
            <a:ext cx="8353425" cy="1757362"/>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zh-TW" altLang="en-US">
              <a:solidFill>
                <a:prstClr val="black"/>
              </a:solidFill>
              <a:ea typeface="新細明體"/>
            </a:endParaRPr>
          </a:p>
        </p:txBody>
      </p:sp>
    </p:spTree>
    <p:extLst>
      <p:ext uri="{BB962C8B-B14F-4D97-AF65-F5344CB8AC3E}">
        <p14:creationId xmlns:p14="http://schemas.microsoft.com/office/powerpoint/2010/main" val="690391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454025" y="4665"/>
            <a:ext cx="8229600" cy="1143000"/>
          </a:xfrm>
        </p:spPr>
        <p:txBody>
          <a:bodyPr/>
          <a:lstStyle/>
          <a:p>
            <a:pPr eaLnBrk="1" hangingPunct="1"/>
            <a:r>
              <a:rPr lang="zh-TW" altLang="en-US" sz="4000" b="1" dirty="0" smtClean="0">
                <a:effectLst>
                  <a:outerShdw blurRad="38100" dist="38100" dir="2700000" algn="tl">
                    <a:srgbClr val="000000">
                      <a:alpha val="43137"/>
                    </a:srgbClr>
                  </a:outerShdw>
                </a:effectLst>
                <a:latin typeface="微軟正黑體" pitchFamily="34" charset="-120"/>
                <a:ea typeface="微軟正黑體" pitchFamily="34" charset="-120"/>
              </a:rPr>
              <a:t>穩健型投資組合的投資內容</a:t>
            </a:r>
            <a:br>
              <a:rPr lang="zh-TW" altLang="en-US" sz="4000" b="1" dirty="0" smtClean="0">
                <a:effectLst>
                  <a:outerShdw blurRad="38100" dist="38100" dir="2700000" algn="tl">
                    <a:srgbClr val="000000">
                      <a:alpha val="43137"/>
                    </a:srgbClr>
                  </a:outerShdw>
                </a:effectLst>
                <a:latin typeface="微軟正黑體" pitchFamily="34" charset="-120"/>
                <a:ea typeface="微軟正黑體" pitchFamily="34" charset="-120"/>
              </a:rPr>
            </a:br>
            <a:r>
              <a:rPr lang="zh-TW" altLang="en-US" sz="2800" b="1" dirty="0" smtClean="0">
                <a:solidFill>
                  <a:srgbClr val="CC3300"/>
                </a:solidFill>
                <a:latin typeface="微軟正黑體" pitchFamily="34" charset="-120"/>
                <a:ea typeface="微軟正黑體" pitchFamily="34" charset="-120"/>
              </a:rPr>
              <a:t>股票部位</a:t>
            </a:r>
            <a:r>
              <a:rPr lang="en-US" altLang="zh-TW" sz="2800" b="1" dirty="0" smtClean="0">
                <a:solidFill>
                  <a:srgbClr val="CC3300"/>
                </a:solidFill>
                <a:latin typeface="微軟正黑體" pitchFamily="34" charset="-120"/>
                <a:ea typeface="微軟正黑體" pitchFamily="34" charset="-120"/>
              </a:rPr>
              <a:t>48.05%</a:t>
            </a:r>
            <a:r>
              <a:rPr lang="zh-TW" altLang="en-US" sz="2800" b="1" dirty="0" smtClean="0">
                <a:solidFill>
                  <a:srgbClr val="CC3300"/>
                </a:solidFill>
                <a:latin typeface="微軟正黑體" pitchFamily="34" charset="-120"/>
                <a:ea typeface="微軟正黑體" pitchFamily="34" charset="-120"/>
              </a:rPr>
              <a:t>、債券部位</a:t>
            </a:r>
            <a:r>
              <a:rPr lang="en-US" altLang="zh-TW" sz="2800" b="1" dirty="0" smtClean="0">
                <a:solidFill>
                  <a:srgbClr val="CC3300"/>
                </a:solidFill>
                <a:latin typeface="微軟正黑體" pitchFamily="34" charset="-120"/>
                <a:ea typeface="微軟正黑體" pitchFamily="34" charset="-120"/>
              </a:rPr>
              <a:t>49.46%</a:t>
            </a:r>
            <a:r>
              <a:rPr lang="zh-TW" altLang="en-US" sz="2800" b="1" dirty="0" smtClean="0">
                <a:solidFill>
                  <a:srgbClr val="CC3300"/>
                </a:solidFill>
                <a:latin typeface="微軟正黑體" pitchFamily="34" charset="-120"/>
                <a:ea typeface="微軟正黑體" pitchFamily="34" charset="-120"/>
              </a:rPr>
              <a:t>及現金</a:t>
            </a:r>
            <a:r>
              <a:rPr lang="en-US" altLang="zh-TW" sz="2800" b="1" dirty="0" smtClean="0">
                <a:solidFill>
                  <a:srgbClr val="CC3300"/>
                </a:solidFill>
                <a:latin typeface="微軟正黑體" pitchFamily="34" charset="-120"/>
                <a:ea typeface="微軟正黑體" pitchFamily="34" charset="-120"/>
              </a:rPr>
              <a:t>2.49%</a:t>
            </a:r>
          </a:p>
        </p:txBody>
      </p:sp>
      <p:sp>
        <p:nvSpPr>
          <p:cNvPr id="25603" name="Rectangle 9"/>
          <p:cNvSpPr>
            <a:spLocks noGrp="1" noChangeArrowheads="1"/>
          </p:cNvSpPr>
          <p:nvPr>
            <p:ph type="body" sz="half" idx="4294967295"/>
          </p:nvPr>
        </p:nvSpPr>
        <p:spPr>
          <a:xfrm>
            <a:off x="881063" y="5827713"/>
            <a:ext cx="7345362" cy="935037"/>
          </a:xfrm>
        </p:spPr>
        <p:txBody>
          <a:bodyPr/>
          <a:lstStyle/>
          <a:p>
            <a:pPr eaLnBrk="1" hangingPunct="1"/>
            <a:r>
              <a:rPr lang="zh-TW" altLang="en-US" sz="2400" dirty="0" smtClean="0"/>
              <a:t>過去八年年化報酬率</a:t>
            </a:r>
            <a:r>
              <a:rPr lang="en-US" altLang="zh-TW" sz="2400" dirty="0" smtClean="0">
                <a:solidFill>
                  <a:srgbClr val="FF0000"/>
                </a:solidFill>
              </a:rPr>
              <a:t>4.13%</a:t>
            </a:r>
            <a:r>
              <a:rPr lang="zh-TW" altLang="en-US" sz="2400" dirty="0" smtClean="0"/>
              <a:t>，標準差</a:t>
            </a:r>
            <a:r>
              <a:rPr lang="en-US" altLang="zh-TW" sz="2400" dirty="0" smtClean="0">
                <a:solidFill>
                  <a:srgbClr val="FF0000"/>
                </a:solidFill>
              </a:rPr>
              <a:t>7.69%</a:t>
            </a:r>
            <a:r>
              <a:rPr lang="en-US" altLang="zh-TW" sz="2400" dirty="0" smtClean="0"/>
              <a:t> </a:t>
            </a:r>
            <a:r>
              <a:rPr lang="en-US" altLang="zh-TW" sz="1800" dirty="0" smtClean="0"/>
              <a:t>(2005/12/30~2013/12/30)</a:t>
            </a:r>
          </a:p>
        </p:txBody>
      </p:sp>
      <p:graphicFrame>
        <p:nvGraphicFramePr>
          <p:cNvPr id="61444" name="Group 4"/>
          <p:cNvGraphicFramePr>
            <a:graphicFrameLocks noGrp="1"/>
          </p:cNvGraphicFramePr>
          <p:nvPr>
            <p:extLst>
              <p:ext uri="{D42A27DB-BD31-4B8C-83A1-F6EECF244321}">
                <p14:modId xmlns:p14="http://schemas.microsoft.com/office/powerpoint/2010/main" val="3405706177"/>
              </p:ext>
            </p:extLst>
          </p:nvPr>
        </p:nvGraphicFramePr>
        <p:xfrm>
          <a:off x="230981" y="1196752"/>
          <a:ext cx="8675687" cy="4075533"/>
        </p:xfrm>
        <a:graphic>
          <a:graphicData uri="http://schemas.openxmlformats.org/drawingml/2006/table">
            <a:tbl>
              <a:tblPr/>
              <a:tblGrid>
                <a:gridCol w="1172667"/>
                <a:gridCol w="5328592"/>
                <a:gridCol w="2174428"/>
              </a:tblGrid>
              <a:tr h="50958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rgbClr val="FFFFFF"/>
                          </a:solidFill>
                          <a:effectLst/>
                          <a:latin typeface="Arial" charset="0"/>
                          <a:ea typeface="標楷體" pitchFamily="65" charset="-120"/>
                        </a:rPr>
                        <a:t>穩健型</a:t>
                      </a:r>
                      <a:endParaRPr kumimoji="1" lang="zh-TW" altLang="en-US" sz="2000" b="1" i="0" u="none" strike="noStrike" cap="none" normalizeH="0" baseline="0" dirty="0" smtClean="0">
                        <a:ln>
                          <a:noFill/>
                        </a:ln>
                        <a:solidFill>
                          <a:srgbClr val="FFFFFF"/>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28E6A"/>
                    </a:solidFill>
                  </a:tcPr>
                </a:tc>
                <a:tc hMerge="1">
                  <a:txBody>
                    <a:bodyPr/>
                    <a:lstStyle/>
                    <a:p>
                      <a:endParaRPr lang="zh-TW" altLang="en-US"/>
                    </a:p>
                  </a:txBody>
                  <a:tcPr/>
                </a:tc>
                <a:tc hMerge="1">
                  <a:txBody>
                    <a:bodyPr/>
                    <a:lstStyle/>
                    <a:p>
                      <a:endParaRPr lang="zh-TW" altLang="en-US"/>
                    </a:p>
                  </a:txBody>
                  <a:tcPr/>
                </a:tc>
              </a:tr>
              <a:tr h="320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標楷體" pitchFamily="65" charset="-120"/>
                        </a:rPr>
                        <a:t>投資比重</a:t>
                      </a:r>
                      <a:endParaRPr kumimoji="1" lang="zh-TW" altLang="en-US" sz="1800" b="1"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rgbClr val="000000"/>
                          </a:solidFill>
                          <a:effectLst/>
                          <a:latin typeface="Arial" charset="0"/>
                          <a:ea typeface="標楷體" pitchFamily="65" charset="-120"/>
                        </a:rPr>
                        <a:t>建議市場指標分類</a:t>
                      </a:r>
                      <a:endParaRPr kumimoji="1" lang="zh-TW" altLang="en-US" sz="1800" b="1" i="0" u="none" strike="noStrike" cap="none" normalizeH="0" baseline="0" smtClean="0">
                        <a:ln>
                          <a:noFill/>
                        </a:ln>
                        <a:solidFill>
                          <a:srgbClr val="000000"/>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rgbClr val="000000"/>
                          </a:solidFill>
                          <a:effectLst/>
                          <a:latin typeface="Arial" charset="0"/>
                          <a:ea typeface="標楷體" pitchFamily="65" charset="-120"/>
                        </a:rPr>
                        <a:t>指標分類</a:t>
                      </a:r>
                      <a:endParaRPr kumimoji="1" lang="zh-TW" altLang="en-US" sz="1800" b="1" i="0" u="none" strike="noStrike" cap="none" normalizeH="0" baseline="0" smtClean="0">
                        <a:ln>
                          <a:noFill/>
                        </a:ln>
                        <a:solidFill>
                          <a:srgbClr val="000000"/>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307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bg1"/>
                          </a:solidFill>
                          <a:effectLst/>
                          <a:latin typeface="Arial" charset="0"/>
                          <a:ea typeface="標楷體" pitchFamily="65" charset="-120"/>
                        </a:rPr>
                        <a:t>19.20%</a:t>
                      </a:r>
                      <a:endParaRPr kumimoji="1" lang="zh-TW" altLang="zh-TW" sz="1800" b="1" i="0" u="none" strike="noStrike" cap="none" normalizeH="0" baseline="0" dirty="0" smtClean="0">
                        <a:ln>
                          <a:noFill/>
                        </a:ln>
                        <a:solidFill>
                          <a:schemeClr val="bg1"/>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charset="0"/>
                          <a:ea typeface="標楷體" pitchFamily="65" charset="-120"/>
                        </a:rPr>
                        <a:t>Citigroup WGBI TR USD</a:t>
                      </a:r>
                      <a:endParaRPr kumimoji="1" lang="zh-TW" altLang="zh-TW"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000000"/>
                          </a:solidFill>
                          <a:effectLst/>
                          <a:latin typeface="Arial" charset="0"/>
                          <a:ea typeface="標楷體" pitchFamily="65" charset="-120"/>
                        </a:rPr>
                        <a:t>全球公債型</a:t>
                      </a:r>
                      <a:endParaRPr kumimoji="1" lang="zh-TW" altLang="en-US"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F6"/>
                    </a:solidFill>
                  </a:tcPr>
                </a:tc>
              </a:tr>
              <a:tr h="354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bg1"/>
                          </a:solidFill>
                          <a:effectLst/>
                          <a:latin typeface="Arial" charset="0"/>
                          <a:ea typeface="標楷體" pitchFamily="65" charset="-120"/>
                        </a:rPr>
                        <a:t>6.92%</a:t>
                      </a:r>
                      <a:endParaRPr kumimoji="1" lang="zh-TW" altLang="zh-TW" sz="1800" b="1" i="0" u="none" strike="noStrike" cap="none" normalizeH="0" baseline="0" dirty="0" smtClean="0">
                        <a:ln>
                          <a:noFill/>
                        </a:ln>
                        <a:solidFill>
                          <a:schemeClr val="bg1"/>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rgbClr val="000000"/>
                          </a:solidFill>
                          <a:effectLst/>
                          <a:latin typeface="Arial" charset="0"/>
                          <a:ea typeface="標楷體" pitchFamily="65" charset="-120"/>
                        </a:rPr>
                        <a:t>JP Morgan EMBI Global</a:t>
                      </a:r>
                      <a:endParaRPr kumimoji="1" lang="zh-TW" altLang="zh-TW" sz="1800" b="1" i="0" u="none" strike="noStrike" cap="none" normalizeH="0" baseline="0" smtClean="0">
                        <a:ln>
                          <a:noFill/>
                        </a:ln>
                        <a:solidFill>
                          <a:srgbClr val="000000"/>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rgbClr val="000000"/>
                          </a:solidFill>
                          <a:effectLst/>
                          <a:latin typeface="Arial" charset="0"/>
                          <a:ea typeface="標楷體" pitchFamily="65" charset="-120"/>
                        </a:rPr>
                        <a:t>全球新興國家公債型</a:t>
                      </a:r>
                      <a:endParaRPr kumimoji="1" lang="zh-TW" altLang="en-US" sz="1800" b="1" i="0" u="none" strike="noStrike" cap="none" normalizeH="0" baseline="0" smtClean="0">
                        <a:ln>
                          <a:noFill/>
                        </a:ln>
                        <a:solidFill>
                          <a:srgbClr val="000000"/>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F6"/>
                    </a:solidFill>
                  </a:tcPr>
                </a:tc>
              </a:tr>
              <a:tr h="3079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bg1"/>
                          </a:solidFill>
                          <a:effectLst/>
                          <a:latin typeface="Arial" charset="0"/>
                          <a:ea typeface="標楷體" pitchFamily="65" charset="-120"/>
                        </a:rPr>
                        <a:t>9.01%</a:t>
                      </a:r>
                      <a:endParaRPr kumimoji="1" lang="zh-TW" altLang="zh-TW" sz="1800" b="1" i="0" u="none" strike="noStrike" cap="none" normalizeH="0" baseline="0" dirty="0" smtClean="0">
                        <a:ln>
                          <a:noFill/>
                        </a:ln>
                        <a:solidFill>
                          <a:schemeClr val="bg1"/>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charset="0"/>
                          <a:ea typeface="標楷體" pitchFamily="65" charset="-120"/>
                        </a:rPr>
                        <a:t>Citigroup United States WGBI TR</a:t>
                      </a:r>
                      <a:endParaRPr kumimoji="1" lang="zh-TW" altLang="zh-TW"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rgbClr val="000000"/>
                          </a:solidFill>
                          <a:effectLst/>
                          <a:latin typeface="Arial" charset="0"/>
                          <a:ea typeface="標楷體" pitchFamily="65" charset="-120"/>
                        </a:rPr>
                        <a:t>美國公債型</a:t>
                      </a:r>
                      <a:endParaRPr kumimoji="1" lang="zh-TW" altLang="en-US" sz="1800" b="1" i="0" u="none" strike="noStrike" cap="none" normalizeH="0" baseline="0" smtClean="0">
                        <a:ln>
                          <a:noFill/>
                        </a:ln>
                        <a:solidFill>
                          <a:srgbClr val="000000"/>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F6"/>
                    </a:solidFill>
                  </a:tcPr>
                </a:tc>
              </a:tr>
              <a:tr h="3177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bg1"/>
                          </a:solidFill>
                          <a:effectLst/>
                          <a:latin typeface="Arial" charset="0"/>
                          <a:ea typeface="標楷體" pitchFamily="65" charset="-120"/>
                        </a:rPr>
                        <a:t>14.33%</a:t>
                      </a:r>
                      <a:endParaRPr kumimoji="1" lang="zh-TW" altLang="zh-TW" sz="1800" b="1" i="0" u="none" strike="noStrike" cap="none" normalizeH="0" baseline="0" dirty="0" smtClean="0">
                        <a:ln>
                          <a:noFill/>
                        </a:ln>
                        <a:solidFill>
                          <a:schemeClr val="bg1"/>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err="1" smtClean="0">
                          <a:ln>
                            <a:noFill/>
                          </a:ln>
                          <a:solidFill>
                            <a:srgbClr val="000000"/>
                          </a:solidFill>
                          <a:effectLst/>
                          <a:latin typeface="Arial" charset="0"/>
                          <a:ea typeface="標楷體" pitchFamily="65" charset="-120"/>
                        </a:rPr>
                        <a:t>BofA</a:t>
                      </a:r>
                      <a:r>
                        <a:rPr kumimoji="1" lang="en-US" altLang="zh-TW" sz="1800" b="1" i="0" u="none" strike="noStrike" cap="none" normalizeH="0" baseline="0" dirty="0" smtClean="0">
                          <a:ln>
                            <a:noFill/>
                          </a:ln>
                          <a:solidFill>
                            <a:srgbClr val="000000"/>
                          </a:solidFill>
                          <a:effectLst/>
                          <a:latin typeface="Arial" charset="0"/>
                          <a:ea typeface="標楷體" pitchFamily="65" charset="-120"/>
                        </a:rPr>
                        <a:t> Merrill Lynch High Yield Cash Pay TR USD</a:t>
                      </a:r>
                      <a:endParaRPr kumimoji="1" lang="zh-TW" altLang="zh-TW"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000000"/>
                          </a:solidFill>
                          <a:effectLst/>
                          <a:latin typeface="Arial" charset="0"/>
                          <a:ea typeface="標楷體" pitchFamily="65" charset="-120"/>
                        </a:rPr>
                        <a:t>美國高收益債券型</a:t>
                      </a:r>
                      <a:endParaRPr kumimoji="1" lang="zh-TW" altLang="en-US"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F6"/>
                    </a:solidFill>
                  </a:tcPr>
                </a:tc>
              </a:tr>
              <a:tr h="3177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bg1"/>
                          </a:solidFill>
                          <a:effectLst/>
                          <a:latin typeface="Arial" charset="0"/>
                          <a:ea typeface="標楷體" pitchFamily="65" charset="-120"/>
                          <a:cs typeface="Times New Roman" pitchFamily="18" charset="0"/>
                        </a:rPr>
                        <a:t>2.49%</a:t>
                      </a:r>
                      <a:endParaRPr kumimoji="1" lang="zh-TW" altLang="zh-TW" sz="1800" b="1" i="0" u="none" strike="noStrike" cap="none" normalizeH="0" baseline="0" dirty="0" smtClean="0">
                        <a:ln>
                          <a:noFill/>
                        </a:ln>
                        <a:solidFill>
                          <a:schemeClr val="bg1"/>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charset="0"/>
                          <a:ea typeface="標楷體" pitchFamily="65" charset="-120"/>
                          <a:cs typeface="Times New Roman" pitchFamily="18" charset="0"/>
                        </a:rPr>
                        <a:t>Cash</a:t>
                      </a:r>
                      <a:endParaRPr kumimoji="1" lang="zh-TW" altLang="zh-TW"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000000"/>
                          </a:solidFill>
                          <a:effectLst/>
                          <a:latin typeface="Arial" charset="0"/>
                          <a:ea typeface="標楷體" pitchFamily="65" charset="-120"/>
                          <a:cs typeface="Times New Roman" pitchFamily="18" charset="0"/>
                        </a:rPr>
                        <a:t>現金</a:t>
                      </a: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F6"/>
                    </a:solidFill>
                  </a:tcPr>
                </a:tc>
              </a:tr>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bg1"/>
                          </a:solidFill>
                          <a:effectLst/>
                          <a:latin typeface="Arial" charset="0"/>
                          <a:ea typeface="標楷體" pitchFamily="65" charset="-120"/>
                        </a:rPr>
                        <a:t>19.96%</a:t>
                      </a:r>
                      <a:endParaRPr kumimoji="1" lang="zh-TW" altLang="zh-TW" sz="1800" b="1" i="0" u="none" strike="noStrike" cap="none" normalizeH="0" baseline="0" dirty="0" smtClean="0">
                        <a:ln>
                          <a:noFill/>
                        </a:ln>
                        <a:solidFill>
                          <a:schemeClr val="bg1"/>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charset="0"/>
                          <a:ea typeface="標楷體" pitchFamily="65" charset="-120"/>
                        </a:rPr>
                        <a:t>MSCI World TR USD</a:t>
                      </a:r>
                      <a:endParaRPr kumimoji="1" lang="zh-TW" altLang="zh-TW"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000000"/>
                          </a:solidFill>
                          <a:effectLst/>
                          <a:latin typeface="Arial" charset="0"/>
                          <a:ea typeface="標楷體" pitchFamily="65" charset="-120"/>
                        </a:rPr>
                        <a:t>全球股票型</a:t>
                      </a:r>
                      <a:endParaRPr kumimoji="1" lang="zh-TW" altLang="en-US"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341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bg1"/>
                          </a:solidFill>
                          <a:effectLst/>
                          <a:latin typeface="Arial" charset="0"/>
                          <a:ea typeface="標楷體" pitchFamily="65" charset="-120"/>
                        </a:rPr>
                        <a:t>12.12%</a:t>
                      </a:r>
                      <a:endParaRPr kumimoji="1" lang="zh-TW" altLang="zh-TW" sz="1800" b="1" i="0" u="none" strike="noStrike" cap="none" normalizeH="0" baseline="0" dirty="0" smtClean="0">
                        <a:ln>
                          <a:noFill/>
                        </a:ln>
                        <a:solidFill>
                          <a:schemeClr val="bg1"/>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charset="0"/>
                          <a:ea typeface="標楷體" pitchFamily="65" charset="-120"/>
                        </a:rPr>
                        <a:t>S&amp;P 500 TR</a:t>
                      </a:r>
                      <a:endParaRPr kumimoji="1" lang="zh-TW" altLang="zh-TW"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000000"/>
                          </a:solidFill>
                          <a:effectLst/>
                          <a:latin typeface="Arial" charset="0"/>
                          <a:ea typeface="標楷體" pitchFamily="65" charset="-120"/>
                        </a:rPr>
                        <a:t>美國股票型</a:t>
                      </a:r>
                      <a:endParaRPr kumimoji="1" lang="zh-TW" altLang="en-US"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341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bg1"/>
                          </a:solidFill>
                          <a:effectLst/>
                          <a:latin typeface="Arial" charset="0"/>
                          <a:ea typeface="標楷體" pitchFamily="65" charset="-120"/>
                          <a:cs typeface="Times New Roman" pitchFamily="18" charset="0"/>
                        </a:rPr>
                        <a:t>11.51%</a:t>
                      </a:r>
                      <a:endParaRPr kumimoji="1" lang="zh-TW" altLang="zh-TW" sz="1800" b="1" i="0" u="none" strike="noStrike" cap="none" normalizeH="0" baseline="0" dirty="0" smtClean="0">
                        <a:ln>
                          <a:noFill/>
                        </a:ln>
                        <a:solidFill>
                          <a:schemeClr val="bg1"/>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zh-TW" sz="1800" b="1" i="0" u="none" strike="noStrike" cap="none" normalizeH="0" baseline="0" dirty="0" smtClean="0">
                          <a:ln>
                            <a:noFill/>
                          </a:ln>
                          <a:solidFill>
                            <a:srgbClr val="000000"/>
                          </a:solidFill>
                          <a:effectLst/>
                          <a:latin typeface="Arial" charset="0"/>
                          <a:ea typeface="標楷體" pitchFamily="65" charset="-120"/>
                          <a:cs typeface="Times New Roman" pitchFamily="18" charset="0"/>
                        </a:rPr>
                        <a:t>STOXX Europe 50 CR EUR</a:t>
                      </a:r>
                      <a:endParaRPr kumimoji="1" lang="zh-TW" altLang="zh-TW"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000000"/>
                          </a:solidFill>
                          <a:effectLst/>
                          <a:latin typeface="Arial" charset="0"/>
                          <a:ea typeface="標楷體" pitchFamily="65" charset="-120"/>
                          <a:cs typeface="Times New Roman" pitchFamily="18" charset="0"/>
                        </a:rPr>
                        <a:t>歐洲股票型</a:t>
                      </a: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306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bg1"/>
                          </a:solidFill>
                          <a:effectLst/>
                          <a:latin typeface="Arial" charset="0"/>
                          <a:ea typeface="標楷體" pitchFamily="65" charset="-120"/>
                          <a:cs typeface="+mn-cs"/>
                        </a:rPr>
                        <a:t>4.46%</a:t>
                      </a:r>
                      <a:endParaRPr kumimoji="1" lang="zh-TW" altLang="zh-TW" sz="1800" b="1" i="0" u="none" strike="noStrike" cap="none" normalizeH="0" baseline="0" dirty="0" smtClean="0">
                        <a:ln>
                          <a:noFill/>
                        </a:ln>
                        <a:solidFill>
                          <a:schemeClr val="bg1"/>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err="1" smtClean="0">
                          <a:ln>
                            <a:noFill/>
                          </a:ln>
                          <a:solidFill>
                            <a:srgbClr val="000000"/>
                          </a:solidFill>
                          <a:effectLst/>
                          <a:latin typeface="Arial" charset="0"/>
                          <a:ea typeface="標楷體" pitchFamily="65" charset="-120"/>
                        </a:rPr>
                        <a:t>Topix</a:t>
                      </a:r>
                      <a:r>
                        <a:rPr kumimoji="1" lang="en-US" altLang="zh-TW" sz="1800" b="1" i="0" u="none" strike="noStrike" cap="none" normalizeH="0" baseline="0" dirty="0" smtClean="0">
                          <a:ln>
                            <a:noFill/>
                          </a:ln>
                          <a:solidFill>
                            <a:srgbClr val="000000"/>
                          </a:solidFill>
                          <a:effectLst/>
                          <a:latin typeface="Arial" charset="0"/>
                          <a:ea typeface="標楷體" pitchFamily="65" charset="-120"/>
                        </a:rPr>
                        <a:t> TR</a:t>
                      </a:r>
                      <a:endParaRPr kumimoji="1" lang="zh-TW" altLang="zh-TW"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000000"/>
                          </a:solidFill>
                          <a:effectLst/>
                          <a:latin typeface="Arial" charset="0"/>
                          <a:ea typeface="標楷體" pitchFamily="65" charset="-120"/>
                        </a:rPr>
                        <a:t>日本股票型</a:t>
                      </a:r>
                      <a:endParaRPr kumimoji="1" lang="zh-TW" altLang="en-US"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307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chemeClr val="tx1"/>
                          </a:solidFill>
                          <a:effectLst/>
                          <a:latin typeface="Arial" charset="0"/>
                          <a:ea typeface="標楷體" pitchFamily="65" charset="-120"/>
                        </a:rPr>
                        <a:t>合計</a:t>
                      </a:r>
                      <a:r>
                        <a:rPr kumimoji="1" lang="en-US" altLang="zh-TW" sz="1800" b="1" i="0" u="none" strike="noStrike" cap="none" normalizeH="0" baseline="0" dirty="0" smtClean="0">
                          <a:ln>
                            <a:noFill/>
                          </a:ln>
                          <a:solidFill>
                            <a:schemeClr val="tx1"/>
                          </a:solidFill>
                          <a:effectLst/>
                          <a:latin typeface="Arial" charset="0"/>
                          <a:ea typeface="標楷體" pitchFamily="65" charset="-120"/>
                        </a:rPr>
                        <a:t>100%</a:t>
                      </a:r>
                      <a:endParaRPr kumimoji="1" lang="zh-TW" altLang="zh-TW" sz="1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chemeClr val="tx1"/>
                          </a:solidFill>
                          <a:effectLst/>
                          <a:latin typeface="Arial" charset="0"/>
                          <a:ea typeface="標楷體" pitchFamily="65" charset="-120"/>
                        </a:rPr>
                        <a:t>　</a:t>
                      </a:r>
                      <a:endParaRPr kumimoji="1" lang="zh-TW" altLang="en-US" sz="1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chemeClr val="tx1"/>
                          </a:solidFill>
                          <a:effectLst/>
                          <a:latin typeface="Arial" charset="0"/>
                          <a:ea typeface="標楷體" pitchFamily="65" charset="-120"/>
                        </a:rPr>
                        <a:t>　</a:t>
                      </a:r>
                      <a:endParaRPr kumimoji="1" lang="zh-TW" altLang="en-US" sz="1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5648" name="Rectangle 56"/>
          <p:cNvSpPr>
            <a:spLocks noChangeArrowheads="1"/>
          </p:cNvSpPr>
          <p:nvPr/>
        </p:nvSpPr>
        <p:spPr bwMode="auto">
          <a:xfrm>
            <a:off x="755650" y="5734050"/>
            <a:ext cx="7626350" cy="965200"/>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zh-TW" altLang="en-US">
              <a:solidFill>
                <a:prstClr val="black"/>
              </a:solidFill>
              <a:ea typeface="新細明體"/>
            </a:endParaRPr>
          </a:p>
        </p:txBody>
      </p:sp>
    </p:spTree>
    <p:extLst>
      <p:ext uri="{BB962C8B-B14F-4D97-AF65-F5344CB8AC3E}">
        <p14:creationId xmlns:p14="http://schemas.microsoft.com/office/powerpoint/2010/main" val="508536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419633" y="0"/>
            <a:ext cx="8229600" cy="1143000"/>
          </a:xfrm>
        </p:spPr>
        <p:txBody>
          <a:bodyPr/>
          <a:lstStyle/>
          <a:p>
            <a:pPr eaLnBrk="1" hangingPunct="1"/>
            <a:r>
              <a:rPr lang="zh-TW" altLang="en-US" sz="4000" b="1" dirty="0" smtClean="0">
                <a:effectLst>
                  <a:outerShdw blurRad="38100" dist="38100" dir="2700000" algn="tl">
                    <a:srgbClr val="000000">
                      <a:alpha val="43137"/>
                    </a:srgbClr>
                  </a:outerShdw>
                </a:effectLst>
                <a:latin typeface="微軟正黑體" pitchFamily="34" charset="-120"/>
                <a:ea typeface="微軟正黑體" pitchFamily="34" charset="-120"/>
              </a:rPr>
              <a:t>積極型投資組合的投資內容</a:t>
            </a: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
            </a:r>
            <a:b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br>
            <a:r>
              <a:rPr lang="zh-TW" altLang="en-US" sz="2800" b="1" dirty="0" smtClean="0">
                <a:solidFill>
                  <a:srgbClr val="CC3300"/>
                </a:solidFill>
                <a:latin typeface="微軟正黑體" pitchFamily="34" charset="-120"/>
                <a:ea typeface="微軟正黑體" pitchFamily="34" charset="-120"/>
              </a:rPr>
              <a:t>股票部位</a:t>
            </a:r>
            <a:r>
              <a:rPr lang="en-US" altLang="zh-TW" sz="2800" b="1" dirty="0" smtClean="0">
                <a:solidFill>
                  <a:srgbClr val="CC3300"/>
                </a:solidFill>
                <a:latin typeface="微軟正黑體" pitchFamily="34" charset="-120"/>
                <a:ea typeface="微軟正黑體" pitchFamily="34" charset="-120"/>
              </a:rPr>
              <a:t>59.41%</a:t>
            </a:r>
            <a:r>
              <a:rPr lang="zh-TW" altLang="en-US" sz="2800" b="1" dirty="0" smtClean="0">
                <a:solidFill>
                  <a:srgbClr val="CC3300"/>
                </a:solidFill>
                <a:latin typeface="微軟正黑體" pitchFamily="34" charset="-120"/>
                <a:ea typeface="微軟正黑體" pitchFamily="34" charset="-120"/>
              </a:rPr>
              <a:t>、債券部位</a:t>
            </a:r>
            <a:r>
              <a:rPr lang="en-US" altLang="zh-TW" sz="2800" b="1" dirty="0" smtClean="0">
                <a:solidFill>
                  <a:srgbClr val="CC3300"/>
                </a:solidFill>
                <a:latin typeface="微軟正黑體" pitchFamily="34" charset="-120"/>
                <a:ea typeface="微軟正黑體" pitchFamily="34" charset="-120"/>
              </a:rPr>
              <a:t>38%</a:t>
            </a:r>
            <a:r>
              <a:rPr lang="zh-TW" altLang="en-US" sz="2800" b="1" dirty="0" smtClean="0">
                <a:solidFill>
                  <a:srgbClr val="CC3300"/>
                </a:solidFill>
                <a:latin typeface="微軟正黑體" pitchFamily="34" charset="-120"/>
                <a:ea typeface="微軟正黑體" pitchFamily="34" charset="-120"/>
              </a:rPr>
              <a:t>及現金</a:t>
            </a:r>
            <a:r>
              <a:rPr lang="en-US" altLang="zh-TW" sz="2800" b="1" dirty="0" smtClean="0">
                <a:solidFill>
                  <a:srgbClr val="CC3300"/>
                </a:solidFill>
                <a:latin typeface="微軟正黑體" pitchFamily="34" charset="-120"/>
                <a:ea typeface="微軟正黑體" pitchFamily="34" charset="-120"/>
              </a:rPr>
              <a:t>2.59%</a:t>
            </a:r>
          </a:p>
        </p:txBody>
      </p:sp>
      <p:sp>
        <p:nvSpPr>
          <p:cNvPr id="26627" name="Rectangle 6"/>
          <p:cNvSpPr>
            <a:spLocks noGrp="1" noChangeArrowheads="1"/>
          </p:cNvSpPr>
          <p:nvPr>
            <p:ph type="body" sz="half" idx="4294967295"/>
          </p:nvPr>
        </p:nvSpPr>
        <p:spPr>
          <a:xfrm>
            <a:off x="1445635" y="5971071"/>
            <a:ext cx="7590861" cy="936625"/>
          </a:xfrm>
        </p:spPr>
        <p:txBody>
          <a:bodyPr/>
          <a:lstStyle/>
          <a:p>
            <a:pPr marL="0" indent="0" eaLnBrk="1" hangingPunct="1">
              <a:buNone/>
            </a:pPr>
            <a:r>
              <a:rPr lang="zh-TW" altLang="en-US" sz="2400" dirty="0" smtClean="0"/>
              <a:t>過去八年年化報酬率</a:t>
            </a:r>
            <a:r>
              <a:rPr lang="en-US" altLang="zh-TW" sz="2400" dirty="0" smtClean="0">
                <a:solidFill>
                  <a:srgbClr val="FF0000"/>
                </a:solidFill>
              </a:rPr>
              <a:t>6.97%</a:t>
            </a:r>
            <a:r>
              <a:rPr lang="zh-TW" altLang="en-US" sz="2400" dirty="0" smtClean="0"/>
              <a:t>，標準差</a:t>
            </a:r>
            <a:r>
              <a:rPr lang="en-US" altLang="zh-TW" sz="2400" dirty="0" smtClean="0">
                <a:solidFill>
                  <a:srgbClr val="FF0000"/>
                </a:solidFill>
              </a:rPr>
              <a:t>14.87%</a:t>
            </a:r>
            <a:r>
              <a:rPr lang="en-US" altLang="zh-TW" sz="2400" dirty="0" smtClean="0"/>
              <a:t> </a:t>
            </a:r>
            <a:r>
              <a:rPr lang="en-US" altLang="zh-TW" sz="1800" dirty="0" smtClean="0"/>
              <a:t>(2005/12/30~2013/12/30)</a:t>
            </a:r>
          </a:p>
        </p:txBody>
      </p:sp>
      <p:graphicFrame>
        <p:nvGraphicFramePr>
          <p:cNvPr id="62468" name="Group 4"/>
          <p:cNvGraphicFramePr>
            <a:graphicFrameLocks noGrp="1"/>
          </p:cNvGraphicFramePr>
          <p:nvPr>
            <p:extLst>
              <p:ext uri="{D42A27DB-BD31-4B8C-83A1-F6EECF244321}">
                <p14:modId xmlns:p14="http://schemas.microsoft.com/office/powerpoint/2010/main" val="2798026587"/>
              </p:ext>
            </p:extLst>
          </p:nvPr>
        </p:nvGraphicFramePr>
        <p:xfrm>
          <a:off x="33870" y="1124744"/>
          <a:ext cx="9001125" cy="5097734"/>
        </p:xfrm>
        <a:graphic>
          <a:graphicData uri="http://schemas.openxmlformats.org/drawingml/2006/table">
            <a:tbl>
              <a:tblPr/>
              <a:tblGrid>
                <a:gridCol w="1296987"/>
                <a:gridCol w="5438999"/>
                <a:gridCol w="2265139"/>
              </a:tblGrid>
              <a:tr h="398463">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1" i="0" u="none" strike="noStrike" cap="none" normalizeH="0" baseline="0" dirty="0" smtClean="0">
                          <a:ln>
                            <a:noFill/>
                          </a:ln>
                          <a:solidFill>
                            <a:srgbClr val="FFFFFF"/>
                          </a:solidFill>
                          <a:effectLst/>
                          <a:latin typeface="Arial" charset="0"/>
                          <a:ea typeface="標楷體" pitchFamily="65" charset="-120"/>
                        </a:rPr>
                        <a:t>積極型</a:t>
                      </a:r>
                      <a:endParaRPr kumimoji="1" lang="zh-TW" altLang="en-US" sz="2000" b="1" i="0" u="none" strike="noStrike" cap="none" normalizeH="0" baseline="0" dirty="0" smtClean="0">
                        <a:ln>
                          <a:noFill/>
                        </a:ln>
                        <a:solidFill>
                          <a:srgbClr val="FFFFFF"/>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28E6A"/>
                    </a:solidFill>
                  </a:tcPr>
                </a:tc>
                <a:tc hMerge="1">
                  <a:txBody>
                    <a:bodyPr/>
                    <a:lstStyle/>
                    <a:p>
                      <a:endParaRPr lang="zh-TW" altLang="en-US"/>
                    </a:p>
                  </a:txBody>
                  <a:tcPr/>
                </a:tc>
                <a:tc hMerge="1">
                  <a:txBody>
                    <a:bodyPr/>
                    <a:lstStyle/>
                    <a:p>
                      <a:endParaRPr lang="zh-TW" altLang="en-US"/>
                    </a:p>
                  </a:txBody>
                  <a:tcPr/>
                </a:tc>
              </a:tr>
              <a:tr h="349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標楷體" pitchFamily="65" charset="-120"/>
                        </a:rPr>
                        <a:t>投資比重</a:t>
                      </a:r>
                      <a:endParaRPr kumimoji="1" lang="zh-TW" altLang="en-US" sz="1800" b="1"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000000"/>
                          </a:solidFill>
                          <a:effectLst/>
                          <a:latin typeface="Arial" charset="0"/>
                          <a:ea typeface="標楷體" pitchFamily="65" charset="-120"/>
                        </a:rPr>
                        <a:t>建議市場指標分類</a:t>
                      </a:r>
                      <a:endParaRPr kumimoji="1" lang="zh-TW" altLang="en-US"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rgbClr val="000000"/>
                          </a:solidFill>
                          <a:effectLst/>
                          <a:latin typeface="Arial" charset="0"/>
                          <a:ea typeface="標楷體" pitchFamily="65" charset="-120"/>
                        </a:rPr>
                        <a:t>指標分類</a:t>
                      </a:r>
                      <a:endParaRPr kumimoji="1" lang="zh-TW" altLang="en-US" sz="1800" b="1" i="0" u="none" strike="noStrike" cap="none" normalizeH="0" baseline="0" smtClean="0">
                        <a:ln>
                          <a:noFill/>
                        </a:ln>
                        <a:solidFill>
                          <a:srgbClr val="000000"/>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311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FFFFFF"/>
                          </a:solidFill>
                          <a:effectLst/>
                          <a:latin typeface="Arial" charset="0"/>
                          <a:ea typeface="標楷體" pitchFamily="65" charset="-120"/>
                        </a:rPr>
                        <a:t>14.01%</a:t>
                      </a:r>
                      <a:endParaRPr kumimoji="1" lang="zh-TW" altLang="zh-TW" sz="1800" b="1" i="0" u="none" strike="noStrike" cap="none" normalizeH="0" baseline="0" dirty="0" smtClean="0">
                        <a:ln>
                          <a:noFill/>
                        </a:ln>
                        <a:solidFill>
                          <a:srgbClr val="FFFFFF"/>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charset="0"/>
                          <a:ea typeface="標楷體" pitchFamily="65" charset="-120"/>
                        </a:rPr>
                        <a:t>Citigroup United States WGBI TR</a:t>
                      </a:r>
                      <a:endParaRPr kumimoji="1" lang="zh-TW" altLang="zh-TW"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rgbClr val="000000"/>
                          </a:solidFill>
                          <a:effectLst/>
                          <a:latin typeface="Arial" charset="0"/>
                          <a:ea typeface="標楷體" pitchFamily="65" charset="-120"/>
                        </a:rPr>
                        <a:t>美國公債型</a:t>
                      </a:r>
                      <a:endParaRPr kumimoji="1" lang="zh-TW" altLang="en-US" sz="1800" b="1" i="0" u="none" strike="noStrike" cap="none" normalizeH="0" baseline="0" smtClean="0">
                        <a:ln>
                          <a:noFill/>
                        </a:ln>
                        <a:solidFill>
                          <a:srgbClr val="000000"/>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F6"/>
                    </a:solidFill>
                  </a:tcPr>
                </a:tc>
              </a:tr>
              <a:tr h="3050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FFFFFF"/>
                          </a:solidFill>
                          <a:effectLst/>
                          <a:latin typeface="Arial" charset="0"/>
                          <a:ea typeface="標楷體" pitchFamily="65" charset="-120"/>
                        </a:rPr>
                        <a:t>14.65%</a:t>
                      </a:r>
                      <a:endParaRPr kumimoji="1" lang="zh-TW" altLang="zh-TW" sz="1800" b="1" i="0" u="none" strike="noStrike" cap="none" normalizeH="0" baseline="0" dirty="0" smtClean="0">
                        <a:ln>
                          <a:noFill/>
                        </a:ln>
                        <a:solidFill>
                          <a:srgbClr val="FFFFFF"/>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err="1" smtClean="0">
                          <a:ln>
                            <a:noFill/>
                          </a:ln>
                          <a:solidFill>
                            <a:srgbClr val="000000"/>
                          </a:solidFill>
                          <a:effectLst/>
                          <a:latin typeface="Arial" charset="0"/>
                          <a:ea typeface="標楷體" pitchFamily="65" charset="-120"/>
                        </a:rPr>
                        <a:t>BofA</a:t>
                      </a:r>
                      <a:r>
                        <a:rPr kumimoji="1" lang="en-US" altLang="zh-TW" sz="1800" b="1" i="0" u="none" strike="noStrike" cap="none" normalizeH="0" baseline="0" dirty="0" smtClean="0">
                          <a:ln>
                            <a:noFill/>
                          </a:ln>
                          <a:solidFill>
                            <a:srgbClr val="000000"/>
                          </a:solidFill>
                          <a:effectLst/>
                          <a:latin typeface="Arial" charset="0"/>
                          <a:ea typeface="標楷體" pitchFamily="65" charset="-120"/>
                        </a:rPr>
                        <a:t> Merrill Lynch High Yield Cash Pay TR USD</a:t>
                      </a:r>
                      <a:endParaRPr kumimoji="1" lang="zh-TW" altLang="zh-TW"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000000"/>
                          </a:solidFill>
                          <a:effectLst/>
                          <a:latin typeface="Arial" charset="0"/>
                          <a:ea typeface="標楷體" pitchFamily="65" charset="-120"/>
                        </a:rPr>
                        <a:t>美國高收益債券型</a:t>
                      </a:r>
                      <a:endParaRPr kumimoji="1" lang="zh-TW" altLang="en-US"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F6"/>
                    </a:solidFill>
                  </a:tcPr>
                </a:tc>
              </a:tr>
              <a:tr h="311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FFFFFF"/>
                          </a:solidFill>
                          <a:effectLst/>
                          <a:latin typeface="Arial" charset="0"/>
                          <a:ea typeface="標楷體" pitchFamily="65" charset="-120"/>
                        </a:rPr>
                        <a:t>5.60%</a:t>
                      </a:r>
                      <a:endParaRPr kumimoji="1" lang="zh-TW" altLang="zh-TW" sz="1800" b="1" i="0" u="none" strike="noStrike" cap="none" normalizeH="0" baseline="0" dirty="0" smtClean="0">
                        <a:ln>
                          <a:noFill/>
                        </a:ln>
                        <a:solidFill>
                          <a:srgbClr val="FFFFFF"/>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rgbClr val="000000"/>
                          </a:solidFill>
                          <a:effectLst/>
                          <a:latin typeface="Arial" charset="0"/>
                          <a:ea typeface="標楷體" pitchFamily="65" charset="-120"/>
                        </a:rPr>
                        <a:t>JP Morgan EMBI Global</a:t>
                      </a:r>
                      <a:endParaRPr kumimoji="1" lang="zh-TW" altLang="zh-TW" sz="1800" b="1" i="0" u="none" strike="noStrike" cap="none" normalizeH="0" baseline="0" smtClean="0">
                        <a:ln>
                          <a:noFill/>
                        </a:ln>
                        <a:solidFill>
                          <a:srgbClr val="000000"/>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000000"/>
                          </a:solidFill>
                          <a:effectLst/>
                          <a:latin typeface="Arial" charset="0"/>
                          <a:ea typeface="標楷體" pitchFamily="65" charset="-120"/>
                        </a:rPr>
                        <a:t>新興國家公債型</a:t>
                      </a:r>
                      <a:endParaRPr kumimoji="1" lang="zh-TW" altLang="en-US"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F6"/>
                    </a:solidFill>
                  </a:tcPr>
                </a:tc>
              </a:tr>
              <a:tr h="311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FFFFFF"/>
                          </a:solidFill>
                          <a:effectLst/>
                          <a:latin typeface="Arial" charset="0"/>
                          <a:ea typeface="標楷體" pitchFamily="65" charset="-120"/>
                        </a:rPr>
                        <a:t>3.74%</a:t>
                      </a:r>
                      <a:endParaRPr kumimoji="1" lang="zh-TW" altLang="zh-TW" sz="1800" b="1" i="0" u="none" strike="noStrike" cap="none" normalizeH="0" baseline="0" dirty="0" smtClean="0">
                        <a:ln>
                          <a:noFill/>
                        </a:ln>
                        <a:solidFill>
                          <a:srgbClr val="FFFFFF"/>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charset="0"/>
                          <a:ea typeface="標楷體" pitchFamily="65" charset="-120"/>
                        </a:rPr>
                        <a:t>Citigroup WGBI TR USD</a:t>
                      </a:r>
                      <a:endParaRPr kumimoji="1" lang="zh-TW" altLang="zh-TW"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000000"/>
                          </a:solidFill>
                          <a:effectLst/>
                          <a:latin typeface="Arial" charset="0"/>
                          <a:ea typeface="標楷體" pitchFamily="65" charset="-120"/>
                        </a:rPr>
                        <a:t>全球公債型</a:t>
                      </a:r>
                      <a:endParaRPr kumimoji="1" lang="zh-TW" altLang="en-US"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F6"/>
                    </a:solidFill>
                  </a:tcPr>
                </a:tc>
              </a:tr>
              <a:tr h="311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FFFFFF"/>
                          </a:solidFill>
                          <a:effectLst/>
                          <a:latin typeface="Arial" charset="0"/>
                          <a:ea typeface="標楷體" pitchFamily="65" charset="-120"/>
                          <a:cs typeface="Times New Roman" pitchFamily="18" charset="0"/>
                        </a:rPr>
                        <a:t>2.59%</a:t>
                      </a:r>
                      <a:endParaRPr kumimoji="1" lang="zh-TW" altLang="zh-TW" sz="1800" b="1" i="0" u="none" strike="noStrike" cap="none" normalizeH="0" baseline="0" dirty="0" smtClean="0">
                        <a:ln>
                          <a:noFill/>
                        </a:ln>
                        <a:solidFill>
                          <a:srgbClr val="FFFFFF"/>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charset="0"/>
                          <a:ea typeface="標楷體" pitchFamily="65" charset="-120"/>
                          <a:cs typeface="Times New Roman" pitchFamily="18" charset="0"/>
                        </a:rPr>
                        <a:t>Cash</a:t>
                      </a:r>
                      <a:endParaRPr kumimoji="1" lang="zh-TW" altLang="zh-TW"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000000"/>
                          </a:solidFill>
                          <a:effectLst/>
                          <a:latin typeface="Arial" charset="0"/>
                          <a:ea typeface="標楷體" pitchFamily="65" charset="-120"/>
                          <a:cs typeface="Times New Roman" pitchFamily="18" charset="0"/>
                        </a:rPr>
                        <a:t>現金</a:t>
                      </a:r>
                      <a:endParaRPr kumimoji="1" lang="en-US" altLang="zh-TW"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F8F6"/>
                    </a:solidFill>
                  </a:tcPr>
                </a:tc>
              </a:tr>
              <a:tr h="311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FFFFFF"/>
                          </a:solidFill>
                          <a:effectLst/>
                          <a:latin typeface="Arial" charset="0"/>
                          <a:ea typeface="標楷體" pitchFamily="65" charset="-120"/>
                        </a:rPr>
                        <a:t>6.82%</a:t>
                      </a:r>
                      <a:endParaRPr kumimoji="1" lang="zh-TW" altLang="zh-TW" sz="1800" b="1" i="0" u="none" strike="noStrike" cap="none" normalizeH="0" baseline="0" dirty="0" smtClean="0">
                        <a:ln>
                          <a:noFill/>
                        </a:ln>
                        <a:solidFill>
                          <a:srgbClr val="FFFFFF"/>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charset="0"/>
                          <a:ea typeface="標楷體" pitchFamily="65" charset="-120"/>
                        </a:rPr>
                        <a:t>MSCI AC Asia Pacific ex TR USD</a:t>
                      </a:r>
                      <a:endParaRPr kumimoji="1" lang="zh-TW" altLang="zh-TW"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000000"/>
                          </a:solidFill>
                          <a:effectLst/>
                          <a:latin typeface="Arial" charset="0"/>
                          <a:ea typeface="標楷體" pitchFamily="65" charset="-120"/>
                        </a:rPr>
                        <a:t>亞太除日本外股票型</a:t>
                      </a:r>
                      <a:endParaRPr kumimoji="1" lang="zh-TW" altLang="en-US"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311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FFFFFF"/>
                          </a:solidFill>
                          <a:effectLst/>
                          <a:latin typeface="Arial" charset="0"/>
                          <a:ea typeface="標楷體" pitchFamily="65" charset="-120"/>
                        </a:rPr>
                        <a:t>5.58%</a:t>
                      </a:r>
                      <a:endParaRPr kumimoji="1" lang="zh-TW" altLang="zh-TW" sz="1800" b="1" i="0" u="none" strike="noStrike" cap="none" normalizeH="0" baseline="0" dirty="0" smtClean="0">
                        <a:ln>
                          <a:noFill/>
                        </a:ln>
                        <a:solidFill>
                          <a:srgbClr val="FFFFFF"/>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charset="0"/>
                          <a:ea typeface="標楷體" pitchFamily="65" charset="-120"/>
                        </a:rPr>
                        <a:t>MSCI EM Latin America TR USD</a:t>
                      </a:r>
                      <a:endParaRPr kumimoji="1" lang="zh-TW" altLang="zh-TW"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rgbClr val="000000"/>
                          </a:solidFill>
                          <a:effectLst/>
                          <a:latin typeface="Arial" charset="0"/>
                          <a:ea typeface="標楷體" pitchFamily="65" charset="-120"/>
                        </a:rPr>
                        <a:t>拉丁美洲股票型</a:t>
                      </a:r>
                      <a:endParaRPr kumimoji="1" lang="zh-TW" altLang="en-US" sz="1800" b="1" i="0" u="none" strike="noStrike" cap="none" normalizeH="0" baseline="0" smtClean="0">
                        <a:ln>
                          <a:noFill/>
                        </a:ln>
                        <a:solidFill>
                          <a:srgbClr val="000000"/>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311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FFFFFF"/>
                          </a:solidFill>
                          <a:effectLst/>
                          <a:latin typeface="Arial" charset="0"/>
                          <a:ea typeface="標楷體" pitchFamily="65" charset="-120"/>
                        </a:rPr>
                        <a:t>4.84%</a:t>
                      </a:r>
                      <a:endParaRPr kumimoji="1" lang="zh-TW" altLang="zh-TW" sz="1800" b="1" i="0" u="none" strike="noStrike" cap="none" normalizeH="0" baseline="0" dirty="0" smtClean="0">
                        <a:ln>
                          <a:noFill/>
                        </a:ln>
                        <a:solidFill>
                          <a:srgbClr val="FFFFFF"/>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charset="0"/>
                          <a:ea typeface="標楷體" pitchFamily="65" charset="-120"/>
                        </a:rPr>
                        <a:t>MSCI EM (Emerging Markets) TR USD</a:t>
                      </a:r>
                      <a:endParaRPr kumimoji="1" lang="zh-TW" altLang="zh-TW"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000000"/>
                          </a:solidFill>
                          <a:effectLst/>
                          <a:latin typeface="Arial" charset="0"/>
                          <a:ea typeface="標楷體" pitchFamily="65" charset="-120"/>
                        </a:rPr>
                        <a:t>新興市場股票型</a:t>
                      </a:r>
                      <a:endParaRPr kumimoji="1" lang="zh-TW" altLang="en-US"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311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FFFFFF"/>
                          </a:solidFill>
                          <a:effectLst/>
                          <a:latin typeface="Arial" charset="0"/>
                          <a:ea typeface="標楷體" pitchFamily="65" charset="-120"/>
                        </a:rPr>
                        <a:t>5.81%</a:t>
                      </a:r>
                      <a:endParaRPr kumimoji="1" lang="zh-TW" altLang="zh-TW" sz="1800" b="1" i="0" u="none" strike="noStrike" cap="none" normalizeH="0" baseline="0" dirty="0" smtClean="0">
                        <a:ln>
                          <a:noFill/>
                        </a:ln>
                        <a:solidFill>
                          <a:srgbClr val="FFFFFF"/>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charset="0"/>
                          <a:ea typeface="標楷體" pitchFamily="65" charset="-120"/>
                        </a:rPr>
                        <a:t>TAIEX TR</a:t>
                      </a:r>
                      <a:endParaRPr kumimoji="1" lang="zh-TW" altLang="zh-TW"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000000"/>
                          </a:solidFill>
                          <a:effectLst/>
                          <a:latin typeface="Arial" charset="0"/>
                          <a:ea typeface="標楷體" pitchFamily="65" charset="-120"/>
                        </a:rPr>
                        <a:t>台灣股票型</a:t>
                      </a:r>
                      <a:endParaRPr kumimoji="1" lang="zh-TW" altLang="en-US"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311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FFFFFF"/>
                          </a:solidFill>
                          <a:effectLst/>
                          <a:latin typeface="Arial" charset="0"/>
                          <a:ea typeface="標楷體" pitchFamily="65" charset="-120"/>
                          <a:cs typeface="Times New Roman" pitchFamily="18" charset="0"/>
                        </a:rPr>
                        <a:t>8.92%</a:t>
                      </a:r>
                      <a:endParaRPr kumimoji="1" lang="zh-TW" altLang="zh-TW" sz="1800" b="1" i="0" u="none" strike="noStrike" cap="none" normalizeH="0" baseline="0" dirty="0" smtClean="0">
                        <a:ln>
                          <a:noFill/>
                        </a:ln>
                        <a:solidFill>
                          <a:srgbClr val="FFFFFF"/>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charset="0"/>
                          <a:ea typeface="標楷體" pitchFamily="65" charset="-120"/>
                        </a:rPr>
                        <a:t>MSCI World TR USD</a:t>
                      </a:r>
                      <a:endParaRPr kumimoji="1" lang="zh-TW" altLang="zh-TW"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000000"/>
                          </a:solidFill>
                          <a:effectLst/>
                          <a:latin typeface="Arial" charset="0"/>
                          <a:ea typeface="標楷體" pitchFamily="65" charset="-120"/>
                        </a:rPr>
                        <a:t>全球股票型</a:t>
                      </a:r>
                      <a:endParaRPr kumimoji="1" lang="zh-TW" altLang="en-US"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311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bg1"/>
                          </a:solidFill>
                          <a:effectLst/>
                          <a:latin typeface="Arial" charset="0"/>
                          <a:ea typeface="標楷體" pitchFamily="65" charset="-120"/>
                        </a:rPr>
                        <a:t>12.33%</a:t>
                      </a:r>
                      <a:endParaRPr kumimoji="1" lang="zh-TW" altLang="zh-TW" sz="1800" b="1" i="0" u="none" strike="noStrike" cap="none" normalizeH="0" baseline="0" dirty="0" smtClean="0">
                        <a:ln>
                          <a:noFill/>
                        </a:ln>
                        <a:solidFill>
                          <a:schemeClr val="bg1"/>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Arial" charset="0"/>
                          <a:ea typeface="標楷體" pitchFamily="65" charset="-120"/>
                        </a:rPr>
                        <a:t>S&amp;P 500 TR</a:t>
                      </a:r>
                      <a:endParaRPr kumimoji="1" lang="zh-TW" altLang="zh-TW"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000000"/>
                          </a:solidFill>
                          <a:effectLst/>
                          <a:latin typeface="Arial" charset="0"/>
                          <a:ea typeface="標楷體" pitchFamily="65" charset="-120"/>
                          <a:cs typeface="Times New Roman" pitchFamily="18" charset="0"/>
                        </a:rPr>
                        <a:t>美國股票型</a:t>
                      </a: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311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bg1"/>
                          </a:solidFill>
                          <a:effectLst/>
                          <a:latin typeface="Arial" charset="0"/>
                          <a:ea typeface="標楷體" pitchFamily="65" charset="-120"/>
                          <a:cs typeface="Times New Roman" pitchFamily="18" charset="0"/>
                        </a:rPr>
                        <a:t>9.27%</a:t>
                      </a:r>
                      <a:endParaRPr kumimoji="1" lang="zh-TW" altLang="zh-TW" sz="1800" b="1" i="0" u="none" strike="noStrike" cap="none" normalizeH="0" baseline="0" dirty="0" smtClean="0">
                        <a:ln>
                          <a:noFill/>
                        </a:ln>
                        <a:solidFill>
                          <a:schemeClr val="bg1"/>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zh-TW" sz="1800" b="1" i="0" u="none" strike="noStrike" cap="none" normalizeH="0" baseline="0" dirty="0" smtClean="0">
                          <a:ln>
                            <a:noFill/>
                          </a:ln>
                          <a:solidFill>
                            <a:srgbClr val="000000"/>
                          </a:solidFill>
                          <a:effectLst/>
                          <a:latin typeface="Arial" charset="0"/>
                          <a:ea typeface="標楷體" pitchFamily="65" charset="-120"/>
                          <a:cs typeface="Times New Roman" pitchFamily="18" charset="0"/>
                        </a:rPr>
                        <a:t>STOXX Europe 50 CR EUR</a:t>
                      </a:r>
                      <a:endParaRPr kumimoji="1" lang="zh-TW" altLang="zh-TW"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000000"/>
                          </a:solidFill>
                          <a:effectLst/>
                          <a:latin typeface="Arial" charset="0"/>
                          <a:ea typeface="標楷體" pitchFamily="65" charset="-120"/>
                          <a:cs typeface="Times New Roman" pitchFamily="18" charset="0"/>
                        </a:rPr>
                        <a:t>歐洲股票型</a:t>
                      </a: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311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bg1"/>
                          </a:solidFill>
                          <a:effectLst/>
                          <a:latin typeface="Arial" charset="0"/>
                          <a:ea typeface="標楷體" pitchFamily="65" charset="-120"/>
                        </a:rPr>
                        <a:t>5.84%</a:t>
                      </a:r>
                      <a:endParaRPr kumimoji="1" lang="zh-TW" altLang="zh-TW" sz="1800" b="1" i="0" u="none" strike="noStrike" cap="none" normalizeH="0" baseline="0" dirty="0" smtClean="0">
                        <a:ln>
                          <a:noFill/>
                        </a:ln>
                        <a:solidFill>
                          <a:schemeClr val="bg1"/>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err="1" smtClean="0">
                          <a:ln>
                            <a:noFill/>
                          </a:ln>
                          <a:solidFill>
                            <a:srgbClr val="000000"/>
                          </a:solidFill>
                          <a:effectLst/>
                          <a:latin typeface="Arial" charset="0"/>
                          <a:ea typeface="標楷體" pitchFamily="65" charset="-120"/>
                        </a:rPr>
                        <a:t>Topix</a:t>
                      </a:r>
                      <a:r>
                        <a:rPr kumimoji="1" lang="en-US" altLang="zh-TW" sz="1800" b="1" i="0" u="none" strike="noStrike" cap="none" normalizeH="0" baseline="0" dirty="0" smtClean="0">
                          <a:ln>
                            <a:noFill/>
                          </a:ln>
                          <a:solidFill>
                            <a:srgbClr val="000000"/>
                          </a:solidFill>
                          <a:effectLst/>
                          <a:latin typeface="Arial" charset="0"/>
                          <a:ea typeface="標楷體" pitchFamily="65" charset="-120"/>
                        </a:rPr>
                        <a:t> TR</a:t>
                      </a:r>
                      <a:endParaRPr kumimoji="1" lang="zh-TW" altLang="zh-TW"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800" b="1" i="0" u="none" strike="noStrike" cap="none" normalizeH="0" baseline="0" dirty="0" smtClean="0">
                          <a:ln>
                            <a:noFill/>
                          </a:ln>
                          <a:solidFill>
                            <a:srgbClr val="000000"/>
                          </a:solidFill>
                          <a:effectLst/>
                          <a:latin typeface="Arial" charset="0"/>
                          <a:ea typeface="標楷體" pitchFamily="65" charset="-120"/>
                        </a:rPr>
                        <a:t>日本股票型</a:t>
                      </a:r>
                      <a:endParaRPr kumimoji="1" lang="zh-TW" altLang="en-US" sz="1800" b="1" i="0" u="none" strike="noStrike" cap="none" normalizeH="0" baseline="0" dirty="0" smtClean="0">
                        <a:ln>
                          <a:noFill/>
                        </a:ln>
                        <a:solidFill>
                          <a:srgbClr val="000000"/>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r>
              <a:tr h="311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chemeClr val="tx1"/>
                          </a:solidFill>
                          <a:effectLst/>
                          <a:latin typeface="Arial" charset="0"/>
                          <a:ea typeface="標楷體" pitchFamily="65" charset="-120"/>
                        </a:rPr>
                        <a:t>合計</a:t>
                      </a:r>
                      <a:r>
                        <a:rPr kumimoji="1" lang="en-US" altLang="zh-TW" sz="1800" b="1" i="0" u="none" strike="noStrike" cap="none" normalizeH="0" baseline="0" dirty="0" smtClean="0">
                          <a:ln>
                            <a:noFill/>
                          </a:ln>
                          <a:solidFill>
                            <a:schemeClr val="tx1"/>
                          </a:solidFill>
                          <a:effectLst/>
                          <a:latin typeface="Arial" charset="0"/>
                          <a:ea typeface="標楷體" pitchFamily="65" charset="-120"/>
                        </a:rPr>
                        <a:t>100%</a:t>
                      </a:r>
                      <a:endParaRPr kumimoji="1" lang="zh-TW" altLang="zh-TW" sz="1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chemeClr val="tx1"/>
                          </a:solidFill>
                          <a:effectLst/>
                          <a:latin typeface="Arial" charset="0"/>
                          <a:ea typeface="標楷體" pitchFamily="65" charset="-120"/>
                        </a:rPr>
                        <a:t>　</a:t>
                      </a:r>
                      <a:endParaRPr kumimoji="1" lang="zh-TW" altLang="en-US" sz="1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marL="17781" marR="17781"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6676" name="Rectangle 60"/>
          <p:cNvSpPr>
            <a:spLocks noChangeArrowheads="1"/>
          </p:cNvSpPr>
          <p:nvPr/>
        </p:nvSpPr>
        <p:spPr bwMode="auto">
          <a:xfrm>
            <a:off x="1475656" y="6021288"/>
            <a:ext cx="7269683" cy="692696"/>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zh-TW" altLang="en-US">
              <a:solidFill>
                <a:prstClr val="black"/>
              </a:solidFill>
              <a:ea typeface="新細明體"/>
            </a:endParaRPr>
          </a:p>
        </p:txBody>
      </p:sp>
    </p:spTree>
    <p:extLst>
      <p:ext uri="{BB962C8B-B14F-4D97-AF65-F5344CB8AC3E}">
        <p14:creationId xmlns:p14="http://schemas.microsoft.com/office/powerpoint/2010/main" val="1102197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95288" y="-315913"/>
            <a:ext cx="7224712" cy="1152526"/>
          </a:xfrm>
        </p:spPr>
        <p:txBody>
          <a:bodyPr/>
          <a:lstStyle/>
          <a:p>
            <a:pPr>
              <a:defRPr/>
            </a:pPr>
            <a:r>
              <a:rPr lang="en-US" altLang="zh-TW" dirty="0" smtClean="0">
                <a:solidFill>
                  <a:schemeClr val="tx1"/>
                </a:solidFill>
                <a:latin typeface="微軟正黑體" pitchFamily="34" charset="-120"/>
                <a:ea typeface="微軟正黑體" pitchFamily="34" charset="-120"/>
              </a:rPr>
              <a:t/>
            </a:r>
            <a:br>
              <a:rPr lang="en-US" altLang="zh-TW" dirty="0" smtClean="0">
                <a:solidFill>
                  <a:schemeClr val="tx1"/>
                </a:solidFill>
                <a:latin typeface="微軟正黑體" pitchFamily="34" charset="-120"/>
                <a:ea typeface="微軟正黑體" pitchFamily="34" charset="-120"/>
              </a:rPr>
            </a:br>
            <a:r>
              <a:rPr lang="en-US" altLang="zh-TW" dirty="0">
                <a:latin typeface="微軟正黑體" pitchFamily="34" charset="-120"/>
                <a:ea typeface="微軟正黑體" pitchFamily="34" charset="-120"/>
              </a:rPr>
              <a:t/>
            </a:r>
            <a:br>
              <a:rPr lang="en-US" altLang="zh-TW" dirty="0">
                <a:latin typeface="微軟正黑體" pitchFamily="34" charset="-120"/>
                <a:ea typeface="微軟正黑體" pitchFamily="34" charset="-120"/>
              </a:rPr>
            </a:br>
            <a:r>
              <a:rPr lang="en-US" altLang="zh-TW" dirty="0" smtClean="0">
                <a:latin typeface="微軟正黑體" pitchFamily="34" charset="-120"/>
                <a:ea typeface="微軟正黑體" pitchFamily="34" charset="-120"/>
              </a:rPr>
              <a:t/>
            </a:r>
            <a:br>
              <a:rPr lang="en-US" altLang="zh-TW" dirty="0" smtClean="0">
                <a:latin typeface="微軟正黑體" pitchFamily="34" charset="-120"/>
                <a:ea typeface="微軟正黑體" pitchFamily="34" charset="-120"/>
              </a:rPr>
            </a:br>
            <a:r>
              <a:rPr lang="zh-TW" altLang="en-US" dirty="0" smtClean="0">
                <a:latin typeface="微軟正黑體" pitchFamily="34" charset="-120"/>
                <a:ea typeface="微軟正黑體" pitchFamily="34" charset="-120"/>
              </a:rPr>
              <a:t> </a:t>
            </a: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三種投資組合類型分析比較</a:t>
            </a:r>
            <a:r>
              <a:rPr lang="en-US" altLang="zh-TW" sz="40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
            </a:r>
            <a:br>
              <a:rPr lang="en-US" altLang="zh-TW" sz="40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br>
            <a:r>
              <a:rPr lang="zh-TW" altLang="zh-TW" sz="40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zh-TW" altLang="zh-TW" sz="40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endParaRPr lang="en-US" altLang="zh-TW" sz="4000" b="1" dirty="0">
              <a:solidFill>
                <a:srgbClr val="4D4D4D"/>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174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zh-TW" altLang="en-US"/>
          </a:p>
        </p:txBody>
      </p:sp>
      <p:sp>
        <p:nvSpPr>
          <p:cNvPr id="3174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zh-TW" altLang="en-US"/>
          </a:p>
        </p:txBody>
      </p:sp>
      <p:sp>
        <p:nvSpPr>
          <p:cNvPr id="3174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zh-TW" altLang="en-US"/>
          </a:p>
        </p:txBody>
      </p:sp>
      <p:graphicFrame>
        <p:nvGraphicFramePr>
          <p:cNvPr id="11" name="表格 10"/>
          <p:cNvGraphicFramePr>
            <a:graphicFrameLocks noGrp="1"/>
          </p:cNvGraphicFramePr>
          <p:nvPr>
            <p:extLst>
              <p:ext uri="{D42A27DB-BD31-4B8C-83A1-F6EECF244321}">
                <p14:modId xmlns:p14="http://schemas.microsoft.com/office/powerpoint/2010/main" val="1714139090"/>
              </p:ext>
            </p:extLst>
          </p:nvPr>
        </p:nvGraphicFramePr>
        <p:xfrm>
          <a:off x="467544" y="1052736"/>
          <a:ext cx="7440613" cy="4857755"/>
        </p:xfrm>
        <a:graphic>
          <a:graphicData uri="http://schemas.openxmlformats.org/drawingml/2006/table">
            <a:tbl>
              <a:tblPr/>
              <a:tblGrid>
                <a:gridCol w="1079500"/>
                <a:gridCol w="2592388"/>
                <a:gridCol w="1368425"/>
                <a:gridCol w="1223962"/>
                <a:gridCol w="1176338"/>
              </a:tblGrid>
              <a:tr h="485771">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指標分類</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新細明體" panose="02020500000000000000" pitchFamily="18" charset="-120"/>
                          <a:ea typeface="標楷體" panose="03000509000000000000" pitchFamily="65" charset="-120"/>
                        </a:rPr>
                        <a:t>保守型比重</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新細明體" panose="02020500000000000000" pitchFamily="18" charset="-120"/>
                          <a:ea typeface="標楷體" panose="03000509000000000000" pitchFamily="65" charset="-120"/>
                        </a:rPr>
                        <a:t>穩健型比重</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新細明體" panose="02020500000000000000" pitchFamily="18" charset="-120"/>
                          <a:ea typeface="標楷體" panose="03000509000000000000" pitchFamily="65" charset="-120"/>
                        </a:rPr>
                        <a:t>積極型比重</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42888">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chemeClr val="tx1"/>
                          </a:solidFill>
                          <a:effectLst/>
                          <a:latin typeface="新細明體" panose="02020500000000000000" pitchFamily="18" charset="-120"/>
                          <a:ea typeface="標楷體" panose="03000509000000000000" pitchFamily="65" charset="-120"/>
                        </a:rPr>
                        <a:t>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現金</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新細明體" panose="02020500000000000000" pitchFamily="18" charset="-120"/>
                          <a:ea typeface="標楷體" panose="03000509000000000000" pitchFamily="65" charset="-120"/>
                        </a:rPr>
                        <a:t>　</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2.49%</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2.59%</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42888">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chemeClr val="tx1"/>
                          </a:solidFill>
                          <a:effectLst/>
                          <a:latin typeface="新細明體" panose="02020500000000000000" pitchFamily="18" charset="-120"/>
                          <a:ea typeface="標楷體" panose="03000509000000000000" pitchFamily="65" charset="-120"/>
                        </a:rPr>
                        <a:t>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定存</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20.66%</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　</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　</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42888">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chemeClr val="tx1"/>
                          </a:solidFill>
                          <a:effectLst/>
                          <a:latin typeface="新細明體" panose="02020500000000000000" pitchFamily="18" charset="-120"/>
                          <a:ea typeface="標楷體" panose="03000509000000000000" pitchFamily="65" charset="-120"/>
                        </a:rPr>
                        <a:t>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貨幣市場共同基金</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56.11%</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　</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　</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42888">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chemeClr val="tx1"/>
                          </a:solidFill>
                          <a:effectLst/>
                          <a:latin typeface="新細明體" panose="02020500000000000000" pitchFamily="18" charset="-120"/>
                          <a:ea typeface="標楷體" panose="03000509000000000000" pitchFamily="65" charset="-120"/>
                        </a:rPr>
                        <a:t>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歐元投資等級債券型</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7.97%</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　</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　</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42888">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chemeClr val="tx1"/>
                          </a:solidFill>
                          <a:effectLst/>
                          <a:latin typeface="新細明體" panose="02020500000000000000" pitchFamily="18" charset="-120"/>
                          <a:ea typeface="標楷體" panose="03000509000000000000" pitchFamily="65" charset="-120"/>
                        </a:rPr>
                        <a:t>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美國公債型</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2.04%</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9.01%</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14.01%</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solidFill>
                      <a:srgbClr val="FFFF00"/>
                    </a:solidFill>
                  </a:tcPr>
                </a:tc>
              </a:tr>
              <a:tr h="242888">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chemeClr val="tx1"/>
                          </a:solidFill>
                          <a:effectLst/>
                          <a:latin typeface="新細明體" panose="02020500000000000000" pitchFamily="18" charset="-120"/>
                          <a:ea typeface="標楷體" panose="03000509000000000000" pitchFamily="65" charset="-120"/>
                        </a:rPr>
                        <a:t>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全球公債型</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5.1%</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19.20%</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3.74%</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solidFill>
                      <a:srgbClr val="FFFF00"/>
                    </a:solidFill>
                  </a:tcPr>
                </a:tc>
              </a:tr>
              <a:tr h="242888">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chemeClr val="tx1"/>
                          </a:solidFill>
                          <a:effectLst/>
                          <a:latin typeface="新細明體" panose="02020500000000000000" pitchFamily="18" charset="-120"/>
                          <a:ea typeface="標楷體" panose="03000509000000000000" pitchFamily="65" charset="-120"/>
                        </a:rPr>
                        <a:t>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美國高收益債券型</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　</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14.33%</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14.65%</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solidFill>
                      <a:srgbClr val="FFFF00"/>
                    </a:solidFill>
                  </a:tcPr>
                </a:tc>
              </a:tr>
              <a:tr h="242888">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全球高收益債券型</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6.13%</a:t>
                      </a:r>
                      <a:endParaRPr kumimoji="0" lang="zh-TW" altLang="en-US"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endParaRP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endParaRP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endParaRP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solidFill>
                      <a:srgbClr val="FFFF00"/>
                    </a:solidFill>
                  </a:tcPr>
                </a:tc>
              </a:tr>
              <a:tr h="242888">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新細明體" panose="02020500000000000000" pitchFamily="18" charset="-120"/>
                          <a:ea typeface="標楷體" panose="03000509000000000000" pitchFamily="65" charset="-120"/>
                        </a:rPr>
                        <a:t>新興國家公債型</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　</a:t>
                      </a: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1.99%</a:t>
                      </a:r>
                      <a:endParaRPr kumimoji="0" lang="zh-TW" altLang="en-US"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endParaRP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6.92%</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5.6%</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solidFill>
                      <a:srgbClr val="FFFF00"/>
                    </a:solidFill>
                  </a:tcPr>
                </a:tc>
              </a:tr>
              <a:tr h="242888">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chemeClr val="tx1"/>
                          </a:solidFill>
                          <a:effectLst/>
                          <a:latin typeface="新細明體" panose="02020500000000000000" pitchFamily="18" charset="-120"/>
                          <a:ea typeface="標楷體" panose="03000509000000000000" pitchFamily="65" charset="-120"/>
                        </a:rPr>
                        <a:t>10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歐洲股票型</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solidFill>
                      <a:srgbClr val="92D050"/>
                    </a:solid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　</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11.51%</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solidFill>
                      <a:srgbClr val="92D050"/>
                    </a:solid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　</a:t>
                      </a: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9.27%</a:t>
                      </a:r>
                      <a:endParaRPr kumimoji="0" lang="zh-TW" altLang="en-US"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endParaRP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solidFill>
                      <a:srgbClr val="92D050"/>
                    </a:solidFill>
                  </a:tcPr>
                </a:tc>
              </a:tr>
              <a:tr h="242888">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chemeClr val="tx1"/>
                          </a:solidFill>
                          <a:effectLst/>
                          <a:latin typeface="新細明體" panose="02020500000000000000" pitchFamily="18" charset="-120"/>
                          <a:ea typeface="標楷體" panose="03000509000000000000" pitchFamily="65" charset="-120"/>
                        </a:rPr>
                        <a:t>11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日本股票型</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solidFill>
                      <a:srgbClr val="92D050"/>
                    </a:solid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　</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4,46%</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solidFill>
                      <a:srgbClr val="92D050"/>
                    </a:solid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5.84%</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solidFill>
                      <a:srgbClr val="92D050"/>
                    </a:solidFill>
                  </a:tcPr>
                </a:tc>
              </a:tr>
              <a:tr h="242888">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chemeClr val="tx1"/>
                          </a:solidFill>
                          <a:effectLst/>
                          <a:latin typeface="新細明體" panose="02020500000000000000" pitchFamily="18" charset="-120"/>
                          <a:ea typeface="標楷體" panose="03000509000000000000" pitchFamily="65" charset="-120"/>
                        </a:rPr>
                        <a:t>12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全球股票型</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solidFill>
                      <a:srgbClr val="92D050"/>
                    </a:solid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　</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19.96%</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solidFill>
                      <a:srgbClr val="92D050"/>
                    </a:solid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8.92%</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solidFill>
                      <a:srgbClr val="92D050"/>
                    </a:solidFill>
                  </a:tcPr>
                </a:tc>
              </a:tr>
              <a:tr h="242888">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13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新細明體" panose="02020500000000000000" pitchFamily="18" charset="-120"/>
                          <a:ea typeface="標楷體" panose="03000509000000000000" pitchFamily="65" charset="-120"/>
                        </a:rPr>
                        <a:t>美國股票型</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solidFill>
                      <a:srgbClr val="92D050"/>
                    </a:solid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　</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12.12%</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solidFill>
                      <a:srgbClr val="92D050"/>
                    </a:solid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12.33%</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solidFill>
                      <a:srgbClr val="92D050"/>
                    </a:solidFill>
                  </a:tcPr>
                </a:tc>
              </a:tr>
              <a:tr h="242888">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14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新細明體" panose="02020500000000000000" pitchFamily="18" charset="-120"/>
                          <a:ea typeface="標楷體" panose="03000509000000000000" pitchFamily="65" charset="-120"/>
                        </a:rPr>
                        <a:t>亞太除日本外股票型</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新細明體" panose="02020500000000000000" pitchFamily="18" charset="-120"/>
                          <a:ea typeface="標楷體" panose="03000509000000000000" pitchFamily="65" charset="-120"/>
                        </a:rPr>
                        <a:t>　</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　</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6.82%</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42888">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15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新細明體" panose="02020500000000000000" pitchFamily="18" charset="-120"/>
                          <a:ea typeface="標楷體" panose="03000509000000000000" pitchFamily="65" charset="-120"/>
                        </a:rPr>
                        <a:t>台灣股票型</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新細明體" panose="02020500000000000000" pitchFamily="18" charset="-120"/>
                          <a:ea typeface="標楷體" panose="03000509000000000000" pitchFamily="65" charset="-120"/>
                        </a:rPr>
                        <a:t>　</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　</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5.81%</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42888">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16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新細明體" panose="02020500000000000000" pitchFamily="18" charset="-120"/>
                          <a:ea typeface="標楷體" panose="03000509000000000000" pitchFamily="65" charset="-120"/>
                        </a:rPr>
                        <a:t>新興市場股票型</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新細明體" panose="02020500000000000000" pitchFamily="18" charset="-120"/>
                          <a:ea typeface="標楷體" panose="03000509000000000000" pitchFamily="65" charset="-120"/>
                        </a:rPr>
                        <a:t>　</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　</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4.84%</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lnTlToBr>
                      <a:noFill/>
                    </a:lnTlToBr>
                    <a:lnBlToTr>
                      <a:noFill/>
                    </a:lnBlToTr>
                    <a:noFill/>
                  </a:tcPr>
                </a:tc>
              </a:tr>
              <a:tr h="2428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kern="1200" cap="none" normalizeH="0" baseline="0" dirty="0" smtClean="0">
                          <a:ln>
                            <a:noFill/>
                          </a:ln>
                          <a:solidFill>
                            <a:schemeClr val="tx1"/>
                          </a:solidFill>
                          <a:effectLst/>
                          <a:latin typeface="新細明體" panose="02020500000000000000" pitchFamily="18" charset="-120"/>
                          <a:ea typeface="標楷體" panose="03000509000000000000" pitchFamily="65" charset="-120"/>
                          <a:cs typeface="+mn-cs"/>
                        </a:rPr>
                        <a:t>17</a:t>
                      </a:r>
                      <a:endParaRPr kumimoji="0" lang="zh-TW" altLang="en-US" sz="1400" b="1" i="0" u="none" strike="noStrike" kern="1200" cap="none" normalizeH="0" baseline="0" dirty="0">
                        <a:ln>
                          <a:noFill/>
                        </a:ln>
                        <a:solidFill>
                          <a:schemeClr val="tx1"/>
                        </a:solidFill>
                        <a:effectLst/>
                        <a:latin typeface="新細明體" panose="02020500000000000000" pitchFamily="18" charset="-120"/>
                        <a:ea typeface="標楷體" panose="03000509000000000000" pitchFamily="65" charset="-120"/>
                        <a:cs typeface="+mn-cs"/>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新細明體" panose="02020500000000000000" pitchFamily="18" charset="-120"/>
                          <a:ea typeface="標楷體" panose="03000509000000000000" pitchFamily="65" charset="-120"/>
                        </a:rPr>
                        <a:t>拉丁美洲股票型</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新細明體" panose="02020500000000000000" pitchFamily="18" charset="-120"/>
                          <a:ea typeface="標楷體" panose="03000509000000000000" pitchFamily="65" charset="-120"/>
                        </a:rPr>
                        <a:t>　</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　</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5.58%</a:t>
                      </a:r>
                    </a:p>
                  </a:txBody>
                  <a:tcPr marL="0" marR="0" marT="0" marB="0" anchor="ctr" horzOverflow="overflow">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2888">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400" b="1" i="0" u="none" strike="noStrike" cap="none" normalizeH="0" baseline="0" smtClean="0">
                        <a:ln>
                          <a:noFill/>
                        </a:ln>
                        <a:solidFill>
                          <a:schemeClr val="tx1"/>
                        </a:solidFill>
                        <a:effectLst/>
                        <a:latin typeface="新細明體" panose="02020500000000000000" pitchFamily="18" charset="-120"/>
                        <a:ea typeface="標楷體" panose="03000509000000000000" pitchFamily="65" charset="-120"/>
                      </a:endParaRPr>
                    </a:p>
                  </a:txBody>
                  <a:tcPr marL="0" marR="0" marT="0"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400" b="1" i="0" u="none" strike="noStrike" cap="none" normalizeH="0" baseline="0" smtClean="0">
                        <a:ln>
                          <a:noFill/>
                        </a:ln>
                        <a:solidFill>
                          <a:schemeClr val="tx1"/>
                        </a:solidFill>
                        <a:effectLst/>
                        <a:latin typeface="新細明體" panose="02020500000000000000" pitchFamily="18" charset="-120"/>
                        <a:ea typeface="標楷體" panose="03000509000000000000" pitchFamily="65" charset="-120"/>
                      </a:endParaRPr>
                    </a:p>
                  </a:txBody>
                  <a:tcPr marL="0" marR="0" marT="0"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chemeClr val="tx1"/>
                          </a:solidFill>
                          <a:effectLst/>
                          <a:latin typeface="新細明體" panose="02020500000000000000" pitchFamily="18" charset="-120"/>
                          <a:ea typeface="標楷體" panose="03000509000000000000" pitchFamily="65" charset="-120"/>
                        </a:rPr>
                        <a:t>100.00%</a:t>
                      </a:r>
                    </a:p>
                  </a:txBody>
                  <a:tcPr marL="0" marR="0" marT="0"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chemeClr val="tx1"/>
                          </a:solidFill>
                          <a:effectLst/>
                          <a:latin typeface="新細明體" panose="02020500000000000000" pitchFamily="18" charset="-120"/>
                          <a:ea typeface="標楷體" panose="03000509000000000000" pitchFamily="65" charset="-120"/>
                        </a:rPr>
                        <a:t>100.00%</a:t>
                      </a:r>
                    </a:p>
                  </a:txBody>
                  <a:tcPr marL="0" marR="0" marT="0"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defRPr kumimoji="1" sz="2400" b="1">
                          <a:solidFill>
                            <a:schemeClr val="tx1"/>
                          </a:solidFill>
                          <a:latin typeface="Arial" panose="020B0604020202020204" pitchFamily="34" charset="0"/>
                          <a:ea typeface="標楷體" panose="03000509000000000000" pitchFamily="65" charset="-120"/>
                        </a:defRPr>
                      </a:lvl1pPr>
                      <a:lvl2pPr marL="742950" indent="-285750" eaLnBrk="0" hangingPunct="0">
                        <a:spcBef>
                          <a:spcPct val="20000"/>
                        </a:spcBef>
                        <a:defRPr kumimoji="1" sz="2000" b="1">
                          <a:solidFill>
                            <a:schemeClr val="tx1"/>
                          </a:solidFill>
                          <a:latin typeface="Arial" panose="020B0604020202020204" pitchFamily="34" charset="0"/>
                          <a:ea typeface="標楷體" panose="03000509000000000000" pitchFamily="65" charset="-120"/>
                        </a:defRPr>
                      </a:lvl2pPr>
                      <a:lvl3pPr marL="1143000" indent="-228600" eaLnBrk="0" hangingPunct="0">
                        <a:spcBef>
                          <a:spcPct val="20000"/>
                        </a:spcBef>
                        <a:defRPr kumimoji="1" b="1">
                          <a:solidFill>
                            <a:schemeClr val="tx1"/>
                          </a:solidFill>
                          <a:latin typeface="Arial" panose="020B0604020202020204" pitchFamily="34" charset="0"/>
                          <a:ea typeface="標楷體" panose="03000509000000000000" pitchFamily="65" charset="-120"/>
                        </a:defRPr>
                      </a:lvl3pPr>
                      <a:lvl4pPr marL="16002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4pPr>
                      <a:lvl5pPr marL="2057400" indent="-228600" eaLnBrk="0" hangingPunct="0">
                        <a:spcBef>
                          <a:spcPct val="20000"/>
                        </a:spcBef>
                        <a:defRPr kumimoji="1" sz="1600" b="1">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defRPr kumimoji="1" sz="1600" b="1">
                          <a:solidFill>
                            <a:schemeClr val="tx1"/>
                          </a:solidFill>
                          <a:latin typeface="Arial" panose="020B0604020202020204" pitchFamily="34" charset="0"/>
                          <a:ea typeface="標楷體" panose="03000509000000000000" pitchFamily="65" charset="-12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新細明體" panose="02020500000000000000" pitchFamily="18" charset="-120"/>
                          <a:ea typeface="標楷體" panose="03000509000000000000" pitchFamily="65" charset="-120"/>
                        </a:rPr>
                        <a:t>100.00%</a:t>
                      </a:r>
                    </a:p>
                  </a:txBody>
                  <a:tcPr marL="0" marR="0" marT="0"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8674" name="標題 1"/>
          <p:cNvSpPr>
            <a:spLocks noGrp="1"/>
          </p:cNvSpPr>
          <p:nvPr>
            <p:ph type="title" idx="4294967295"/>
          </p:nvPr>
        </p:nvSpPr>
        <p:spPr>
          <a:xfrm>
            <a:off x="0" y="0"/>
            <a:ext cx="9144000" cy="1143000"/>
          </a:xfrm>
        </p:spPr>
        <p:txBody>
          <a:bodyPr bIns="91440"/>
          <a:lstStyle/>
          <a:p>
            <a:pPr lvl="0" eaLnBrk="1" hangingPunct="1"/>
            <a:r>
              <a:rPr lang="zh-TW" altLang="en-US" sz="40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三種類型投資組合歷年績效比較</a:t>
            </a:r>
            <a:r>
              <a:rPr lang="en-US" altLang="zh-TW" sz="40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
            </a:r>
            <a:br>
              <a:rPr lang="en-US" altLang="zh-TW" sz="4000"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br>
            <a:r>
              <a:rPr lang="en-US" altLang="zh-TW" sz="2800" b="1" dirty="0">
                <a:solidFill>
                  <a:srgbClr val="FF0000"/>
                </a:solidFill>
                <a:latin typeface="微軟正黑體" pitchFamily="34" charset="-120"/>
                <a:ea typeface="微軟正黑體" pitchFamily="34" charset="-120"/>
              </a:rPr>
              <a:t>(</a:t>
            </a:r>
            <a:r>
              <a:rPr lang="zh-TW" altLang="en-US" sz="2800" b="1" dirty="0">
                <a:solidFill>
                  <a:srgbClr val="FF0000"/>
                </a:solidFill>
                <a:latin typeface="微軟正黑體" pitchFamily="34" charset="-120"/>
                <a:ea typeface="微軟正黑體" pitchFamily="34" charset="-120"/>
              </a:rPr>
              <a:t>投資組合過去績效不代表未來績效之保證</a:t>
            </a:r>
            <a:r>
              <a:rPr lang="en-US" altLang="zh-TW" sz="2800" b="1" dirty="0">
                <a:solidFill>
                  <a:srgbClr val="FF0000"/>
                </a:solidFill>
                <a:latin typeface="微軟正黑體" pitchFamily="34" charset="-120"/>
                <a:ea typeface="微軟正黑體" pitchFamily="34" charset="-120"/>
              </a:rPr>
              <a:t>)</a:t>
            </a:r>
            <a:endParaRPr lang="zh-TW" altLang="en-US" sz="2800" b="1" dirty="0">
              <a:solidFill>
                <a:srgbClr val="FF0000"/>
              </a:solidFill>
              <a:latin typeface="微軟正黑體" pitchFamily="34" charset="-120"/>
              <a:ea typeface="微軟正黑體" pitchFamily="34" charset="-120"/>
            </a:endParaRPr>
          </a:p>
        </p:txBody>
      </p:sp>
      <p:graphicFrame>
        <p:nvGraphicFramePr>
          <p:cNvPr id="65539" name="Group 3"/>
          <p:cNvGraphicFramePr>
            <a:graphicFrameLocks noGrp="1"/>
          </p:cNvGraphicFramePr>
          <p:nvPr>
            <p:extLst>
              <p:ext uri="{D42A27DB-BD31-4B8C-83A1-F6EECF244321}">
                <p14:modId xmlns:p14="http://schemas.microsoft.com/office/powerpoint/2010/main" val="3265225158"/>
              </p:ext>
            </p:extLst>
          </p:nvPr>
        </p:nvGraphicFramePr>
        <p:xfrm>
          <a:off x="391432" y="1268760"/>
          <a:ext cx="8353425" cy="4768845"/>
        </p:xfrm>
        <a:graphic>
          <a:graphicData uri="http://schemas.openxmlformats.org/drawingml/2006/table">
            <a:tbl>
              <a:tblPr/>
              <a:tblGrid>
                <a:gridCol w="4248150"/>
                <a:gridCol w="1441450"/>
                <a:gridCol w="1366837"/>
                <a:gridCol w="1296988"/>
              </a:tblGrid>
              <a:tr h="4397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chemeClr val="tx1"/>
                          </a:solidFill>
                          <a:effectLst/>
                          <a:latin typeface="Arial" charset="0"/>
                          <a:ea typeface="新細明體" pitchFamily="18" charset="-120"/>
                        </a:rPr>
                        <a:t>年度</a:t>
                      </a:r>
                      <a:endParaRPr kumimoji="1" lang="zh-TW" altLang="en-US" sz="1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新細明體" pitchFamily="18" charset="-120"/>
                        </a:rPr>
                        <a:t>保守型</a:t>
                      </a:r>
                      <a:endParaRPr kumimoji="1" lang="zh-TW" altLang="en-US" sz="1800" b="1"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新細明體" pitchFamily="18" charset="-120"/>
                        </a:rPr>
                        <a:t>穩健型</a:t>
                      </a:r>
                      <a:endParaRPr kumimoji="1" lang="zh-TW" altLang="en-US" sz="1800" b="1"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新細明體" pitchFamily="18" charset="-120"/>
                        </a:rPr>
                        <a:t>積極型</a:t>
                      </a:r>
                      <a:endParaRPr kumimoji="1" lang="zh-TW" altLang="en-US" sz="1800" b="1"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28E6A"/>
                    </a:solidFill>
                  </a:tcPr>
                </a:tc>
              </a:tr>
              <a:tr h="4397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tx1"/>
                          </a:solidFill>
                          <a:effectLst/>
                          <a:latin typeface="Arial" charset="0"/>
                          <a:ea typeface="標楷體" pitchFamily="65" charset="-120"/>
                        </a:rPr>
                        <a:t>2006</a:t>
                      </a:r>
                      <a:r>
                        <a:rPr kumimoji="1" lang="zh-TW" altLang="en-US" sz="1800" b="1" i="0" u="none" strike="noStrike" cap="none" normalizeH="0" baseline="0" smtClean="0">
                          <a:ln>
                            <a:noFill/>
                          </a:ln>
                          <a:solidFill>
                            <a:schemeClr val="tx1"/>
                          </a:solidFill>
                          <a:effectLst/>
                          <a:latin typeface="Arial" charset="0"/>
                          <a:ea typeface="新細明體" pitchFamily="18" charset="-120"/>
                        </a:rPr>
                        <a:t>年</a:t>
                      </a:r>
                      <a:r>
                        <a:rPr kumimoji="1" lang="en-US" altLang="zh-TW" sz="1800" b="1" i="0" u="none" strike="noStrike" cap="none" normalizeH="0" baseline="0" smtClean="0">
                          <a:ln>
                            <a:noFill/>
                          </a:ln>
                          <a:solidFill>
                            <a:schemeClr val="tx1"/>
                          </a:solidFill>
                          <a:effectLst/>
                          <a:latin typeface="Arial" charset="0"/>
                          <a:ea typeface="標楷體" pitchFamily="65" charset="-120"/>
                        </a:rPr>
                        <a:t>(2005/12/31-2006/12/31)</a:t>
                      </a:r>
                      <a:endParaRPr kumimoji="1" lang="zh-TW" altLang="zh-TW" sz="1800" b="1" i="0" u="none" strike="noStrike" cap="none" normalizeH="0" baseline="0" smtClean="0">
                        <a:ln>
                          <a:noFill/>
                        </a:ln>
                        <a:solidFill>
                          <a:schemeClr val="tx1"/>
                        </a:solidFill>
                        <a:effectLst/>
                        <a:latin typeface="Arial" charset="0"/>
                        <a:ea typeface="標楷體" pitchFamily="65" charset="-12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charset="0"/>
                          <a:ea typeface="標楷體" pitchFamily="65" charset="-120"/>
                        </a:rPr>
                        <a:t>2.93% </a:t>
                      </a:r>
                      <a:endParaRPr kumimoji="1" lang="zh-TW" altLang="en-US" sz="1800" b="1" i="0" u="none" strike="noStrike" cap="none" normalizeH="0" baseline="0" dirty="0" smtClean="0">
                        <a:ln>
                          <a:noFill/>
                        </a:ln>
                        <a:solidFill>
                          <a:schemeClr val="tx1"/>
                        </a:solidFill>
                        <a:effectLst/>
                        <a:latin typeface="Arial" charset="0"/>
                        <a:ea typeface="標楷體" pitchFamily="65" charset="-12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BD4"/>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tx1"/>
                          </a:solidFill>
                          <a:effectLst/>
                          <a:latin typeface="Arial" charset="0"/>
                          <a:ea typeface="標楷體" pitchFamily="65" charset="-120"/>
                        </a:rPr>
                        <a:t>8.74% </a:t>
                      </a: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BD4"/>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tx1"/>
                          </a:solidFill>
                          <a:effectLst/>
                          <a:latin typeface="Arial" charset="0"/>
                          <a:ea typeface="標楷體" pitchFamily="65" charset="-120"/>
                        </a:rPr>
                        <a:t>19.58% </a:t>
                      </a:r>
                      <a:endParaRPr kumimoji="1" lang="zh-TW" altLang="en-US" sz="1800" b="1" i="0" u="none" strike="noStrike" cap="none" normalizeH="0" baseline="0" smtClean="0">
                        <a:ln>
                          <a:noFill/>
                        </a:ln>
                        <a:solidFill>
                          <a:schemeClr val="tx1"/>
                        </a:solidFill>
                        <a:effectLst/>
                        <a:latin typeface="Arial" charset="0"/>
                        <a:ea typeface="標楷體" pitchFamily="65" charset="-12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BD4"/>
                    </a:solidFill>
                  </a:tcPr>
                </a:tc>
              </a:tr>
              <a:tr h="4397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charset="0"/>
                          <a:ea typeface="標楷體" pitchFamily="65" charset="-120"/>
                        </a:rPr>
                        <a:t>2007</a:t>
                      </a:r>
                      <a:r>
                        <a:rPr kumimoji="1" lang="zh-TW" altLang="en-US" sz="1800" b="1" i="0" u="none" strike="noStrike" cap="none" normalizeH="0" baseline="0" dirty="0" smtClean="0">
                          <a:ln>
                            <a:noFill/>
                          </a:ln>
                          <a:solidFill>
                            <a:schemeClr val="tx1"/>
                          </a:solidFill>
                          <a:effectLst/>
                          <a:latin typeface="Arial" charset="0"/>
                          <a:ea typeface="新細明體" pitchFamily="18" charset="-120"/>
                        </a:rPr>
                        <a:t>年</a:t>
                      </a:r>
                      <a:r>
                        <a:rPr kumimoji="1" lang="en-US" altLang="zh-TW" sz="1800" b="1" i="0" u="none" strike="noStrike" cap="none" normalizeH="0" baseline="0" dirty="0" smtClean="0">
                          <a:ln>
                            <a:noFill/>
                          </a:ln>
                          <a:solidFill>
                            <a:schemeClr val="tx1"/>
                          </a:solidFill>
                          <a:effectLst/>
                          <a:latin typeface="Arial" charset="0"/>
                          <a:ea typeface="標楷體" pitchFamily="65" charset="-120"/>
                        </a:rPr>
                        <a:t>(2006/12/31-2007/12/31)</a:t>
                      </a:r>
                      <a:endParaRPr kumimoji="1" lang="zh-TW" altLang="zh-TW" sz="1800" b="1" i="0" u="none" strike="noStrike" cap="none" normalizeH="0" baseline="0" dirty="0" smtClean="0">
                        <a:ln>
                          <a:noFill/>
                        </a:ln>
                        <a:solidFill>
                          <a:schemeClr val="tx1"/>
                        </a:solidFill>
                        <a:effectLst/>
                        <a:latin typeface="Arial" charset="0"/>
                        <a:ea typeface="標楷體" pitchFamily="65" charset="-12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charset="0"/>
                          <a:ea typeface="標楷體" pitchFamily="65" charset="-120"/>
                        </a:rPr>
                        <a:t>4.77% </a:t>
                      </a:r>
                      <a:endParaRPr kumimoji="1" lang="zh-TW" altLang="en-US" sz="1800" b="1" i="0" u="none" strike="noStrike" cap="none" normalizeH="0" baseline="0" dirty="0" smtClean="0">
                        <a:ln>
                          <a:noFill/>
                        </a:ln>
                        <a:solidFill>
                          <a:schemeClr val="tx1"/>
                        </a:solidFill>
                        <a:effectLst/>
                        <a:latin typeface="Arial" charset="0"/>
                        <a:ea typeface="標楷體" pitchFamily="65" charset="-12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B"/>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tx1"/>
                          </a:solidFill>
                          <a:effectLst/>
                          <a:latin typeface="Arial" charset="0"/>
                          <a:ea typeface="標楷體" pitchFamily="65" charset="-120"/>
                        </a:rPr>
                        <a:t>7.56% </a:t>
                      </a:r>
                      <a:endParaRPr kumimoji="1" lang="zh-TW" altLang="en-US" sz="1800" b="1" i="0" u="none" strike="noStrike" cap="none" normalizeH="0" baseline="0" smtClean="0">
                        <a:ln>
                          <a:noFill/>
                        </a:ln>
                        <a:solidFill>
                          <a:schemeClr val="tx1"/>
                        </a:solidFill>
                        <a:effectLst/>
                        <a:latin typeface="Arial" charset="0"/>
                        <a:ea typeface="標楷體" pitchFamily="65" charset="-12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B"/>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tx1"/>
                          </a:solidFill>
                          <a:effectLst/>
                          <a:latin typeface="Arial" charset="0"/>
                          <a:ea typeface="標楷體" pitchFamily="65" charset="-120"/>
                        </a:rPr>
                        <a:t>20.93% </a:t>
                      </a:r>
                      <a:endParaRPr kumimoji="1" lang="zh-TW" altLang="en-US" sz="1800" b="1" i="0" u="none" strike="noStrike" cap="none" normalizeH="0" baseline="0" smtClean="0">
                        <a:ln>
                          <a:noFill/>
                        </a:ln>
                        <a:solidFill>
                          <a:schemeClr val="tx1"/>
                        </a:solidFill>
                        <a:effectLst/>
                        <a:latin typeface="Arial" charset="0"/>
                        <a:ea typeface="標楷體" pitchFamily="65" charset="-12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B"/>
                    </a:solidFill>
                  </a:tcPr>
                </a:tc>
              </a:tr>
              <a:tr h="4397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tx1"/>
                          </a:solidFill>
                          <a:effectLst/>
                          <a:latin typeface="Arial" charset="0"/>
                          <a:ea typeface="標楷體" pitchFamily="65" charset="-120"/>
                        </a:rPr>
                        <a:t>2008</a:t>
                      </a:r>
                      <a:r>
                        <a:rPr kumimoji="1" lang="zh-TW" altLang="en-US" sz="1800" b="1" i="0" u="none" strike="noStrike" cap="none" normalizeH="0" baseline="0" smtClean="0">
                          <a:ln>
                            <a:noFill/>
                          </a:ln>
                          <a:solidFill>
                            <a:schemeClr val="tx1"/>
                          </a:solidFill>
                          <a:effectLst/>
                          <a:latin typeface="Arial" charset="0"/>
                          <a:ea typeface="新細明體" pitchFamily="18" charset="-120"/>
                        </a:rPr>
                        <a:t>年</a:t>
                      </a:r>
                      <a:r>
                        <a:rPr kumimoji="1" lang="en-US" altLang="zh-TW" sz="1800" b="1" i="0" u="none" strike="noStrike" cap="none" normalizeH="0" baseline="0" smtClean="0">
                          <a:ln>
                            <a:noFill/>
                          </a:ln>
                          <a:solidFill>
                            <a:schemeClr val="tx1"/>
                          </a:solidFill>
                          <a:effectLst/>
                          <a:latin typeface="Arial" charset="0"/>
                          <a:ea typeface="標楷體" pitchFamily="65" charset="-120"/>
                        </a:rPr>
                        <a:t>(2007/12/31-2008/12/31)*A</a:t>
                      </a:r>
                      <a:endParaRPr kumimoji="1" lang="zh-TW" altLang="zh-TW" sz="1800" b="1" i="0" u="none" strike="noStrike" cap="none" normalizeH="0" baseline="0" smtClean="0">
                        <a:ln>
                          <a:noFill/>
                        </a:ln>
                        <a:solidFill>
                          <a:schemeClr val="tx1"/>
                        </a:solidFill>
                        <a:effectLst/>
                        <a:latin typeface="Arial" charset="0"/>
                        <a:ea typeface="標楷體" pitchFamily="65" charset="-12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charset="0"/>
                          <a:ea typeface="標楷體" pitchFamily="65" charset="-120"/>
                        </a:rPr>
                        <a:t>4.94% </a:t>
                      </a:r>
                      <a:endParaRPr kumimoji="1" lang="zh-TW" altLang="en-US" sz="1800" b="1" i="0" u="none" strike="noStrike" cap="none" normalizeH="0" baseline="0" dirty="0" smtClean="0">
                        <a:ln>
                          <a:noFill/>
                        </a:ln>
                        <a:solidFill>
                          <a:schemeClr val="tx1"/>
                        </a:solidFill>
                        <a:effectLst/>
                        <a:latin typeface="Arial" charset="0"/>
                        <a:ea typeface="標楷體" pitchFamily="65" charset="-12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BD4"/>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tx1"/>
                          </a:solidFill>
                          <a:effectLst/>
                          <a:latin typeface="Arial" charset="0"/>
                          <a:ea typeface="標楷體" pitchFamily="65" charset="-120"/>
                        </a:rPr>
                        <a:t>-7.21% </a:t>
                      </a:r>
                      <a:endParaRPr kumimoji="1" lang="zh-TW" altLang="en-US" sz="1800" b="1" i="0" u="none" strike="noStrike" cap="none" normalizeH="0" baseline="0" smtClean="0">
                        <a:ln>
                          <a:noFill/>
                        </a:ln>
                        <a:solidFill>
                          <a:schemeClr val="tx1"/>
                        </a:solidFill>
                        <a:effectLst/>
                        <a:latin typeface="Arial" charset="0"/>
                        <a:ea typeface="標楷體" pitchFamily="65" charset="-12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BD4"/>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tx1"/>
                          </a:solidFill>
                          <a:effectLst/>
                          <a:latin typeface="Arial" charset="0"/>
                          <a:ea typeface="標楷體" pitchFamily="65" charset="-120"/>
                        </a:rPr>
                        <a:t>-24.53% </a:t>
                      </a:r>
                      <a:endParaRPr kumimoji="1" lang="zh-TW" altLang="en-US" sz="1800" b="1" i="0" u="none" strike="noStrike" cap="none" normalizeH="0" baseline="0" smtClean="0">
                        <a:ln>
                          <a:noFill/>
                        </a:ln>
                        <a:solidFill>
                          <a:schemeClr val="tx1"/>
                        </a:solidFill>
                        <a:effectLst/>
                        <a:latin typeface="Arial" charset="0"/>
                        <a:ea typeface="標楷體" pitchFamily="65" charset="-12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BD4"/>
                    </a:solidFill>
                  </a:tcPr>
                </a:tc>
              </a:tr>
              <a:tr h="4397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charset="0"/>
                          <a:ea typeface="標楷體" pitchFamily="65" charset="-120"/>
                        </a:rPr>
                        <a:t>2009</a:t>
                      </a:r>
                      <a:r>
                        <a:rPr kumimoji="1" lang="zh-TW" altLang="en-US" sz="1800" b="1" i="0" u="none" strike="noStrike" cap="none" normalizeH="0" baseline="0" dirty="0" smtClean="0">
                          <a:ln>
                            <a:noFill/>
                          </a:ln>
                          <a:solidFill>
                            <a:schemeClr val="tx1"/>
                          </a:solidFill>
                          <a:effectLst/>
                          <a:latin typeface="Arial" charset="0"/>
                          <a:ea typeface="新細明體" pitchFamily="18" charset="-120"/>
                        </a:rPr>
                        <a:t>年</a:t>
                      </a:r>
                      <a:r>
                        <a:rPr kumimoji="1" lang="en-US" altLang="zh-TW" sz="1800" b="1" i="0" u="none" strike="noStrike" cap="none" normalizeH="0" baseline="0" dirty="0" smtClean="0">
                          <a:ln>
                            <a:noFill/>
                          </a:ln>
                          <a:solidFill>
                            <a:schemeClr val="tx1"/>
                          </a:solidFill>
                          <a:effectLst/>
                          <a:latin typeface="Arial" charset="0"/>
                          <a:ea typeface="標楷體" pitchFamily="65" charset="-120"/>
                        </a:rPr>
                        <a:t>(2008/1231-2009/12/31)</a:t>
                      </a:r>
                      <a:endParaRPr kumimoji="1" lang="zh-TW" altLang="zh-TW" sz="1800" b="1" i="0" u="none" strike="noStrike" cap="none" normalizeH="0" baseline="0" dirty="0" smtClean="0">
                        <a:ln>
                          <a:noFill/>
                        </a:ln>
                        <a:solidFill>
                          <a:schemeClr val="tx1"/>
                        </a:solidFill>
                        <a:effectLst/>
                        <a:latin typeface="Arial" charset="0"/>
                        <a:ea typeface="標楷體" pitchFamily="65" charset="-12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charset="0"/>
                          <a:ea typeface="標楷體" pitchFamily="65" charset="-120"/>
                        </a:rPr>
                        <a:t>0.26% </a:t>
                      </a:r>
                      <a:endParaRPr kumimoji="1" lang="zh-TW" altLang="en-US" sz="1800" b="1" i="0" u="none" strike="noStrike" cap="none" normalizeH="0" baseline="0" dirty="0" smtClean="0">
                        <a:ln>
                          <a:noFill/>
                        </a:ln>
                        <a:solidFill>
                          <a:schemeClr val="tx1"/>
                        </a:solidFill>
                        <a:effectLst/>
                        <a:latin typeface="Arial" charset="0"/>
                        <a:ea typeface="標楷體" pitchFamily="65" charset="-12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B"/>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charset="0"/>
                          <a:ea typeface="標楷體" pitchFamily="65" charset="-120"/>
                        </a:rPr>
                        <a:t>12.27% </a:t>
                      </a:r>
                      <a:endParaRPr kumimoji="1" lang="zh-TW" altLang="en-US" sz="1800" b="1" i="0" u="none" strike="noStrike" cap="none" normalizeH="0" baseline="0" dirty="0" smtClean="0">
                        <a:ln>
                          <a:noFill/>
                        </a:ln>
                        <a:solidFill>
                          <a:schemeClr val="tx1"/>
                        </a:solidFill>
                        <a:effectLst/>
                        <a:latin typeface="Arial" charset="0"/>
                        <a:ea typeface="標楷體" pitchFamily="65" charset="-12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B"/>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charset="0"/>
                          <a:ea typeface="標楷體" pitchFamily="65" charset="-120"/>
                        </a:rPr>
                        <a:t>47.56% </a:t>
                      </a:r>
                      <a:endParaRPr kumimoji="1" lang="zh-TW" altLang="en-US" sz="1800" b="1" i="0" u="none" strike="noStrike" cap="none" normalizeH="0" baseline="0" dirty="0" smtClean="0">
                        <a:ln>
                          <a:noFill/>
                        </a:ln>
                        <a:solidFill>
                          <a:schemeClr val="tx1"/>
                        </a:solidFill>
                        <a:effectLst/>
                        <a:latin typeface="Arial" charset="0"/>
                        <a:ea typeface="標楷體" pitchFamily="65" charset="-12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B"/>
                    </a:solidFill>
                  </a:tcPr>
                </a:tc>
              </a:tr>
              <a:tr h="4397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tx1"/>
                          </a:solidFill>
                          <a:effectLst/>
                          <a:latin typeface="Arial" charset="0"/>
                          <a:ea typeface="標楷體" pitchFamily="65" charset="-120"/>
                        </a:rPr>
                        <a:t>2010</a:t>
                      </a:r>
                      <a:r>
                        <a:rPr kumimoji="1" lang="zh-TW" altLang="en-US" sz="1800" b="1" i="0" u="none" strike="noStrike" cap="none" normalizeH="0" baseline="0" smtClean="0">
                          <a:ln>
                            <a:noFill/>
                          </a:ln>
                          <a:solidFill>
                            <a:schemeClr val="tx1"/>
                          </a:solidFill>
                          <a:effectLst/>
                          <a:latin typeface="Arial" charset="0"/>
                          <a:ea typeface="新細明體" pitchFamily="18" charset="-120"/>
                        </a:rPr>
                        <a:t>年</a:t>
                      </a:r>
                      <a:r>
                        <a:rPr kumimoji="1" lang="en-US" altLang="zh-TW" sz="1800" b="1" i="0" u="none" strike="noStrike" cap="none" normalizeH="0" baseline="0" smtClean="0">
                          <a:ln>
                            <a:noFill/>
                          </a:ln>
                          <a:solidFill>
                            <a:schemeClr val="tx1"/>
                          </a:solidFill>
                          <a:effectLst/>
                          <a:latin typeface="Arial" charset="0"/>
                          <a:ea typeface="標楷體" pitchFamily="65" charset="-120"/>
                        </a:rPr>
                        <a:t>(2009/12/31-2010/12/31)*B</a:t>
                      </a:r>
                      <a:endParaRPr kumimoji="1" lang="zh-TW" altLang="zh-TW" sz="1800" b="1" i="0" u="none" strike="noStrike" cap="none" normalizeH="0" baseline="0" smtClean="0">
                        <a:ln>
                          <a:noFill/>
                        </a:ln>
                        <a:solidFill>
                          <a:schemeClr val="tx1"/>
                        </a:solidFill>
                        <a:effectLst/>
                        <a:latin typeface="Arial" charset="0"/>
                        <a:ea typeface="標楷體" pitchFamily="65" charset="-12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tx1"/>
                          </a:solidFill>
                          <a:effectLst/>
                          <a:latin typeface="Arial" charset="0"/>
                          <a:ea typeface="標楷體" pitchFamily="65" charset="-120"/>
                        </a:rPr>
                        <a:t>-1.87% </a:t>
                      </a:r>
                      <a:endParaRPr kumimoji="1" lang="zh-TW" altLang="en-US" sz="1800" b="1" i="0" u="none" strike="noStrike" cap="none" normalizeH="0" baseline="0" smtClean="0">
                        <a:ln>
                          <a:noFill/>
                        </a:ln>
                        <a:solidFill>
                          <a:schemeClr val="tx1"/>
                        </a:solidFill>
                        <a:effectLst/>
                        <a:latin typeface="Arial" charset="0"/>
                        <a:ea typeface="標楷體" pitchFamily="65" charset="-12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BD4"/>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charset="0"/>
                          <a:ea typeface="標楷體" pitchFamily="65" charset="-120"/>
                        </a:rPr>
                        <a:t>-0.30% </a:t>
                      </a:r>
                      <a:endParaRPr kumimoji="1" lang="zh-TW" altLang="en-US" sz="1800" b="1" i="0" u="none" strike="noStrike" cap="none" normalizeH="0" baseline="0" dirty="0" smtClean="0">
                        <a:ln>
                          <a:noFill/>
                        </a:ln>
                        <a:solidFill>
                          <a:schemeClr val="tx1"/>
                        </a:solidFill>
                        <a:effectLst/>
                        <a:latin typeface="Arial" charset="0"/>
                        <a:ea typeface="標楷體" pitchFamily="65" charset="-12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BD4"/>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zh-TW" sz="1800" b="1" i="0" u="none" strike="noStrike" cap="none" normalizeH="0" baseline="0" smtClean="0">
                          <a:ln>
                            <a:noFill/>
                          </a:ln>
                          <a:solidFill>
                            <a:schemeClr val="tx1"/>
                          </a:solidFill>
                          <a:effectLst/>
                          <a:latin typeface="Arial" charset="0"/>
                          <a:ea typeface="標楷體" pitchFamily="65" charset="-120"/>
                        </a:rPr>
                        <a:t>3.51% </a:t>
                      </a:r>
                      <a:endParaRPr kumimoji="1" lang="zh-TW" altLang="en-US" sz="1800" b="1" i="0" u="none" strike="noStrike" cap="none" normalizeH="0" baseline="0" smtClean="0">
                        <a:ln>
                          <a:noFill/>
                        </a:ln>
                        <a:solidFill>
                          <a:schemeClr val="tx1"/>
                        </a:solidFill>
                        <a:effectLst/>
                        <a:latin typeface="Arial" charset="0"/>
                        <a:ea typeface="標楷體" pitchFamily="65" charset="-12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BD4"/>
                    </a:solidFill>
                  </a:tcPr>
                </a:tc>
              </a:tr>
              <a:tr h="4397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charset="0"/>
                          <a:ea typeface="標楷體" pitchFamily="65" charset="-120"/>
                        </a:rPr>
                        <a:t>2011</a:t>
                      </a:r>
                      <a:r>
                        <a:rPr kumimoji="1" lang="zh-TW" altLang="en-US" sz="1800" b="1" i="0" u="none" strike="noStrike" cap="none" normalizeH="0" baseline="0" dirty="0" smtClean="0">
                          <a:ln>
                            <a:noFill/>
                          </a:ln>
                          <a:solidFill>
                            <a:schemeClr val="tx1"/>
                          </a:solidFill>
                          <a:effectLst/>
                          <a:latin typeface="Arial" charset="0"/>
                          <a:ea typeface="新細明體" pitchFamily="18" charset="-120"/>
                        </a:rPr>
                        <a:t>年</a:t>
                      </a:r>
                      <a:r>
                        <a:rPr kumimoji="1" lang="en-US" altLang="zh-TW" sz="1800" b="1" i="0" u="none" strike="noStrike" cap="none" normalizeH="0" baseline="0" dirty="0" smtClean="0">
                          <a:ln>
                            <a:noFill/>
                          </a:ln>
                          <a:solidFill>
                            <a:schemeClr val="tx1"/>
                          </a:solidFill>
                          <a:effectLst/>
                          <a:latin typeface="Arial" charset="0"/>
                          <a:ea typeface="標楷體" pitchFamily="65" charset="-120"/>
                        </a:rPr>
                        <a:t>(2010/12/31-2011/12/31)</a:t>
                      </a:r>
                      <a:endParaRPr kumimoji="1" lang="zh-TW" altLang="zh-TW" sz="1800" b="1" i="0" u="none" strike="noStrike" cap="none" normalizeH="0" baseline="0" dirty="0" smtClean="0">
                        <a:ln>
                          <a:noFill/>
                        </a:ln>
                        <a:solidFill>
                          <a:schemeClr val="tx1"/>
                        </a:solidFill>
                        <a:effectLst/>
                        <a:latin typeface="Arial" charset="0"/>
                        <a:ea typeface="標楷體" pitchFamily="65" charset="-12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charset="0"/>
                          <a:ea typeface="標楷體" pitchFamily="65" charset="-120"/>
                        </a:rPr>
                        <a:t>3.72% </a:t>
                      </a:r>
                      <a:endParaRPr kumimoji="1" lang="zh-TW" altLang="en-US" sz="1800" b="1" i="0" u="none" strike="noStrike" cap="none" normalizeH="0" baseline="0" dirty="0" smtClean="0">
                        <a:ln>
                          <a:noFill/>
                        </a:ln>
                        <a:solidFill>
                          <a:schemeClr val="tx1"/>
                        </a:solidFill>
                        <a:effectLst/>
                        <a:latin typeface="Arial" charset="0"/>
                        <a:ea typeface="標楷體" pitchFamily="65" charset="-12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B"/>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charset="0"/>
                          <a:ea typeface="標楷體" pitchFamily="65" charset="-120"/>
                        </a:rPr>
                        <a:t>7.83% </a:t>
                      </a:r>
                      <a:endParaRPr kumimoji="1" lang="zh-TW" altLang="en-US" sz="1800" b="1" i="0" u="none" strike="noStrike" cap="none" normalizeH="0" baseline="0" dirty="0" smtClean="0">
                        <a:ln>
                          <a:noFill/>
                        </a:ln>
                        <a:solidFill>
                          <a:schemeClr val="tx1"/>
                        </a:solidFill>
                        <a:effectLst/>
                        <a:latin typeface="Arial" charset="0"/>
                        <a:ea typeface="標楷體" pitchFamily="65" charset="-12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B"/>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charset="0"/>
                          <a:ea typeface="標楷體" pitchFamily="65" charset="-120"/>
                        </a:rPr>
                        <a:t>-0.35% </a:t>
                      </a:r>
                      <a:endParaRPr kumimoji="1" lang="zh-TW" altLang="en-US" sz="1800" b="1" i="0" u="none" strike="noStrike" cap="none" normalizeH="0" baseline="0" dirty="0" smtClean="0">
                        <a:ln>
                          <a:noFill/>
                        </a:ln>
                        <a:solidFill>
                          <a:schemeClr val="tx1"/>
                        </a:solidFill>
                        <a:effectLst/>
                        <a:latin typeface="Arial" charset="0"/>
                        <a:ea typeface="標楷體" pitchFamily="65" charset="-12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EEB"/>
                    </a:solidFill>
                  </a:tcPr>
                </a:tc>
              </a:tr>
              <a:tr h="4397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charset="0"/>
                          <a:ea typeface="標楷體" pitchFamily="65" charset="-120"/>
                        </a:rPr>
                        <a:t>2012</a:t>
                      </a:r>
                      <a:r>
                        <a:rPr kumimoji="1" lang="zh-TW" altLang="en-US" sz="1800" b="1" i="0" u="none" strike="noStrike" cap="none" normalizeH="0" baseline="0" dirty="0" smtClean="0">
                          <a:ln>
                            <a:noFill/>
                          </a:ln>
                          <a:solidFill>
                            <a:schemeClr val="tx1"/>
                          </a:solidFill>
                          <a:effectLst/>
                          <a:latin typeface="Arial" charset="0"/>
                          <a:ea typeface="新細明體" pitchFamily="18" charset="-120"/>
                        </a:rPr>
                        <a:t>年</a:t>
                      </a:r>
                      <a:r>
                        <a:rPr kumimoji="1" lang="en-US" altLang="zh-TW" sz="1800" b="1" i="0" u="none" strike="noStrike" cap="none" normalizeH="0" baseline="0" dirty="0" smtClean="0">
                          <a:ln>
                            <a:noFill/>
                          </a:ln>
                          <a:solidFill>
                            <a:schemeClr val="tx1"/>
                          </a:solidFill>
                          <a:effectLst/>
                          <a:latin typeface="Arial" charset="0"/>
                          <a:ea typeface="標楷體" pitchFamily="65" charset="-120"/>
                        </a:rPr>
                        <a:t>(2011/12/31-2012/12/31)</a:t>
                      </a:r>
                      <a:endParaRPr kumimoji="1" lang="zh-TW" altLang="zh-TW" sz="1800" b="1" i="0" u="none" strike="noStrike" cap="none" normalizeH="0" baseline="0" dirty="0" smtClean="0">
                        <a:ln>
                          <a:noFill/>
                        </a:ln>
                        <a:solidFill>
                          <a:schemeClr val="tx1"/>
                        </a:solidFill>
                        <a:effectLst/>
                        <a:latin typeface="Arial" charset="0"/>
                        <a:ea typeface="標楷體" pitchFamily="65" charset="-12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charset="0"/>
                          <a:ea typeface="標楷體" pitchFamily="65" charset="-120"/>
                        </a:rPr>
                        <a:t>0.38% </a:t>
                      </a:r>
                      <a:endParaRPr kumimoji="1" lang="zh-TW" altLang="en-US" sz="1800" b="1" i="0" u="none" strike="noStrike" cap="none" normalizeH="0" baseline="0" dirty="0" smtClean="0">
                        <a:ln>
                          <a:noFill/>
                        </a:ln>
                        <a:solidFill>
                          <a:schemeClr val="tx1"/>
                        </a:solidFill>
                        <a:effectLst/>
                        <a:latin typeface="Arial" charset="0"/>
                        <a:ea typeface="標楷體" pitchFamily="65" charset="-12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BD4"/>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charset="0"/>
                          <a:ea typeface="標楷體" pitchFamily="65" charset="-120"/>
                        </a:rPr>
                        <a:t>4.41% </a:t>
                      </a:r>
                      <a:endParaRPr kumimoji="1" lang="zh-TW" altLang="en-US" sz="1800" b="1" i="0" u="none" strike="noStrike" cap="none" normalizeH="0" baseline="0" dirty="0" smtClean="0">
                        <a:ln>
                          <a:noFill/>
                        </a:ln>
                        <a:solidFill>
                          <a:schemeClr val="tx1"/>
                        </a:solidFill>
                        <a:effectLst/>
                        <a:latin typeface="Arial" charset="0"/>
                        <a:ea typeface="標楷體" pitchFamily="65" charset="-12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BD4"/>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charset="0"/>
                          <a:ea typeface="標楷體" pitchFamily="65" charset="-120"/>
                        </a:rPr>
                        <a:t>8.58% </a:t>
                      </a:r>
                      <a:endParaRPr kumimoji="1" lang="zh-TW" altLang="en-US" sz="1800" b="1" i="0" u="none" strike="noStrike" cap="none" normalizeH="0" baseline="0" dirty="0" smtClean="0">
                        <a:ln>
                          <a:noFill/>
                        </a:ln>
                        <a:solidFill>
                          <a:schemeClr val="tx1"/>
                        </a:solidFill>
                        <a:effectLst/>
                        <a:latin typeface="Arial" charset="0"/>
                        <a:ea typeface="標楷體" pitchFamily="65" charset="-12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BD4"/>
                    </a:solidFill>
                  </a:tcPr>
                </a:tc>
              </a:tr>
              <a:tr h="44291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800" b="1" i="0" u="none" strike="noStrike" cap="none" normalizeH="0" baseline="0" dirty="0" smtClean="0">
                          <a:ln>
                            <a:noFill/>
                          </a:ln>
                          <a:solidFill>
                            <a:schemeClr val="tx1"/>
                          </a:solidFill>
                          <a:effectLst/>
                          <a:latin typeface="Arial" charset="0"/>
                          <a:ea typeface="標楷體" pitchFamily="65" charset="-120"/>
                        </a:rPr>
                        <a:t>2013</a:t>
                      </a:r>
                      <a:r>
                        <a:rPr kumimoji="1" lang="zh-TW" altLang="en-US" sz="1800" b="1" i="0" u="none" strike="noStrike" cap="none" normalizeH="0" baseline="0" dirty="0" smtClean="0">
                          <a:ln>
                            <a:noFill/>
                          </a:ln>
                          <a:solidFill>
                            <a:schemeClr val="tx1"/>
                          </a:solidFill>
                          <a:effectLst/>
                          <a:latin typeface="Arial" charset="0"/>
                          <a:ea typeface="新細明體" pitchFamily="18" charset="-120"/>
                        </a:rPr>
                        <a:t>年</a:t>
                      </a:r>
                      <a:r>
                        <a:rPr kumimoji="1" lang="en-US" altLang="zh-TW" sz="1800" b="1" i="0" u="none" strike="noStrike" cap="none" normalizeH="0" baseline="0" dirty="0" smtClean="0">
                          <a:ln>
                            <a:noFill/>
                          </a:ln>
                          <a:solidFill>
                            <a:schemeClr val="tx1"/>
                          </a:solidFill>
                          <a:effectLst/>
                          <a:latin typeface="Arial" charset="0"/>
                          <a:ea typeface="標楷體" pitchFamily="65" charset="-120"/>
                        </a:rPr>
                        <a:t>(2012/12/31-2013/12/31)*C</a:t>
                      </a:r>
                      <a:endParaRPr kumimoji="1" lang="zh-TW" altLang="zh-TW" sz="1800" b="1" i="0" u="none" strike="noStrike" cap="none" normalizeH="0" baseline="0" dirty="0" smtClean="0">
                        <a:ln>
                          <a:noFill/>
                        </a:ln>
                        <a:solidFill>
                          <a:schemeClr val="tx1"/>
                        </a:solidFill>
                        <a:effectLst/>
                        <a:latin typeface="Arial" charset="0"/>
                        <a:ea typeface="標楷體" pitchFamily="65" charset="-12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zh-TW" sz="1800" b="1" i="0" u="none" strike="noStrike" kern="1200" cap="none" normalizeH="0" baseline="0" dirty="0" smtClean="0">
                          <a:ln>
                            <a:noFill/>
                          </a:ln>
                          <a:solidFill>
                            <a:schemeClr val="tx1"/>
                          </a:solidFill>
                          <a:effectLst/>
                          <a:latin typeface="Arial" charset="0"/>
                          <a:ea typeface="標楷體" pitchFamily="65" charset="-120"/>
                          <a:cs typeface="+mn-cs"/>
                        </a:rPr>
                        <a:t>1.13%</a:t>
                      </a:r>
                      <a:endParaRPr kumimoji="1" lang="zh-TW" altLang="zh-TW" sz="1800" b="1" i="0" u="none" strike="noStrike" kern="1200" cap="none" normalizeH="0" baseline="0" dirty="0" smtClean="0">
                        <a:ln>
                          <a:noFill/>
                        </a:ln>
                        <a:solidFill>
                          <a:schemeClr val="tx1"/>
                        </a:solidFill>
                        <a:effectLst/>
                        <a:latin typeface="Arial" charset="0"/>
                        <a:ea typeface="標楷體" pitchFamily="65" charset="-120"/>
                        <a:cs typeface="+mn-cs"/>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zh-TW" sz="1800" b="1" i="0" u="none" strike="noStrike" kern="1200" cap="none" normalizeH="0" baseline="0" dirty="0" smtClean="0">
                          <a:ln>
                            <a:noFill/>
                          </a:ln>
                          <a:solidFill>
                            <a:schemeClr val="tx1"/>
                          </a:solidFill>
                          <a:effectLst/>
                          <a:latin typeface="Arial" charset="0"/>
                          <a:ea typeface="標楷體" pitchFamily="65" charset="-120"/>
                          <a:cs typeface="+mn-cs"/>
                        </a:rPr>
                        <a:t>10.02%</a:t>
                      </a:r>
                      <a:endParaRPr kumimoji="1" lang="zh-TW" altLang="zh-TW" sz="1800" b="1" i="0" u="none" strike="noStrike" kern="1200" cap="none" normalizeH="0" baseline="0" dirty="0" smtClean="0">
                        <a:ln>
                          <a:noFill/>
                        </a:ln>
                        <a:solidFill>
                          <a:schemeClr val="tx1"/>
                        </a:solidFill>
                        <a:effectLst/>
                        <a:latin typeface="Arial" charset="0"/>
                        <a:ea typeface="標楷體" pitchFamily="65" charset="-120"/>
                        <a:cs typeface="+mn-cs"/>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1" lang="en-US" altLang="zh-TW" sz="1800" b="1" i="0" u="none" strike="noStrike" kern="1200" cap="none" normalizeH="0" baseline="0" dirty="0" smtClean="0">
                          <a:ln>
                            <a:noFill/>
                          </a:ln>
                          <a:solidFill>
                            <a:schemeClr val="tx1"/>
                          </a:solidFill>
                          <a:effectLst/>
                          <a:latin typeface="Arial" charset="0"/>
                          <a:ea typeface="標楷體" pitchFamily="65" charset="-120"/>
                          <a:cs typeface="+mn-cs"/>
                        </a:rPr>
                        <a:t>3.42%</a:t>
                      </a:r>
                      <a:endParaRPr kumimoji="1" lang="zh-TW" altLang="zh-TW" sz="1800" b="1" i="0" u="none" strike="noStrike" kern="1200" cap="none" normalizeH="0" baseline="0" dirty="0" smtClean="0">
                        <a:ln>
                          <a:noFill/>
                        </a:ln>
                        <a:solidFill>
                          <a:schemeClr val="tx1"/>
                        </a:solidFill>
                        <a:effectLst/>
                        <a:latin typeface="Arial" charset="0"/>
                        <a:ea typeface="標楷體" pitchFamily="65" charset="-120"/>
                        <a:cs typeface="+mn-cs"/>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4429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chemeClr val="tx1"/>
                          </a:solidFill>
                          <a:effectLst/>
                          <a:latin typeface="Arial" charset="0"/>
                          <a:ea typeface="新細明體" pitchFamily="18" charset="-120"/>
                        </a:rPr>
                        <a:t>平均複利</a:t>
                      </a:r>
                      <a:r>
                        <a:rPr kumimoji="1" lang="en-US" altLang="zh-TW" sz="1800" b="1" i="0" u="none" strike="noStrike" cap="none" normalizeH="0" baseline="0" dirty="0" smtClean="0">
                          <a:ln>
                            <a:noFill/>
                          </a:ln>
                          <a:solidFill>
                            <a:schemeClr val="tx1"/>
                          </a:solidFill>
                          <a:effectLst/>
                          <a:latin typeface="Arial" charset="0"/>
                          <a:ea typeface="新細明體" pitchFamily="18" charset="-120"/>
                        </a:rPr>
                        <a:t>(</a:t>
                      </a:r>
                      <a:r>
                        <a:rPr kumimoji="1" lang="zh-TW" altLang="en-US" sz="1800" b="1" i="0" u="none" strike="noStrike" cap="none" normalizeH="0" baseline="0" dirty="0" smtClean="0">
                          <a:ln>
                            <a:noFill/>
                          </a:ln>
                          <a:solidFill>
                            <a:schemeClr val="tx1"/>
                          </a:solidFill>
                          <a:effectLst/>
                          <a:latin typeface="Arial" charset="0"/>
                          <a:ea typeface="新細明體" pitchFamily="18" charset="-120"/>
                        </a:rPr>
                        <a:t>年化報酬率</a:t>
                      </a:r>
                      <a:r>
                        <a:rPr kumimoji="1" lang="en-US" altLang="zh-TW" sz="1800" b="1" i="0" u="none" strike="noStrike" cap="none" normalizeH="0" baseline="0" dirty="0" smtClean="0">
                          <a:ln>
                            <a:noFill/>
                          </a:ln>
                          <a:solidFill>
                            <a:schemeClr val="tx1"/>
                          </a:solidFill>
                          <a:effectLst/>
                          <a:latin typeface="Arial" charset="0"/>
                          <a:ea typeface="新細明體" pitchFamily="18" charset="-120"/>
                        </a:rPr>
                        <a:t>)</a:t>
                      </a:r>
                      <a:endParaRPr kumimoji="1" lang="zh-TW" altLang="zh-TW" sz="1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charset="0"/>
                          <a:ea typeface="標楷體" pitchFamily="65" charset="-120"/>
                        </a:rPr>
                        <a:t>2.01%</a:t>
                      </a:r>
                      <a:endParaRPr kumimoji="1" lang="zh-TW" altLang="zh-TW" sz="1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charset="0"/>
                          <a:ea typeface="標楷體" pitchFamily="65" charset="-120"/>
                        </a:rPr>
                        <a:t>4.13%</a:t>
                      </a:r>
                      <a:endParaRPr kumimoji="1" lang="zh-TW" altLang="zh-TW" sz="1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charset="0"/>
                          <a:ea typeface="標楷體" pitchFamily="65" charset="-120"/>
                        </a:rPr>
                        <a:t>6.97%</a:t>
                      </a:r>
                      <a:endParaRPr kumimoji="1" lang="zh-TW" altLang="zh-TW" sz="1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chemeClr val="tx1"/>
                          </a:solidFill>
                          <a:effectLst/>
                          <a:latin typeface="Arial" charset="0"/>
                          <a:ea typeface="新細明體" pitchFamily="18" charset="-120"/>
                        </a:rPr>
                        <a:t>風險</a:t>
                      </a:r>
                      <a:r>
                        <a:rPr kumimoji="1" lang="en-US" altLang="zh-TW" sz="1800" b="1" i="0" u="none" strike="noStrike" cap="none" normalizeH="0" baseline="0" dirty="0" smtClean="0">
                          <a:ln>
                            <a:noFill/>
                          </a:ln>
                          <a:solidFill>
                            <a:schemeClr val="tx1"/>
                          </a:solidFill>
                          <a:effectLst/>
                          <a:latin typeface="Arial" charset="0"/>
                          <a:ea typeface="新細明體" pitchFamily="18" charset="-120"/>
                        </a:rPr>
                        <a:t>(</a:t>
                      </a:r>
                      <a:r>
                        <a:rPr kumimoji="1" lang="zh-TW" altLang="en-US" sz="1800" b="1" i="0" u="none" strike="noStrike" cap="none" normalizeH="0" baseline="0" dirty="0" smtClean="0">
                          <a:ln>
                            <a:noFill/>
                          </a:ln>
                          <a:solidFill>
                            <a:schemeClr val="tx1"/>
                          </a:solidFill>
                          <a:effectLst/>
                          <a:latin typeface="Arial" charset="0"/>
                          <a:ea typeface="新細明體" pitchFamily="18" charset="-120"/>
                        </a:rPr>
                        <a:t>年化標準差</a:t>
                      </a:r>
                      <a:r>
                        <a:rPr kumimoji="1" lang="en-US" altLang="zh-TW" sz="1800" b="1" i="0" u="none" strike="noStrike" cap="none" normalizeH="0" baseline="0" dirty="0" smtClean="0">
                          <a:ln>
                            <a:noFill/>
                          </a:ln>
                          <a:solidFill>
                            <a:schemeClr val="tx1"/>
                          </a:solidFill>
                          <a:effectLst/>
                          <a:latin typeface="Arial" charset="0"/>
                          <a:ea typeface="標楷體" pitchFamily="65" charset="-120"/>
                        </a:rPr>
                        <a:t>)</a:t>
                      </a:r>
                      <a:endParaRPr kumimoji="1" lang="zh-TW" altLang="zh-TW" sz="1800" b="1" i="0" u="none" strike="noStrike" cap="none" normalizeH="0" baseline="0" dirty="0" smtClean="0">
                        <a:ln>
                          <a:noFill/>
                        </a:ln>
                        <a:solidFill>
                          <a:schemeClr val="tx1"/>
                        </a:solidFill>
                        <a:effectLst/>
                        <a:latin typeface="Arial" charset="0"/>
                        <a:ea typeface="標楷體" pitchFamily="65" charset="-12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28E6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charset="0"/>
                          <a:ea typeface="標楷體" pitchFamily="65" charset="-120"/>
                        </a:rPr>
                        <a:t>1.87%</a:t>
                      </a:r>
                      <a:endParaRPr kumimoji="1" lang="zh-TW" altLang="zh-TW" sz="1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charset="0"/>
                          <a:ea typeface="標楷體" pitchFamily="65" charset="-120"/>
                        </a:rPr>
                        <a:t>7.69%</a:t>
                      </a:r>
                      <a:endParaRPr kumimoji="1" lang="zh-TW" altLang="zh-TW" sz="1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tx1"/>
                          </a:solidFill>
                          <a:effectLst/>
                          <a:latin typeface="Arial" charset="0"/>
                          <a:ea typeface="標楷體" pitchFamily="65" charset="-120"/>
                        </a:rPr>
                        <a:t>14.87%</a:t>
                      </a:r>
                      <a:endParaRPr kumimoji="1" lang="zh-TW" altLang="zh-TW" sz="18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marL="17781" marR="177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r>
            </a:tbl>
          </a:graphicData>
        </a:graphic>
      </p:graphicFrame>
      <p:sp>
        <p:nvSpPr>
          <p:cNvPr id="28732" name="文字方塊 8"/>
          <p:cNvSpPr txBox="1">
            <a:spLocks noChangeArrowheads="1"/>
          </p:cNvSpPr>
          <p:nvPr/>
        </p:nvSpPr>
        <p:spPr bwMode="auto">
          <a:xfrm>
            <a:off x="251520" y="5935265"/>
            <a:ext cx="889248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dirty="0">
                <a:solidFill>
                  <a:schemeClr val="bg1"/>
                </a:solidFill>
                <a:ea typeface="標楷體" pitchFamily="65" charset="-120"/>
              </a:rPr>
              <a:t>*A </a:t>
            </a:r>
            <a:r>
              <a:rPr lang="zh-TW" altLang="zh-TW" dirty="0">
                <a:solidFill>
                  <a:schemeClr val="bg1"/>
                </a:solidFill>
                <a:ea typeface="標楷體" pitchFamily="65" charset="-120"/>
              </a:rPr>
              <a:t>美國次級房貸</a:t>
            </a:r>
            <a:endParaRPr lang="en-US" altLang="zh-TW" dirty="0">
              <a:solidFill>
                <a:schemeClr val="bg1"/>
              </a:solidFill>
              <a:ea typeface="標楷體" pitchFamily="65" charset="-120"/>
            </a:endParaRPr>
          </a:p>
          <a:p>
            <a:pPr eaLnBrk="1" hangingPunct="1"/>
            <a:r>
              <a:rPr lang="en-US" altLang="zh-TW" dirty="0">
                <a:solidFill>
                  <a:schemeClr val="bg1"/>
                </a:solidFill>
                <a:ea typeface="標楷體" pitchFamily="65" charset="-120"/>
              </a:rPr>
              <a:t>*B </a:t>
            </a:r>
            <a:r>
              <a:rPr lang="zh-TW" altLang="zh-TW" dirty="0">
                <a:solidFill>
                  <a:schemeClr val="bg1"/>
                </a:solidFill>
                <a:ea typeface="標楷體" pitchFamily="65" charset="-120"/>
              </a:rPr>
              <a:t>歐債</a:t>
            </a:r>
            <a:r>
              <a:rPr lang="zh-TW" altLang="zh-TW" dirty="0" smtClean="0">
                <a:solidFill>
                  <a:schemeClr val="bg1"/>
                </a:solidFill>
                <a:ea typeface="標楷體" pitchFamily="65" charset="-120"/>
              </a:rPr>
              <a:t>危機</a:t>
            </a:r>
            <a:endParaRPr lang="en-US" altLang="zh-TW" dirty="0" smtClean="0">
              <a:solidFill>
                <a:schemeClr val="bg1"/>
              </a:solidFill>
              <a:ea typeface="標楷體" pitchFamily="65" charset="-120"/>
            </a:endParaRPr>
          </a:p>
          <a:p>
            <a:pPr eaLnBrk="1" hangingPunct="1"/>
            <a:r>
              <a:rPr lang="en-US" altLang="zh-TW" dirty="0" smtClean="0">
                <a:solidFill>
                  <a:prstClr val="black"/>
                </a:solidFill>
                <a:ea typeface="標楷體" pitchFamily="65" charset="-120"/>
              </a:rPr>
              <a:t>*C</a:t>
            </a:r>
            <a:r>
              <a:rPr lang="zh-TW" altLang="en-US" dirty="0" smtClean="0">
                <a:solidFill>
                  <a:prstClr val="black"/>
                </a:solidFill>
                <a:ea typeface="標楷體" pitchFamily="65" charset="-120"/>
              </a:rPr>
              <a:t> </a:t>
            </a:r>
            <a:r>
              <a:rPr lang="zh-TW" altLang="en-US" sz="1600" dirty="0" smtClean="0">
                <a:solidFill>
                  <a:prstClr val="black"/>
                </a:solidFill>
                <a:ea typeface="標楷體" pitchFamily="65" charset="-120"/>
              </a:rPr>
              <a:t>投資組合實際投資期間</a:t>
            </a:r>
            <a:r>
              <a:rPr lang="zh-TW" altLang="en-US" sz="1600" dirty="0">
                <a:solidFill>
                  <a:prstClr val="black"/>
                </a:solidFill>
                <a:ea typeface="標楷體" pitchFamily="65" charset="-120"/>
              </a:rPr>
              <a:t>約三</a:t>
            </a:r>
            <a:r>
              <a:rPr lang="zh-TW" altLang="en-US" sz="1600" dirty="0" smtClean="0">
                <a:solidFill>
                  <a:prstClr val="black"/>
                </a:solidFill>
                <a:ea typeface="標楷體" pitchFamily="65" charset="-120"/>
              </a:rPr>
              <a:t>個季度，故</a:t>
            </a:r>
            <a:r>
              <a:rPr lang="en-US" altLang="zh-TW" sz="1600" dirty="0" smtClean="0">
                <a:solidFill>
                  <a:prstClr val="black"/>
                </a:solidFill>
                <a:ea typeface="標楷體" pitchFamily="65" charset="-120"/>
              </a:rPr>
              <a:t>2013</a:t>
            </a:r>
            <a:r>
              <a:rPr lang="zh-TW" altLang="en-US" sz="1600" dirty="0">
                <a:solidFill>
                  <a:prstClr val="black"/>
                </a:solidFill>
                <a:ea typeface="標楷體" pitchFamily="65" charset="-120"/>
              </a:rPr>
              <a:t>全</a:t>
            </a:r>
            <a:r>
              <a:rPr lang="zh-TW" altLang="en-US" sz="1600" dirty="0" smtClean="0">
                <a:solidFill>
                  <a:prstClr val="black"/>
                </a:solidFill>
                <a:ea typeface="標楷體" pitchFamily="65" charset="-120"/>
              </a:rPr>
              <a:t>年度試算之投資報酬率與實際報酬率有所差異。</a:t>
            </a:r>
            <a:endParaRPr lang="en-US" altLang="zh-TW" sz="1600" dirty="0" smtClean="0">
              <a:solidFill>
                <a:prstClr val="black"/>
              </a:solidFill>
              <a:ea typeface="標楷體" pitchFamily="65" charset="-120"/>
            </a:endParaRPr>
          </a:p>
        </p:txBody>
      </p:sp>
    </p:spTree>
    <p:extLst>
      <p:ext uri="{BB962C8B-B14F-4D97-AF65-F5344CB8AC3E}">
        <p14:creationId xmlns:p14="http://schemas.microsoft.com/office/powerpoint/2010/main" val="29155141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9" name="Rectangle 2"/>
          <p:cNvSpPr>
            <a:spLocks noGrp="1" noChangeArrowheads="1"/>
          </p:cNvSpPr>
          <p:nvPr>
            <p:ph type="title" idx="4294967295"/>
          </p:nvPr>
        </p:nvSpPr>
        <p:spPr>
          <a:xfrm>
            <a:off x="0" y="115888"/>
            <a:ext cx="9144000" cy="1143000"/>
          </a:xfrm>
        </p:spPr>
        <p:txBody>
          <a:bodyPr/>
          <a:lstStyle/>
          <a:p>
            <a:pPr eaLnBrk="1" hangingPunct="1">
              <a:lnSpc>
                <a:spcPct val="80000"/>
              </a:lnSpc>
            </a:pPr>
            <a:r>
              <a:rPr lang="zh-TW" altLang="en-US" sz="4000" b="1" dirty="0" smtClean="0">
                <a:effectLst>
                  <a:outerShdw blurRad="38100" dist="38100" dir="2700000" algn="tl">
                    <a:srgbClr val="000000">
                      <a:alpha val="43137"/>
                    </a:srgbClr>
                  </a:outerShdw>
                </a:effectLst>
                <a:latin typeface="微軟正黑體" pitchFamily="34" charset="-120"/>
                <a:ea typeface="微軟正黑體" pitchFamily="34" charset="-120"/>
              </a:rPr>
              <a:t>模擬未來績效簡化試算參考</a:t>
            </a: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
            </a:r>
            <a:b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br>
            <a:r>
              <a:rPr lang="en-US" altLang="zh-TW" sz="2000" b="1" dirty="0" smtClean="0">
                <a:solidFill>
                  <a:srgbClr val="FF0000"/>
                </a:solidFill>
                <a:latin typeface="微軟正黑體" pitchFamily="34" charset="-120"/>
                <a:ea typeface="微軟正黑體" pitchFamily="34" charset="-120"/>
              </a:rPr>
              <a:t>(</a:t>
            </a:r>
            <a:r>
              <a:rPr lang="zh-TW" altLang="en-US" sz="2000" b="1" dirty="0">
                <a:solidFill>
                  <a:srgbClr val="FF0000"/>
                </a:solidFill>
                <a:latin typeface="微軟正黑體" pitchFamily="34" charset="-120"/>
                <a:ea typeface="微軟正黑體" pitchFamily="34" charset="-120"/>
              </a:rPr>
              <a:t>僅</a:t>
            </a:r>
            <a:r>
              <a:rPr lang="zh-TW" altLang="en-US" sz="2000" b="1" dirty="0" smtClean="0">
                <a:solidFill>
                  <a:srgbClr val="FF0000"/>
                </a:solidFill>
                <a:latin typeface="微軟正黑體" pitchFamily="34" charset="-120"/>
                <a:ea typeface="微軟正黑體" pitchFamily="34" charset="-120"/>
              </a:rPr>
              <a:t>供參考</a:t>
            </a:r>
            <a:r>
              <a:rPr lang="zh-TW" altLang="zh-TW" sz="2000" b="1" dirty="0" smtClean="0">
                <a:solidFill>
                  <a:srgbClr val="FF0000"/>
                </a:solidFill>
                <a:latin typeface="微軟正黑體" pitchFamily="34" charset="-120"/>
                <a:ea typeface="微軟正黑體" pitchFamily="34" charset="-120"/>
              </a:rPr>
              <a:t>，</a:t>
            </a:r>
            <a:r>
              <a:rPr lang="zh-TW" altLang="en-US" sz="2000" b="1" dirty="0">
                <a:solidFill>
                  <a:srgbClr val="FF0000"/>
                </a:solidFill>
                <a:latin typeface="微軟正黑體" pitchFamily="34" charset="-120"/>
                <a:ea typeface="微軟正黑體" pitchFamily="34" charset="-120"/>
              </a:rPr>
              <a:t>投資組合過去績效不代表未來績效之保證</a:t>
            </a:r>
            <a:r>
              <a:rPr lang="en-US" altLang="zh-TW" sz="2000" b="1" dirty="0">
                <a:solidFill>
                  <a:srgbClr val="FF0000"/>
                </a:solidFill>
                <a:latin typeface="微軟正黑體" pitchFamily="34" charset="-120"/>
                <a:ea typeface="微軟正黑體" pitchFamily="34" charset="-120"/>
              </a:rPr>
              <a:t>) </a:t>
            </a:r>
          </a:p>
        </p:txBody>
      </p:sp>
      <p:sp>
        <p:nvSpPr>
          <p:cNvPr id="4100" name="Rectangle 3"/>
          <p:cNvSpPr>
            <a:spLocks noGrp="1" noChangeArrowheads="1"/>
          </p:cNvSpPr>
          <p:nvPr>
            <p:ph type="body" sz="half" idx="4294967295"/>
          </p:nvPr>
        </p:nvSpPr>
        <p:spPr>
          <a:xfrm>
            <a:off x="126460" y="1125538"/>
            <a:ext cx="8766020" cy="863600"/>
          </a:xfrm>
          <a:ln>
            <a:noFill/>
            <a:miter lim="800000"/>
            <a:headEnd/>
            <a:tailEnd/>
          </a:ln>
        </p:spPr>
        <p:txBody>
          <a:bodyPr/>
          <a:lstStyle/>
          <a:p>
            <a:pPr marL="0" indent="0" eaLnBrk="1" hangingPunct="1">
              <a:lnSpc>
                <a:spcPct val="80000"/>
              </a:lnSpc>
              <a:buNone/>
            </a:pPr>
            <a:r>
              <a:rPr lang="zh-TW" altLang="en-US" sz="1600" dirty="0" smtClean="0">
                <a:latin typeface="微軟正黑體" pitchFamily="34" charset="-120"/>
                <a:ea typeface="微軟正黑體" pitchFamily="34" charset="-120"/>
              </a:rPr>
              <a:t>例：教職員月支數額</a:t>
            </a:r>
            <a:r>
              <a:rPr lang="en-US" altLang="zh-TW" sz="1600" dirty="0" smtClean="0">
                <a:latin typeface="微軟正黑體" pitchFamily="34" charset="-120"/>
                <a:ea typeface="微軟正黑體" pitchFamily="34" charset="-120"/>
              </a:rPr>
              <a:t>25,435</a:t>
            </a:r>
            <a:r>
              <a:rPr lang="zh-TW" altLang="en-US" sz="1600" dirty="0" smtClean="0">
                <a:latin typeface="微軟正黑體" pitchFamily="34" charset="-120"/>
                <a:ea typeface="微軟正黑體" pitchFamily="34" charset="-120"/>
              </a:rPr>
              <a:t>元，每月自行提撥</a:t>
            </a:r>
            <a:r>
              <a:rPr lang="en-US" altLang="zh-TW" sz="1600" dirty="0" smtClean="0">
                <a:latin typeface="微軟正黑體" pitchFamily="34" charset="-120"/>
                <a:ea typeface="微軟正黑體" pitchFamily="34" charset="-120"/>
              </a:rPr>
              <a:t>2,136</a:t>
            </a:r>
            <a:r>
              <a:rPr lang="zh-TW" altLang="en-US" sz="1600" dirty="0" smtClean="0">
                <a:latin typeface="微軟正黑體" pitchFamily="34" charset="-120"/>
                <a:ea typeface="微軟正黑體" pitchFamily="34" charset="-120"/>
              </a:rPr>
              <a:t>元，政府及學校共提撥</a:t>
            </a:r>
            <a:r>
              <a:rPr lang="en-US" altLang="zh-TW" sz="1600" dirty="0" smtClean="0">
                <a:latin typeface="微軟正黑體" pitchFamily="34" charset="-120"/>
                <a:ea typeface="微軟正黑體" pitchFamily="34" charset="-120"/>
              </a:rPr>
              <a:t>3,968</a:t>
            </a:r>
            <a:r>
              <a:rPr lang="zh-TW" altLang="en-US" sz="1600" dirty="0" smtClean="0">
                <a:latin typeface="微軟正黑體" pitchFamily="34" charset="-120"/>
                <a:ea typeface="微軟正黑體" pitchFamily="34" charset="-120"/>
              </a:rPr>
              <a:t>元，合計</a:t>
            </a:r>
            <a:r>
              <a:rPr lang="zh-TW" altLang="en-US" sz="1600" dirty="0" smtClean="0">
                <a:solidFill>
                  <a:srgbClr val="0000FF"/>
                </a:solidFill>
                <a:latin typeface="微軟正黑體" pitchFamily="34" charset="-120"/>
                <a:ea typeface="微軟正黑體" pitchFamily="34" charset="-120"/>
              </a:rPr>
              <a:t>每月投資</a:t>
            </a:r>
            <a:r>
              <a:rPr lang="en-US" altLang="zh-TW" sz="1600" dirty="0" smtClean="0">
                <a:solidFill>
                  <a:srgbClr val="0000FF"/>
                </a:solidFill>
                <a:latin typeface="微軟正黑體" pitchFamily="34" charset="-120"/>
                <a:ea typeface="微軟正黑體" pitchFamily="34" charset="-120"/>
              </a:rPr>
              <a:t>6,104</a:t>
            </a:r>
            <a:r>
              <a:rPr lang="zh-TW" altLang="en-US" sz="1600" dirty="0" smtClean="0">
                <a:solidFill>
                  <a:srgbClr val="0000FF"/>
                </a:solidFill>
                <a:latin typeface="微軟正黑體" pitchFamily="34" charset="-120"/>
                <a:ea typeface="微軟正黑體" pitchFamily="34" charset="-120"/>
              </a:rPr>
              <a:t>元，若不考慮加薪級、升遷及通膨</a:t>
            </a:r>
            <a:endParaRPr lang="zh-TW" altLang="en-US" sz="1600" dirty="0" smtClean="0">
              <a:latin typeface="微軟正黑體" pitchFamily="34" charset="-120"/>
              <a:ea typeface="微軟正黑體" pitchFamily="34" charset="-120"/>
            </a:endParaRPr>
          </a:p>
          <a:p>
            <a:pPr marL="0" indent="0" eaLnBrk="1" hangingPunct="1">
              <a:lnSpc>
                <a:spcPct val="80000"/>
              </a:lnSpc>
              <a:buNone/>
            </a:pPr>
            <a:r>
              <a:rPr lang="zh-TW" altLang="en-US" sz="1600" dirty="0" smtClean="0">
                <a:latin typeface="微軟正黑體" pitchFamily="34" charset="-120"/>
                <a:ea typeface="微軟正黑體" pitchFamily="34" charset="-120"/>
              </a:rPr>
              <a:t>則，從五年至三十五年不同投資期間，退休時可領到的金額依歷史績效模擬如下表：</a:t>
            </a:r>
          </a:p>
        </p:txBody>
      </p:sp>
      <p:graphicFrame>
        <p:nvGraphicFramePr>
          <p:cNvPr id="3" name="表格 2"/>
          <p:cNvGraphicFramePr>
            <a:graphicFrameLocks noGrp="1"/>
          </p:cNvGraphicFramePr>
          <p:nvPr>
            <p:extLst>
              <p:ext uri="{D42A27DB-BD31-4B8C-83A1-F6EECF244321}">
                <p14:modId xmlns:p14="http://schemas.microsoft.com/office/powerpoint/2010/main" val="3454177303"/>
              </p:ext>
            </p:extLst>
          </p:nvPr>
        </p:nvGraphicFramePr>
        <p:xfrm>
          <a:off x="35496" y="1844824"/>
          <a:ext cx="9036498" cy="4944257"/>
        </p:xfrm>
        <a:graphic>
          <a:graphicData uri="http://schemas.openxmlformats.org/drawingml/2006/table">
            <a:tbl>
              <a:tblPr/>
              <a:tblGrid>
                <a:gridCol w="1965129"/>
                <a:gridCol w="1114089"/>
                <a:gridCol w="1191456"/>
                <a:gridCol w="1191456"/>
                <a:gridCol w="1191456"/>
                <a:gridCol w="1191456"/>
                <a:gridCol w="1191456"/>
              </a:tblGrid>
              <a:tr h="288032">
                <a:tc>
                  <a:txBody>
                    <a:bodyPr/>
                    <a:lstStyle/>
                    <a:p>
                      <a:pPr algn="ctr" fontAlgn="ctr"/>
                      <a:r>
                        <a:rPr lang="zh-TW" altLang="en-US" sz="900" b="1" i="0" u="none" strike="noStrike" dirty="0">
                          <a:effectLst/>
                          <a:latin typeface="標楷體"/>
                        </a:rPr>
                        <a:t>投資方法</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900" b="1" i="0" u="none" strike="noStrike">
                          <a:effectLst/>
                          <a:latin typeface="標楷體"/>
                        </a:rPr>
                        <a:t>投資組合類型</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900" b="1" i="0" u="none" strike="noStrike" dirty="0">
                          <a:effectLst/>
                          <a:latin typeface="標楷體"/>
                        </a:rPr>
                        <a:t>投入本金</a:t>
                      </a:r>
                      <a:r>
                        <a:rPr lang="en-US" altLang="zh-TW" sz="900" b="1" i="0" u="none" strike="noStrike" dirty="0">
                          <a:effectLst/>
                          <a:latin typeface="標楷體"/>
                        </a:rPr>
                        <a:t>(</a:t>
                      </a:r>
                      <a:r>
                        <a:rPr lang="zh-TW" altLang="en-US" sz="900" b="1" i="0" u="none" strike="noStrike" dirty="0">
                          <a:effectLst/>
                          <a:latin typeface="標楷體"/>
                        </a:rPr>
                        <a:t>萬元</a:t>
                      </a:r>
                      <a:r>
                        <a:rPr lang="en-US" altLang="zh-TW" sz="900" b="1" i="0" u="none" strike="noStrike" dirty="0">
                          <a:effectLst/>
                          <a:latin typeface="標楷體"/>
                        </a:rPr>
                        <a:t>)</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900" b="1" i="0" u="none" strike="noStrike" dirty="0" smtClean="0">
                          <a:solidFill>
                            <a:srgbClr val="FF0000"/>
                          </a:solidFill>
                          <a:effectLst/>
                          <a:latin typeface="標楷體"/>
                        </a:rPr>
                        <a:t>假設</a:t>
                      </a:r>
                      <a:r>
                        <a:rPr lang="zh-TW" altLang="en-US" sz="900" b="1" i="0" u="none" strike="noStrike" dirty="0">
                          <a:solidFill>
                            <a:srgbClr val="FF0000"/>
                          </a:solidFill>
                          <a:effectLst/>
                          <a:latin typeface="標楷體"/>
                        </a:rPr>
                        <a:t>年化報酬率</a:t>
                      </a:r>
                      <a:r>
                        <a:rPr lang="en-US" altLang="zh-TW" sz="900" b="1" i="0" u="none" strike="noStrike" dirty="0" smtClean="0">
                          <a:solidFill>
                            <a:srgbClr val="FF0000"/>
                          </a:solidFill>
                          <a:effectLst/>
                          <a:latin typeface="標楷體"/>
                        </a:rPr>
                        <a:t>(</a:t>
                      </a:r>
                      <a:r>
                        <a:rPr lang="zh-TW" altLang="en-US" sz="900" b="1" i="0" u="none" strike="noStrike" dirty="0" smtClean="0">
                          <a:solidFill>
                            <a:srgbClr val="FF0000"/>
                          </a:solidFill>
                          <a:effectLst/>
                          <a:latin typeface="標楷體"/>
                        </a:rPr>
                        <a:t>較差情境，截至金融海嘯發生年度之</a:t>
                      </a:r>
                      <a:r>
                        <a:rPr lang="en-US" altLang="zh-TW" sz="900" b="1" i="0" u="none" strike="noStrike" dirty="0" smtClean="0">
                          <a:solidFill>
                            <a:srgbClr val="FF0000"/>
                          </a:solidFill>
                          <a:effectLst/>
                          <a:latin typeface="標楷體"/>
                        </a:rPr>
                        <a:t>2008</a:t>
                      </a:r>
                      <a:r>
                        <a:rPr lang="zh-TW" altLang="en-US" sz="900" b="1" i="0" u="none" strike="noStrike" dirty="0" smtClean="0">
                          <a:solidFill>
                            <a:srgbClr val="FF0000"/>
                          </a:solidFill>
                          <a:effectLst/>
                          <a:latin typeface="標楷體"/>
                        </a:rPr>
                        <a:t>年底</a:t>
                      </a:r>
                      <a:r>
                        <a:rPr lang="en-US" altLang="zh-TW" sz="900" b="1" i="0" u="none" strike="noStrike" dirty="0" smtClean="0">
                          <a:solidFill>
                            <a:srgbClr val="FF0000"/>
                          </a:solidFill>
                          <a:effectLst/>
                          <a:latin typeface="標楷體"/>
                        </a:rPr>
                        <a:t>)</a:t>
                      </a:r>
                      <a:endParaRPr lang="en-US" altLang="zh-TW" sz="900" b="1" i="0" u="none" strike="noStrike" dirty="0">
                        <a:solidFill>
                          <a:srgbClr val="FF0000"/>
                        </a:solidFill>
                        <a:effectLst/>
                        <a:latin typeface="標楷體"/>
                      </a:endParaRP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900" b="1" i="0" u="none" strike="noStrike" dirty="0">
                          <a:solidFill>
                            <a:srgbClr val="FF0000"/>
                          </a:solidFill>
                          <a:effectLst/>
                          <a:latin typeface="標楷體"/>
                        </a:rPr>
                        <a:t>模擬較差情境下，期滿退休時可領</a:t>
                      </a:r>
                      <a:r>
                        <a:rPr lang="en-US" altLang="zh-TW" sz="900" b="1" i="0" u="none" strike="noStrike" dirty="0">
                          <a:solidFill>
                            <a:srgbClr val="FF0000"/>
                          </a:solidFill>
                          <a:effectLst/>
                          <a:latin typeface="標楷體"/>
                        </a:rPr>
                        <a:t>(</a:t>
                      </a:r>
                      <a:r>
                        <a:rPr lang="zh-TW" altLang="en-US" sz="900" b="1" i="0" u="none" strike="noStrike" dirty="0">
                          <a:solidFill>
                            <a:srgbClr val="FF0000"/>
                          </a:solidFill>
                          <a:effectLst/>
                          <a:latin typeface="標楷體"/>
                        </a:rPr>
                        <a:t>萬元</a:t>
                      </a:r>
                      <a:r>
                        <a:rPr lang="en-US" altLang="zh-TW" sz="900" b="1" i="0" u="none" strike="noStrike" dirty="0">
                          <a:solidFill>
                            <a:srgbClr val="FF0000"/>
                          </a:solidFill>
                          <a:effectLst/>
                          <a:latin typeface="標楷體"/>
                        </a:rPr>
                        <a:t>)</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900" b="1" i="0" u="none" strike="noStrike" dirty="0">
                          <a:effectLst/>
                          <a:latin typeface="標楷體"/>
                        </a:rPr>
                        <a:t>假設年化報酬率</a:t>
                      </a:r>
                      <a:r>
                        <a:rPr lang="en-US" altLang="zh-TW" sz="900" b="1" i="0" u="none" strike="noStrike" dirty="0" smtClean="0">
                          <a:effectLst/>
                          <a:latin typeface="標楷體"/>
                        </a:rPr>
                        <a:t>(</a:t>
                      </a:r>
                      <a:r>
                        <a:rPr lang="zh-TW" altLang="en-US" sz="900" b="1" i="0" u="none" strike="noStrike" dirty="0" smtClean="0">
                          <a:effectLst/>
                          <a:latin typeface="標楷體"/>
                        </a:rPr>
                        <a:t>截至最新資訊</a:t>
                      </a:r>
                      <a:r>
                        <a:rPr lang="en-US" altLang="zh-TW" sz="900" b="1" i="0" u="none" strike="noStrike" dirty="0" smtClean="0">
                          <a:effectLst/>
                          <a:latin typeface="標楷體"/>
                        </a:rPr>
                        <a:t>2013</a:t>
                      </a:r>
                      <a:r>
                        <a:rPr lang="zh-TW" altLang="en-US" sz="900" b="1" i="0" u="none" strike="noStrike" dirty="0" smtClean="0">
                          <a:effectLst/>
                          <a:latin typeface="標楷體"/>
                        </a:rPr>
                        <a:t>年底</a:t>
                      </a:r>
                      <a:r>
                        <a:rPr lang="en-US" altLang="zh-TW" sz="900" b="1" i="0" u="none" strike="noStrike" dirty="0" smtClean="0">
                          <a:effectLst/>
                          <a:latin typeface="標楷體"/>
                        </a:rPr>
                        <a:t>)</a:t>
                      </a:r>
                      <a:endParaRPr lang="en-US" altLang="zh-TW" sz="900" b="1" i="0" u="none" strike="noStrike" dirty="0">
                        <a:effectLst/>
                        <a:latin typeface="標楷體"/>
                      </a:endParaRP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900" b="1" i="0" u="none" strike="noStrike">
                          <a:effectLst/>
                          <a:latin typeface="標楷體"/>
                        </a:rPr>
                        <a:t>模擬較佳情境下，期滿退休時可領</a:t>
                      </a:r>
                      <a:r>
                        <a:rPr lang="en-US" altLang="zh-TW" sz="900" b="1" i="0" u="none" strike="noStrike">
                          <a:effectLst/>
                          <a:latin typeface="標楷體"/>
                        </a:rPr>
                        <a:t>(</a:t>
                      </a:r>
                      <a:r>
                        <a:rPr lang="zh-TW" altLang="en-US" sz="900" b="1" i="0" u="none" strike="noStrike">
                          <a:effectLst/>
                          <a:latin typeface="標楷體"/>
                        </a:rPr>
                        <a:t>萬元</a:t>
                      </a:r>
                      <a:r>
                        <a:rPr lang="en-US" altLang="zh-TW" sz="900" b="1" i="0" u="none" strike="noStrike">
                          <a:effectLst/>
                          <a:latin typeface="標楷體"/>
                        </a:rPr>
                        <a:t>)</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642">
                <a:tc rowSpan="3">
                  <a:txBody>
                    <a:bodyPr/>
                    <a:lstStyle/>
                    <a:p>
                      <a:pPr algn="ctr" fontAlgn="ctr"/>
                      <a:r>
                        <a:rPr lang="zh-TW" altLang="en-US" sz="900" b="1" i="0" u="none" strike="noStrike" dirty="0">
                          <a:effectLst/>
                          <a:latin typeface="標楷體"/>
                        </a:rPr>
                        <a:t>五年投資同一個類型不動</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zh-TW" altLang="en-US" sz="1200" b="1" i="0" u="none" strike="noStrike" dirty="0">
                          <a:solidFill>
                            <a:schemeClr val="tx1"/>
                          </a:solidFill>
                          <a:effectLst/>
                          <a:latin typeface="標楷體"/>
                        </a:rPr>
                        <a:t>保守型</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36.62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dirty="0">
                          <a:solidFill>
                            <a:schemeClr val="tx1"/>
                          </a:solidFill>
                          <a:effectLst/>
                          <a:latin typeface="標楷體"/>
                        </a:rPr>
                        <a:t>1.43%</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37.94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2.01%</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38.49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61642">
                <a:tc vMerge="1">
                  <a:txBody>
                    <a:bodyPr/>
                    <a:lstStyle/>
                    <a:p>
                      <a:endParaRPr lang="zh-TW" altLang="en-US"/>
                    </a:p>
                  </a:txBody>
                  <a:tcPr/>
                </a:tc>
                <a:tc>
                  <a:txBody>
                    <a:bodyPr/>
                    <a:lstStyle/>
                    <a:p>
                      <a:pPr algn="ctr" fontAlgn="ctr"/>
                      <a:r>
                        <a:rPr lang="zh-TW" altLang="en-US" sz="1200" b="1" i="0" u="none" strike="noStrike">
                          <a:solidFill>
                            <a:schemeClr val="tx1"/>
                          </a:solidFill>
                          <a:effectLst/>
                          <a:latin typeface="標楷體"/>
                        </a:rPr>
                        <a:t>穩健型</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36.62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dirty="0">
                          <a:solidFill>
                            <a:srgbClr val="FF0000"/>
                          </a:solidFill>
                          <a:effectLst/>
                          <a:latin typeface="標楷體"/>
                        </a:rPr>
                        <a:t>-7.17%</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30.68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dirty="0">
                          <a:solidFill>
                            <a:schemeClr val="tx1"/>
                          </a:solidFill>
                          <a:effectLst/>
                          <a:latin typeface="標楷體"/>
                        </a:rPr>
                        <a:t>4.13%</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40.60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61642">
                <a:tc vMerge="1">
                  <a:txBody>
                    <a:bodyPr/>
                    <a:lstStyle/>
                    <a:p>
                      <a:endParaRPr lang="zh-TW" altLang="en-US"/>
                    </a:p>
                  </a:txBody>
                  <a:tcPr/>
                </a:tc>
                <a:tc>
                  <a:txBody>
                    <a:bodyPr/>
                    <a:lstStyle/>
                    <a:p>
                      <a:pPr algn="ctr" fontAlgn="ctr"/>
                      <a:r>
                        <a:rPr lang="zh-TW" altLang="en-US" sz="1200" b="1" i="0" u="none" strike="noStrike">
                          <a:solidFill>
                            <a:schemeClr val="tx1"/>
                          </a:solidFill>
                          <a:effectLst/>
                          <a:latin typeface="標楷體"/>
                        </a:rPr>
                        <a:t>積極型</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36.62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dirty="0">
                          <a:solidFill>
                            <a:srgbClr val="FF0000"/>
                          </a:solidFill>
                          <a:effectLst/>
                          <a:latin typeface="標楷體"/>
                        </a:rPr>
                        <a:t>-7.94%</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30.10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6.97%</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43.67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61642">
                <a:tc rowSpan="3">
                  <a:txBody>
                    <a:bodyPr/>
                    <a:lstStyle/>
                    <a:p>
                      <a:pPr algn="ctr" fontAlgn="ctr"/>
                      <a:r>
                        <a:rPr lang="zh-TW" altLang="en-US" sz="900" b="1" i="0" u="none" strike="noStrike" dirty="0">
                          <a:effectLst/>
                          <a:latin typeface="標楷體"/>
                        </a:rPr>
                        <a:t>十年投資同一個類型不動</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zh-TW" altLang="en-US" sz="1200" b="1" i="0" u="none" strike="noStrike">
                          <a:solidFill>
                            <a:schemeClr val="tx1"/>
                          </a:solidFill>
                          <a:effectLst/>
                          <a:latin typeface="標楷體"/>
                        </a:rPr>
                        <a:t>保守型</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73.25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dirty="0">
                          <a:solidFill>
                            <a:schemeClr val="tx1"/>
                          </a:solidFill>
                          <a:effectLst/>
                          <a:latin typeface="標楷體"/>
                        </a:rPr>
                        <a:t>1.43%</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77.80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2.01%</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81.05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61642">
                <a:tc vMerge="1">
                  <a:txBody>
                    <a:bodyPr/>
                    <a:lstStyle/>
                    <a:p>
                      <a:endParaRPr lang="zh-TW" altLang="en-US"/>
                    </a:p>
                  </a:txBody>
                  <a:tcPr/>
                </a:tc>
                <a:tc>
                  <a:txBody>
                    <a:bodyPr/>
                    <a:lstStyle/>
                    <a:p>
                      <a:pPr algn="ctr" fontAlgn="ctr"/>
                      <a:r>
                        <a:rPr lang="zh-TW" altLang="en-US" sz="1200" b="1" i="0" u="none" strike="noStrike" dirty="0">
                          <a:solidFill>
                            <a:schemeClr val="tx1"/>
                          </a:solidFill>
                          <a:effectLst/>
                          <a:latin typeface="標楷體"/>
                        </a:rPr>
                        <a:t>穩健型</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73.25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marL="0" algn="r" defTabSz="914400" rtl="0" eaLnBrk="1" fontAlgn="ctr" latinLnBrk="0" hangingPunct="1"/>
                      <a:r>
                        <a:rPr lang="en-US" altLang="zh-TW" sz="1200" b="1" i="0" u="none" strike="noStrike" kern="1200" dirty="0">
                          <a:solidFill>
                            <a:srgbClr val="FF0000"/>
                          </a:solidFill>
                          <a:effectLst/>
                          <a:latin typeface="標楷體"/>
                          <a:ea typeface="+mn-ea"/>
                          <a:cs typeface="+mn-cs"/>
                        </a:rPr>
                        <a:t>-1.40%</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68.37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4.13%</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90.50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61642">
                <a:tc vMerge="1">
                  <a:txBody>
                    <a:bodyPr/>
                    <a:lstStyle/>
                    <a:p>
                      <a:endParaRPr lang="zh-TW" altLang="en-US"/>
                    </a:p>
                  </a:txBody>
                  <a:tcPr/>
                </a:tc>
                <a:tc>
                  <a:txBody>
                    <a:bodyPr/>
                    <a:lstStyle/>
                    <a:p>
                      <a:pPr algn="ctr" fontAlgn="ctr"/>
                      <a:r>
                        <a:rPr lang="zh-TW" altLang="en-US" sz="1200" b="1" i="0" u="none" strike="noStrike">
                          <a:solidFill>
                            <a:schemeClr val="tx1"/>
                          </a:solidFill>
                          <a:effectLst/>
                          <a:latin typeface="標楷體"/>
                        </a:rPr>
                        <a:t>積極型</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73.25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marL="0" algn="r" defTabSz="914400" rtl="0" eaLnBrk="1" fontAlgn="ctr" latinLnBrk="0" hangingPunct="1"/>
                      <a:r>
                        <a:rPr lang="en-US" altLang="zh-TW" sz="1200" b="1" i="0" u="none" strike="noStrike" kern="1200" dirty="0">
                          <a:solidFill>
                            <a:srgbClr val="FF0000"/>
                          </a:solidFill>
                          <a:effectLst/>
                          <a:latin typeface="標楷體"/>
                          <a:ea typeface="+mn-ea"/>
                          <a:cs typeface="+mn-cs"/>
                        </a:rPr>
                        <a:t>-0.15%</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72.71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6.97%</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105.48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61642">
                <a:tc rowSpan="3">
                  <a:txBody>
                    <a:bodyPr/>
                    <a:lstStyle/>
                    <a:p>
                      <a:pPr algn="ctr" fontAlgn="ctr"/>
                      <a:r>
                        <a:rPr lang="zh-TW" altLang="en-US" sz="900" b="1" i="0" u="none" strike="noStrike">
                          <a:effectLst/>
                          <a:latin typeface="標楷體"/>
                        </a:rPr>
                        <a:t>十五年投資同一個類型不動</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zh-TW" altLang="en-US" sz="1200" b="1" i="0" u="none" strike="noStrike">
                          <a:solidFill>
                            <a:schemeClr val="tx1"/>
                          </a:solidFill>
                          <a:effectLst/>
                          <a:latin typeface="標楷體"/>
                        </a:rPr>
                        <a:t>保守型</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109.87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dirty="0">
                          <a:solidFill>
                            <a:schemeClr val="tx1"/>
                          </a:solidFill>
                          <a:effectLst/>
                          <a:latin typeface="標楷體"/>
                        </a:rPr>
                        <a:t>1.49%</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122.97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2.01%</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128.11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61642">
                <a:tc vMerge="1">
                  <a:txBody>
                    <a:bodyPr/>
                    <a:lstStyle/>
                    <a:p>
                      <a:endParaRPr lang="zh-TW" altLang="en-US"/>
                    </a:p>
                  </a:txBody>
                  <a:tcPr/>
                </a:tc>
                <a:tc>
                  <a:txBody>
                    <a:bodyPr/>
                    <a:lstStyle/>
                    <a:p>
                      <a:pPr algn="ctr" fontAlgn="ctr"/>
                      <a:r>
                        <a:rPr lang="zh-TW" altLang="en-US" sz="1200" b="1" i="0" u="none" strike="noStrike" dirty="0">
                          <a:solidFill>
                            <a:schemeClr val="tx1"/>
                          </a:solidFill>
                          <a:effectLst/>
                          <a:latin typeface="標楷體"/>
                        </a:rPr>
                        <a:t>穩健型</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dirty="0">
                          <a:solidFill>
                            <a:schemeClr val="tx1"/>
                          </a:solidFill>
                          <a:effectLst/>
                          <a:latin typeface="標楷體"/>
                        </a:rPr>
                        <a:t>109.87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0.57%</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114.70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dirty="0">
                          <a:solidFill>
                            <a:schemeClr val="tx1"/>
                          </a:solidFill>
                          <a:effectLst/>
                          <a:latin typeface="標楷體"/>
                        </a:rPr>
                        <a:t>4.13%</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151.82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61642">
                <a:tc vMerge="1">
                  <a:txBody>
                    <a:bodyPr/>
                    <a:lstStyle/>
                    <a:p>
                      <a:endParaRPr lang="zh-TW" altLang="en-US"/>
                    </a:p>
                  </a:txBody>
                  <a:tcPr/>
                </a:tc>
                <a:tc>
                  <a:txBody>
                    <a:bodyPr/>
                    <a:lstStyle/>
                    <a:p>
                      <a:pPr algn="ctr" fontAlgn="ctr"/>
                      <a:r>
                        <a:rPr lang="zh-TW" altLang="en-US" sz="1200" b="1" i="0" u="none" strike="noStrike">
                          <a:solidFill>
                            <a:schemeClr val="tx1"/>
                          </a:solidFill>
                          <a:effectLst/>
                          <a:latin typeface="標楷體"/>
                        </a:rPr>
                        <a:t>積極型</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109.87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2.52%</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133.01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6.97%</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192.97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61642">
                <a:tc rowSpan="3">
                  <a:txBody>
                    <a:bodyPr/>
                    <a:lstStyle/>
                    <a:p>
                      <a:pPr algn="ctr" fontAlgn="ctr"/>
                      <a:r>
                        <a:rPr lang="zh-TW" altLang="en-US" sz="900" b="1" i="0" u="none" strike="noStrike">
                          <a:effectLst/>
                          <a:latin typeface="標楷體"/>
                        </a:rPr>
                        <a:t>二十年投資同一個類型不動</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zh-TW" altLang="en-US" sz="1200" b="1" i="0" u="none" strike="noStrike">
                          <a:solidFill>
                            <a:schemeClr val="tx1"/>
                          </a:solidFill>
                          <a:effectLst/>
                          <a:latin typeface="標楷體"/>
                        </a:rPr>
                        <a:t>保守型</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146.50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1.63%</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dirty="0">
                          <a:solidFill>
                            <a:schemeClr val="tx1"/>
                          </a:solidFill>
                          <a:effectLst/>
                          <a:latin typeface="標楷體"/>
                        </a:rPr>
                        <a:t>172.91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2.01%</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180.13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61642">
                <a:tc vMerge="1">
                  <a:txBody>
                    <a:bodyPr/>
                    <a:lstStyle/>
                    <a:p>
                      <a:endParaRPr lang="zh-TW" altLang="en-US"/>
                    </a:p>
                  </a:txBody>
                  <a:tcPr/>
                </a:tc>
                <a:tc>
                  <a:txBody>
                    <a:bodyPr/>
                    <a:lstStyle/>
                    <a:p>
                      <a:pPr algn="ctr" fontAlgn="ctr"/>
                      <a:r>
                        <a:rPr lang="zh-TW" altLang="en-US" sz="1200" b="1" i="0" u="none" strike="noStrike" dirty="0">
                          <a:solidFill>
                            <a:schemeClr val="tx1"/>
                          </a:solidFill>
                          <a:effectLst/>
                          <a:latin typeface="標楷體"/>
                        </a:rPr>
                        <a:t>穩健型</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146.50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1.56%</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171.63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4.13%</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227.18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61642">
                <a:tc vMerge="1">
                  <a:txBody>
                    <a:bodyPr/>
                    <a:lstStyle/>
                    <a:p>
                      <a:endParaRPr lang="zh-TW" altLang="en-US"/>
                    </a:p>
                  </a:txBody>
                  <a:tcPr/>
                </a:tc>
                <a:tc>
                  <a:txBody>
                    <a:bodyPr/>
                    <a:lstStyle/>
                    <a:p>
                      <a:pPr algn="ctr" fontAlgn="ctr"/>
                      <a:r>
                        <a:rPr lang="zh-TW" altLang="en-US" sz="1200" b="1" i="0" u="none" strike="noStrike">
                          <a:solidFill>
                            <a:schemeClr val="tx1"/>
                          </a:solidFill>
                          <a:effectLst/>
                          <a:latin typeface="標楷體"/>
                        </a:rPr>
                        <a:t>積極型</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146.50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3.84%</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218.38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6.97%</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316.82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61642">
                <a:tc rowSpan="3">
                  <a:txBody>
                    <a:bodyPr/>
                    <a:lstStyle/>
                    <a:p>
                      <a:pPr algn="ctr" fontAlgn="ctr"/>
                      <a:r>
                        <a:rPr lang="zh-TW" altLang="en-US" sz="900" b="1" i="0" u="none" strike="noStrike">
                          <a:effectLst/>
                          <a:latin typeface="標楷體"/>
                        </a:rPr>
                        <a:t>二十五年投資同一個類型不動</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zh-TW" altLang="en-US" sz="1200" b="1" i="0" u="none" strike="noStrike">
                          <a:solidFill>
                            <a:schemeClr val="tx1"/>
                          </a:solidFill>
                          <a:effectLst/>
                          <a:latin typeface="標楷體"/>
                        </a:rPr>
                        <a:t>保守型</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183.12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dirty="0">
                          <a:solidFill>
                            <a:schemeClr val="tx1"/>
                          </a:solidFill>
                          <a:effectLst/>
                          <a:latin typeface="標楷體"/>
                        </a:rPr>
                        <a:t>1.72%</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228.13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2.01%</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237.66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61642">
                <a:tc vMerge="1">
                  <a:txBody>
                    <a:bodyPr/>
                    <a:lstStyle/>
                    <a:p>
                      <a:endParaRPr lang="zh-TW" altLang="en-US"/>
                    </a:p>
                  </a:txBody>
                  <a:tcPr/>
                </a:tc>
                <a:tc>
                  <a:txBody>
                    <a:bodyPr/>
                    <a:lstStyle/>
                    <a:p>
                      <a:pPr algn="ctr" fontAlgn="ctr"/>
                      <a:r>
                        <a:rPr lang="zh-TW" altLang="en-US" sz="1200" b="1" i="0" u="none" strike="noStrike">
                          <a:solidFill>
                            <a:schemeClr val="tx1"/>
                          </a:solidFill>
                          <a:effectLst/>
                          <a:latin typeface="標楷體"/>
                        </a:rPr>
                        <a:t>穩健型</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183.12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2.15%</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241.60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dirty="0">
                          <a:solidFill>
                            <a:schemeClr val="tx1"/>
                          </a:solidFill>
                          <a:effectLst/>
                          <a:latin typeface="標楷體"/>
                        </a:rPr>
                        <a:t>4.13%</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319.79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61642">
                <a:tc vMerge="1">
                  <a:txBody>
                    <a:bodyPr/>
                    <a:lstStyle/>
                    <a:p>
                      <a:endParaRPr lang="zh-TW" altLang="en-US"/>
                    </a:p>
                  </a:txBody>
                  <a:tcPr/>
                </a:tc>
                <a:tc>
                  <a:txBody>
                    <a:bodyPr/>
                    <a:lstStyle/>
                    <a:p>
                      <a:pPr algn="ctr" fontAlgn="ctr"/>
                      <a:r>
                        <a:rPr lang="zh-TW" altLang="en-US" sz="1200" b="1" i="0" u="none" strike="noStrike">
                          <a:solidFill>
                            <a:schemeClr val="tx1"/>
                          </a:solidFill>
                          <a:effectLst/>
                          <a:latin typeface="標楷體"/>
                        </a:rPr>
                        <a:t>積極型</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183.12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dirty="0">
                          <a:solidFill>
                            <a:schemeClr val="tx1"/>
                          </a:solidFill>
                          <a:effectLst/>
                          <a:latin typeface="標楷體"/>
                        </a:rPr>
                        <a:t>4.63%</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339.22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6.97%</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492.13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61642">
                <a:tc rowSpan="3">
                  <a:txBody>
                    <a:bodyPr/>
                    <a:lstStyle/>
                    <a:p>
                      <a:pPr algn="ctr" fontAlgn="ctr"/>
                      <a:r>
                        <a:rPr lang="zh-TW" altLang="en-US" sz="900" b="1" i="0" u="none" strike="noStrike">
                          <a:effectLst/>
                          <a:latin typeface="標楷體"/>
                        </a:rPr>
                        <a:t>三十年投資同一個類型不動</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zh-TW" altLang="en-US" sz="1200" b="1" i="0" u="none" strike="noStrike">
                          <a:solidFill>
                            <a:schemeClr val="tx1"/>
                          </a:solidFill>
                          <a:effectLst/>
                          <a:latin typeface="標楷體"/>
                        </a:rPr>
                        <a:t>保守型</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219.74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1.77%</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289.17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2.01%</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301.25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61642">
                <a:tc vMerge="1">
                  <a:txBody>
                    <a:bodyPr/>
                    <a:lstStyle/>
                    <a:p>
                      <a:endParaRPr lang="zh-TW" altLang="en-US"/>
                    </a:p>
                  </a:txBody>
                  <a:tcPr/>
                </a:tc>
                <a:tc>
                  <a:txBody>
                    <a:bodyPr/>
                    <a:lstStyle/>
                    <a:p>
                      <a:pPr algn="ctr" fontAlgn="ctr"/>
                      <a:r>
                        <a:rPr lang="zh-TW" altLang="en-US" sz="1200" b="1" i="0" u="none" strike="noStrike">
                          <a:solidFill>
                            <a:schemeClr val="tx1"/>
                          </a:solidFill>
                          <a:effectLst/>
                          <a:latin typeface="標楷體"/>
                        </a:rPr>
                        <a:t>穩健型</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219.74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dirty="0">
                          <a:solidFill>
                            <a:schemeClr val="tx1"/>
                          </a:solidFill>
                          <a:effectLst/>
                          <a:latin typeface="標楷體"/>
                        </a:rPr>
                        <a:t>2.54%</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327.59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dirty="0">
                          <a:solidFill>
                            <a:schemeClr val="tx1"/>
                          </a:solidFill>
                          <a:effectLst/>
                          <a:latin typeface="標楷體"/>
                        </a:rPr>
                        <a:t>4.13%</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433.60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61642">
                <a:tc vMerge="1">
                  <a:txBody>
                    <a:bodyPr/>
                    <a:lstStyle/>
                    <a:p>
                      <a:endParaRPr lang="zh-TW" altLang="en-US"/>
                    </a:p>
                  </a:txBody>
                  <a:tcPr/>
                </a:tc>
                <a:tc>
                  <a:txBody>
                    <a:bodyPr/>
                    <a:lstStyle/>
                    <a:p>
                      <a:pPr algn="ctr" fontAlgn="ctr"/>
                      <a:r>
                        <a:rPr lang="zh-TW" altLang="en-US" sz="1200" b="1" i="0" u="none" strike="noStrike">
                          <a:solidFill>
                            <a:schemeClr val="tx1"/>
                          </a:solidFill>
                          <a:effectLst/>
                          <a:latin typeface="標楷體"/>
                        </a:rPr>
                        <a:t>積極型</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219.74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5.14%</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510.27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6.97%</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740.28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61642">
                <a:tc rowSpan="3">
                  <a:txBody>
                    <a:bodyPr/>
                    <a:lstStyle/>
                    <a:p>
                      <a:pPr algn="ctr" fontAlgn="ctr"/>
                      <a:r>
                        <a:rPr lang="zh-TW" altLang="en-US" sz="900" b="1" i="0" u="none" strike="noStrike">
                          <a:effectLst/>
                          <a:latin typeface="標楷體"/>
                        </a:rPr>
                        <a:t>三十五年投資同一個類型不動</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zh-TW" altLang="en-US" sz="1200" b="1" i="0" u="none" strike="noStrike">
                          <a:solidFill>
                            <a:schemeClr val="tx1"/>
                          </a:solidFill>
                          <a:effectLst/>
                          <a:latin typeface="標楷體"/>
                        </a:rPr>
                        <a:t>保守型</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256.37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dirty="0">
                          <a:solidFill>
                            <a:schemeClr val="tx1"/>
                          </a:solidFill>
                          <a:effectLst/>
                          <a:latin typeface="標楷體"/>
                        </a:rPr>
                        <a:t>1.81%</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356.67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dirty="0">
                          <a:solidFill>
                            <a:schemeClr val="tx1"/>
                          </a:solidFill>
                          <a:effectLst/>
                          <a:latin typeface="標楷體"/>
                        </a:rPr>
                        <a:t>2.01%</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371.57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61642">
                <a:tc vMerge="1">
                  <a:txBody>
                    <a:bodyPr/>
                    <a:lstStyle/>
                    <a:p>
                      <a:endParaRPr lang="zh-TW" altLang="en-US"/>
                    </a:p>
                  </a:txBody>
                  <a:tcPr/>
                </a:tc>
                <a:tc>
                  <a:txBody>
                    <a:bodyPr/>
                    <a:lstStyle/>
                    <a:p>
                      <a:pPr algn="ctr" fontAlgn="ctr"/>
                      <a:r>
                        <a:rPr lang="zh-TW" altLang="en-US" sz="1200" b="1" i="0" u="none" strike="noStrike">
                          <a:solidFill>
                            <a:schemeClr val="tx1"/>
                          </a:solidFill>
                          <a:effectLst/>
                          <a:latin typeface="標楷體"/>
                        </a:rPr>
                        <a:t>穩健型</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256.37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dirty="0">
                          <a:solidFill>
                            <a:schemeClr val="tx1"/>
                          </a:solidFill>
                          <a:effectLst/>
                          <a:latin typeface="標楷體"/>
                        </a:rPr>
                        <a:t>2.82%</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433.26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4.13%</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573.47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61642">
                <a:tc vMerge="1">
                  <a:txBody>
                    <a:bodyPr/>
                    <a:lstStyle/>
                    <a:p>
                      <a:endParaRPr lang="zh-TW" altLang="en-US"/>
                    </a:p>
                  </a:txBody>
                  <a:tcPr/>
                </a:tc>
                <a:tc>
                  <a:txBody>
                    <a:bodyPr/>
                    <a:lstStyle/>
                    <a:p>
                      <a:pPr algn="ctr" fontAlgn="ctr"/>
                      <a:r>
                        <a:rPr lang="zh-TW" altLang="en-US" sz="1200" b="1" i="0" u="none" strike="noStrike">
                          <a:solidFill>
                            <a:schemeClr val="tx1"/>
                          </a:solidFill>
                          <a:effectLst/>
                          <a:latin typeface="標楷體"/>
                        </a:rPr>
                        <a:t>積極型</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256.37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5.50%</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752.40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dirty="0">
                          <a:solidFill>
                            <a:schemeClr val="tx1"/>
                          </a:solidFill>
                          <a:effectLst/>
                          <a:latin typeface="標楷體"/>
                        </a:rPr>
                        <a:t>6.97%</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en-US" altLang="zh-TW" sz="1200" b="1" i="0" u="none" strike="noStrike">
                          <a:solidFill>
                            <a:schemeClr val="tx1"/>
                          </a:solidFill>
                          <a:effectLst/>
                          <a:latin typeface="標楷體"/>
                        </a:rPr>
                        <a:t>1091.54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484925">
                <a:tc>
                  <a:txBody>
                    <a:bodyPr/>
                    <a:lstStyle/>
                    <a:p>
                      <a:pPr algn="l" fontAlgn="ctr"/>
                      <a:r>
                        <a:rPr lang="zh-TW" altLang="en-US" sz="900" b="1" i="0" u="none" strike="noStrike" dirty="0">
                          <a:effectLst/>
                          <a:latin typeface="標楷體"/>
                        </a:rPr>
                        <a:t>前十五年積極型，中間十五年穩健型，最後五年保守型</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zh-TW" altLang="en-US" sz="1200" b="1" i="0" u="none" strike="noStrike">
                          <a:solidFill>
                            <a:schemeClr val="tx1"/>
                          </a:solidFill>
                          <a:effectLst/>
                          <a:latin typeface="標楷體"/>
                        </a:rPr>
                        <a:t>投資週期型</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altLang="zh-TW" sz="1200" b="1" i="0" u="none" strike="noStrike" dirty="0">
                          <a:solidFill>
                            <a:schemeClr val="tx1"/>
                          </a:solidFill>
                          <a:effectLst/>
                          <a:latin typeface="標楷體"/>
                        </a:rPr>
                        <a:t>256.37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altLang="zh-TW" sz="1200" b="1" i="0" u="none" strike="noStrike">
                          <a:solidFill>
                            <a:schemeClr val="tx1"/>
                          </a:solidFill>
                          <a:effectLst/>
                          <a:latin typeface="標楷體"/>
                        </a:rPr>
                        <a:t>655 </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altLang="zh-TW" sz="1200" b="1" i="0" u="none" strike="noStrike" dirty="0">
                          <a:solidFill>
                            <a:schemeClr val="tx1"/>
                          </a:solidFill>
                          <a:effectLst/>
                          <a:latin typeface="標楷體"/>
                        </a:rPr>
                        <a:t>475.33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altLang="zh-TW" sz="1200" b="1" i="0" u="none" strike="noStrike" dirty="0">
                          <a:solidFill>
                            <a:schemeClr val="tx1"/>
                          </a:solidFill>
                          <a:effectLst/>
                          <a:latin typeface="標楷體"/>
                        </a:rPr>
                        <a:t>4.85%</a:t>
                      </a:r>
                    </a:p>
                  </a:txBody>
                  <a:tcPr marL="7347" marR="7347" marT="7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ctr"/>
                      <a:r>
                        <a:rPr lang="en-US" altLang="zh-TW" sz="1200" b="1" i="0" u="none" strike="noStrike" dirty="0">
                          <a:solidFill>
                            <a:schemeClr val="tx1"/>
                          </a:solidFill>
                          <a:effectLst/>
                          <a:latin typeface="標楷體"/>
                        </a:rPr>
                        <a:t>655.30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bl>
          </a:graphicData>
        </a:graphic>
      </p:graphicFrame>
    </p:spTree>
    <p:extLst>
      <p:ext uri="{BB962C8B-B14F-4D97-AF65-F5344CB8AC3E}">
        <p14:creationId xmlns:p14="http://schemas.microsoft.com/office/powerpoint/2010/main" val="14785720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eaLnBrk="1" hangingPunct="1">
              <a:defRPr/>
            </a:pPr>
            <a:r>
              <a:rPr lang="zh-TW" altLang="en-US"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退休理財三要素</a:t>
            </a:r>
            <a:endParaRPr lang="zh-TW" altLang="zh-TW"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2" name="資料庫圖表 1"/>
          <p:cNvGraphicFramePr/>
          <p:nvPr>
            <p:extLst>
              <p:ext uri="{D42A27DB-BD31-4B8C-83A1-F6EECF244321}">
                <p14:modId xmlns:p14="http://schemas.microsoft.com/office/powerpoint/2010/main" val="2918091568"/>
              </p:ext>
            </p:extLst>
          </p:nvPr>
        </p:nvGraphicFramePr>
        <p:xfrm>
          <a:off x="457200" y="126876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3" name="圖表 2"/>
          <p:cNvGraphicFramePr>
            <a:graphicFrameLocks/>
          </p:cNvGraphicFramePr>
          <p:nvPr>
            <p:extLst>
              <p:ext uri="{D42A27DB-BD31-4B8C-83A1-F6EECF244321}">
                <p14:modId xmlns:p14="http://schemas.microsoft.com/office/powerpoint/2010/main" val="3020172254"/>
              </p:ext>
            </p:extLst>
          </p:nvPr>
        </p:nvGraphicFramePr>
        <p:xfrm>
          <a:off x="107504" y="116632"/>
          <a:ext cx="4392488" cy="33123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圖表 3"/>
          <p:cNvGraphicFramePr>
            <a:graphicFrameLocks/>
          </p:cNvGraphicFramePr>
          <p:nvPr>
            <p:extLst>
              <p:ext uri="{D42A27DB-BD31-4B8C-83A1-F6EECF244321}">
                <p14:modId xmlns:p14="http://schemas.microsoft.com/office/powerpoint/2010/main" val="3699302709"/>
              </p:ext>
            </p:extLst>
          </p:nvPr>
        </p:nvGraphicFramePr>
        <p:xfrm>
          <a:off x="4716016" y="116632"/>
          <a:ext cx="4211960" cy="33123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圖表 4"/>
          <p:cNvGraphicFramePr>
            <a:graphicFrameLocks/>
          </p:cNvGraphicFramePr>
          <p:nvPr>
            <p:extLst>
              <p:ext uri="{D42A27DB-BD31-4B8C-83A1-F6EECF244321}">
                <p14:modId xmlns:p14="http://schemas.microsoft.com/office/powerpoint/2010/main" val="608879508"/>
              </p:ext>
            </p:extLst>
          </p:nvPr>
        </p:nvGraphicFramePr>
        <p:xfrm>
          <a:off x="107504" y="3581983"/>
          <a:ext cx="4400551" cy="32480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圖表 5"/>
          <p:cNvGraphicFramePr>
            <a:graphicFrameLocks/>
          </p:cNvGraphicFramePr>
          <p:nvPr>
            <p:extLst>
              <p:ext uri="{D42A27DB-BD31-4B8C-83A1-F6EECF244321}">
                <p14:modId xmlns:p14="http://schemas.microsoft.com/office/powerpoint/2010/main" val="1893371358"/>
              </p:ext>
            </p:extLst>
          </p:nvPr>
        </p:nvGraphicFramePr>
        <p:xfrm>
          <a:off x="4716016" y="3573016"/>
          <a:ext cx="4190999" cy="324036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3515556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523455994"/>
              </p:ext>
            </p:extLst>
          </p:nvPr>
        </p:nvGraphicFramePr>
        <p:xfrm>
          <a:off x="107504" y="1340767"/>
          <a:ext cx="9036495" cy="4104456"/>
        </p:xfrm>
        <a:graphic>
          <a:graphicData uri="http://schemas.openxmlformats.org/drawingml/2006/table">
            <a:tbl>
              <a:tblPr/>
              <a:tblGrid>
                <a:gridCol w="1584176"/>
                <a:gridCol w="1512168"/>
                <a:gridCol w="1512168"/>
                <a:gridCol w="1477833"/>
                <a:gridCol w="1514942"/>
                <a:gridCol w="1435208"/>
              </a:tblGrid>
              <a:tr h="1026114">
                <a:tc>
                  <a:txBody>
                    <a:bodyPr/>
                    <a:lstStyle/>
                    <a:p>
                      <a:pPr algn="ctr" fontAlgn="b"/>
                      <a:endParaRPr lang="zh-TW" altLang="en-US" sz="1800" b="1" i="0" u="none" strike="noStrike" dirty="0">
                        <a:effectLst/>
                        <a:latin typeface="標楷體" pitchFamily="65" charset="-120"/>
                        <a:ea typeface="標楷體" pitchFamily="65" charset="-12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TW" sz="1600" b="1" i="0" u="none" strike="noStrike" kern="1200" dirty="0" smtClean="0">
                          <a:solidFill>
                            <a:schemeClr val="tx1"/>
                          </a:solidFill>
                          <a:effectLst/>
                          <a:latin typeface="標楷體" pitchFamily="65" charset="-120"/>
                          <a:ea typeface="標楷體" pitchFamily="65" charset="-120"/>
                          <a:cs typeface="+mn-cs"/>
                        </a:rPr>
                        <a:t>1</a:t>
                      </a:r>
                      <a:r>
                        <a:rPr lang="zh-TW" altLang="en-US" sz="1600" b="1" i="0" u="none" strike="noStrike" kern="1200" dirty="0" smtClean="0">
                          <a:solidFill>
                            <a:schemeClr val="tx1"/>
                          </a:solidFill>
                          <a:effectLst/>
                          <a:latin typeface="標楷體" pitchFamily="65" charset="-120"/>
                          <a:ea typeface="標楷體" pitchFamily="65" charset="-120"/>
                          <a:cs typeface="+mn-cs"/>
                        </a:rPr>
                        <a:t>年下限</a:t>
                      </a:r>
                      <a:endParaRPr lang="en-US" altLang="zh-TW" sz="1600" b="1" i="0" u="none" strike="noStrike" kern="1200" dirty="0" smtClean="0">
                        <a:solidFill>
                          <a:schemeClr val="tx1"/>
                        </a:solidFill>
                        <a:effectLst/>
                        <a:latin typeface="標楷體" pitchFamily="65" charset="-120"/>
                        <a:ea typeface="標楷體" pitchFamily="65" charset="-120"/>
                        <a:cs typeface="+mn-cs"/>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altLang="zh-TW" sz="1600" b="1" i="0" u="none" strike="noStrike" kern="1200" dirty="0" smtClean="0">
                          <a:solidFill>
                            <a:schemeClr val="tx1"/>
                          </a:solidFill>
                          <a:effectLst/>
                          <a:latin typeface="標楷體" pitchFamily="65" charset="-120"/>
                          <a:ea typeface="標楷體" pitchFamily="65" charset="-120"/>
                          <a:cs typeface="+mn-cs"/>
                        </a:rPr>
                        <a:t>(1999</a:t>
                      </a:r>
                      <a:r>
                        <a:rPr lang="zh-TW" altLang="en-US" sz="1600" b="1" i="0" u="none" strike="noStrike" kern="1200" dirty="0" smtClean="0">
                          <a:solidFill>
                            <a:schemeClr val="tx1"/>
                          </a:solidFill>
                          <a:effectLst/>
                          <a:latin typeface="標楷體" pitchFamily="65" charset="-120"/>
                          <a:ea typeface="標楷體" pitchFamily="65" charset="-120"/>
                          <a:cs typeface="+mn-cs"/>
                        </a:rPr>
                        <a:t>年為基期</a:t>
                      </a:r>
                      <a:r>
                        <a:rPr lang="en-US" altLang="zh-TW" sz="1600" b="1" i="0" u="none" strike="noStrike" kern="1200" dirty="0" smtClean="0">
                          <a:solidFill>
                            <a:schemeClr val="tx1"/>
                          </a:solidFill>
                          <a:effectLst/>
                          <a:latin typeface="標楷體" pitchFamily="65" charset="-120"/>
                          <a:ea typeface="標楷體" pitchFamily="65" charset="-120"/>
                          <a:cs typeface="+mn-cs"/>
                        </a:rPr>
                        <a:t>)</a:t>
                      </a:r>
                      <a:endParaRPr lang="zh-TW" altLang="en-US" sz="1600" b="1" i="0" u="none" strike="noStrike" kern="1200" dirty="0" smtClean="0">
                        <a:solidFill>
                          <a:schemeClr val="tx1"/>
                        </a:solidFill>
                        <a:effectLst/>
                        <a:latin typeface="標楷體" pitchFamily="65" charset="-120"/>
                        <a:ea typeface="標楷體" pitchFamily="65" charset="-120"/>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altLang="zh-TW" sz="1600" b="1" i="0" u="none" strike="noStrike" kern="1200" dirty="0">
                          <a:solidFill>
                            <a:schemeClr val="tx1"/>
                          </a:solidFill>
                          <a:effectLst/>
                          <a:latin typeface="標楷體" pitchFamily="65" charset="-120"/>
                          <a:ea typeface="標楷體" pitchFamily="65" charset="-120"/>
                          <a:cs typeface="+mn-cs"/>
                        </a:rPr>
                        <a:t>4</a:t>
                      </a:r>
                      <a:r>
                        <a:rPr lang="zh-TW" altLang="en-US" sz="1600" b="1" i="0" u="none" strike="noStrike" kern="1200" dirty="0">
                          <a:solidFill>
                            <a:schemeClr val="tx1"/>
                          </a:solidFill>
                          <a:effectLst/>
                          <a:latin typeface="標楷體" pitchFamily="65" charset="-120"/>
                          <a:ea typeface="標楷體" pitchFamily="65" charset="-120"/>
                          <a:cs typeface="+mn-cs"/>
                        </a:rPr>
                        <a:t>年</a:t>
                      </a:r>
                      <a:r>
                        <a:rPr lang="zh-TW" altLang="en-US" sz="1600" b="1" i="0" u="none" strike="noStrike" kern="1200" dirty="0" smtClean="0">
                          <a:solidFill>
                            <a:schemeClr val="tx1"/>
                          </a:solidFill>
                          <a:effectLst/>
                          <a:latin typeface="標楷體" pitchFamily="65" charset="-120"/>
                          <a:ea typeface="標楷體" pitchFamily="65" charset="-120"/>
                          <a:cs typeface="+mn-cs"/>
                        </a:rPr>
                        <a:t>下限</a:t>
                      </a:r>
                      <a:endParaRPr lang="en-US" altLang="zh-TW" sz="1600" b="1" i="0" u="none" strike="noStrike" kern="1200" dirty="0" smtClean="0">
                        <a:solidFill>
                          <a:schemeClr val="tx1"/>
                        </a:solidFill>
                        <a:effectLst/>
                        <a:latin typeface="標楷體" pitchFamily="65" charset="-120"/>
                        <a:ea typeface="標楷體" pitchFamily="65" charset="-120"/>
                        <a:cs typeface="+mn-cs"/>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altLang="zh-TW" sz="1600" b="1" i="0" u="none" strike="noStrike" kern="1200" dirty="0" smtClean="0">
                          <a:solidFill>
                            <a:schemeClr val="tx1"/>
                          </a:solidFill>
                          <a:effectLst/>
                          <a:latin typeface="標楷體" pitchFamily="65" charset="-120"/>
                          <a:ea typeface="標楷體" pitchFamily="65" charset="-120"/>
                          <a:cs typeface="+mn-cs"/>
                        </a:rPr>
                        <a:t>(1999</a:t>
                      </a:r>
                      <a:r>
                        <a:rPr lang="zh-TW" altLang="en-US" sz="1600" b="1" i="0" u="none" strike="noStrike" kern="1200" dirty="0" smtClean="0">
                          <a:solidFill>
                            <a:schemeClr val="tx1"/>
                          </a:solidFill>
                          <a:effectLst/>
                          <a:latin typeface="標楷體" pitchFamily="65" charset="-120"/>
                          <a:ea typeface="標楷體" pitchFamily="65" charset="-120"/>
                          <a:cs typeface="+mn-cs"/>
                        </a:rPr>
                        <a:t>年為基期</a:t>
                      </a:r>
                      <a:r>
                        <a:rPr lang="en-US" altLang="zh-TW" sz="1600" b="1" i="0" u="none" strike="noStrike" kern="1200" dirty="0" smtClean="0">
                          <a:solidFill>
                            <a:schemeClr val="tx1"/>
                          </a:solidFill>
                          <a:effectLst/>
                          <a:latin typeface="標楷體" pitchFamily="65" charset="-120"/>
                          <a:ea typeface="標楷體" pitchFamily="65" charset="-120"/>
                          <a:cs typeface="+mn-cs"/>
                        </a:rPr>
                        <a:t>)</a:t>
                      </a:r>
                      <a:endParaRPr lang="zh-TW" altLang="en-US" sz="1600" b="1" i="0" u="none" strike="noStrike" kern="1200" dirty="0" smtClean="0">
                        <a:solidFill>
                          <a:schemeClr val="tx1"/>
                        </a:solidFill>
                        <a:effectLst/>
                        <a:latin typeface="標楷體" pitchFamily="65" charset="-120"/>
                        <a:ea typeface="標楷體" pitchFamily="65" charset="-120"/>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altLang="zh-TW" sz="1600" b="1" i="0" u="none" strike="noStrike" kern="1200" dirty="0">
                          <a:solidFill>
                            <a:schemeClr val="tx1"/>
                          </a:solidFill>
                          <a:effectLst/>
                          <a:latin typeface="標楷體" pitchFamily="65" charset="-120"/>
                          <a:ea typeface="標楷體" pitchFamily="65" charset="-120"/>
                          <a:cs typeface="+mn-cs"/>
                        </a:rPr>
                        <a:t>5</a:t>
                      </a:r>
                      <a:r>
                        <a:rPr lang="zh-TW" altLang="en-US" sz="1600" b="1" i="0" u="none" strike="noStrike" kern="1200" dirty="0">
                          <a:solidFill>
                            <a:schemeClr val="tx1"/>
                          </a:solidFill>
                          <a:effectLst/>
                          <a:latin typeface="標楷體" pitchFamily="65" charset="-120"/>
                          <a:ea typeface="標楷體" pitchFamily="65" charset="-120"/>
                          <a:cs typeface="+mn-cs"/>
                        </a:rPr>
                        <a:t>年</a:t>
                      </a:r>
                      <a:r>
                        <a:rPr lang="zh-TW" altLang="en-US" sz="1600" b="1" i="0" u="none" strike="noStrike" kern="1200" dirty="0" smtClean="0">
                          <a:solidFill>
                            <a:schemeClr val="tx1"/>
                          </a:solidFill>
                          <a:effectLst/>
                          <a:latin typeface="標楷體" pitchFamily="65" charset="-120"/>
                          <a:ea typeface="標楷體" pitchFamily="65" charset="-120"/>
                          <a:cs typeface="+mn-cs"/>
                        </a:rPr>
                        <a:t>下限</a:t>
                      </a:r>
                      <a:endParaRPr lang="en-US" altLang="zh-TW" sz="1600" b="1" i="0" u="none" strike="noStrike" kern="1200" dirty="0" smtClean="0">
                        <a:solidFill>
                          <a:schemeClr val="tx1"/>
                        </a:solidFill>
                        <a:effectLst/>
                        <a:latin typeface="標楷體" pitchFamily="65" charset="-120"/>
                        <a:ea typeface="標楷體" pitchFamily="65" charset="-120"/>
                        <a:cs typeface="+mn-cs"/>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altLang="zh-TW" sz="1600" b="1" i="0" u="none" strike="noStrike" kern="1200" dirty="0" smtClean="0">
                          <a:solidFill>
                            <a:schemeClr val="tx1"/>
                          </a:solidFill>
                          <a:effectLst/>
                          <a:latin typeface="標楷體" pitchFamily="65" charset="-120"/>
                          <a:ea typeface="標楷體" pitchFamily="65" charset="-120"/>
                          <a:cs typeface="+mn-cs"/>
                        </a:rPr>
                        <a:t>(1999</a:t>
                      </a:r>
                      <a:r>
                        <a:rPr lang="zh-TW" altLang="en-US" sz="1600" b="1" i="0" u="none" strike="noStrike" kern="1200" dirty="0" smtClean="0">
                          <a:solidFill>
                            <a:schemeClr val="tx1"/>
                          </a:solidFill>
                          <a:effectLst/>
                          <a:latin typeface="標楷體" pitchFamily="65" charset="-120"/>
                          <a:ea typeface="標楷體" pitchFamily="65" charset="-120"/>
                          <a:cs typeface="+mn-cs"/>
                        </a:rPr>
                        <a:t>年為基期</a:t>
                      </a:r>
                      <a:r>
                        <a:rPr lang="en-US" altLang="zh-TW" sz="1600" b="1" i="0" u="none" strike="noStrike" kern="1200" dirty="0" smtClean="0">
                          <a:solidFill>
                            <a:schemeClr val="tx1"/>
                          </a:solidFill>
                          <a:effectLst/>
                          <a:latin typeface="標楷體" pitchFamily="65" charset="-120"/>
                          <a:ea typeface="標楷體" pitchFamily="65" charset="-120"/>
                          <a:cs typeface="+mn-cs"/>
                        </a:rPr>
                        <a:t>)</a:t>
                      </a:r>
                      <a:endParaRPr lang="zh-TW" altLang="en-US" sz="1600" b="1" i="0" u="none" strike="noStrike" kern="1200" dirty="0" smtClean="0">
                        <a:solidFill>
                          <a:schemeClr val="tx1"/>
                        </a:solidFill>
                        <a:effectLst/>
                        <a:latin typeface="標楷體" pitchFamily="65" charset="-120"/>
                        <a:ea typeface="標楷體" pitchFamily="65" charset="-120"/>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TW" sz="1600" b="1" i="0" u="none" strike="noStrike" kern="1200" dirty="0">
                          <a:solidFill>
                            <a:schemeClr val="tx1"/>
                          </a:solidFill>
                          <a:effectLst/>
                          <a:latin typeface="標楷體" pitchFamily="65" charset="-120"/>
                          <a:ea typeface="標楷體" pitchFamily="65" charset="-120"/>
                          <a:cs typeface="+mn-cs"/>
                        </a:rPr>
                        <a:t>10</a:t>
                      </a:r>
                      <a:r>
                        <a:rPr lang="zh-TW" altLang="en-US" sz="1600" b="1" i="0" u="none" strike="noStrike" kern="1200" dirty="0">
                          <a:solidFill>
                            <a:schemeClr val="tx1"/>
                          </a:solidFill>
                          <a:effectLst/>
                          <a:latin typeface="標楷體" pitchFamily="65" charset="-120"/>
                          <a:ea typeface="標楷體" pitchFamily="65" charset="-120"/>
                          <a:cs typeface="+mn-cs"/>
                        </a:rPr>
                        <a:t>年</a:t>
                      </a:r>
                      <a:r>
                        <a:rPr lang="zh-TW" altLang="en-US" sz="1600" b="1" i="0" u="none" strike="noStrike" kern="1200" dirty="0" smtClean="0">
                          <a:solidFill>
                            <a:schemeClr val="tx1"/>
                          </a:solidFill>
                          <a:effectLst/>
                          <a:latin typeface="標楷體" pitchFamily="65" charset="-120"/>
                          <a:ea typeface="標楷體" pitchFamily="65" charset="-120"/>
                          <a:cs typeface="+mn-cs"/>
                        </a:rPr>
                        <a:t>下限</a:t>
                      </a:r>
                      <a:endParaRPr lang="en-US" altLang="zh-TW" sz="1600" b="1" i="0" u="none" strike="noStrike" kern="1200" dirty="0" smtClean="0">
                        <a:solidFill>
                          <a:schemeClr val="tx1"/>
                        </a:solidFill>
                        <a:effectLst/>
                        <a:latin typeface="標楷體" pitchFamily="65" charset="-120"/>
                        <a:ea typeface="標楷體" pitchFamily="65" charset="-120"/>
                        <a:cs typeface="+mn-cs"/>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altLang="zh-TW" sz="1600" b="1" i="0" u="none" strike="noStrike" kern="1200" dirty="0" smtClean="0">
                          <a:solidFill>
                            <a:schemeClr val="tx1"/>
                          </a:solidFill>
                          <a:effectLst/>
                          <a:latin typeface="標楷體" pitchFamily="65" charset="-120"/>
                          <a:ea typeface="標楷體" pitchFamily="65" charset="-120"/>
                          <a:cs typeface="+mn-cs"/>
                        </a:rPr>
                        <a:t>(1999</a:t>
                      </a:r>
                      <a:r>
                        <a:rPr lang="zh-TW" altLang="en-US" sz="1600" b="1" i="0" u="none" strike="noStrike" kern="1200" dirty="0" smtClean="0">
                          <a:solidFill>
                            <a:schemeClr val="tx1"/>
                          </a:solidFill>
                          <a:effectLst/>
                          <a:latin typeface="標楷體" pitchFamily="65" charset="-120"/>
                          <a:ea typeface="標楷體" pitchFamily="65" charset="-120"/>
                          <a:cs typeface="+mn-cs"/>
                        </a:rPr>
                        <a:t>年為基期</a:t>
                      </a:r>
                      <a:r>
                        <a:rPr lang="en-US" altLang="zh-TW" sz="1600" b="1" i="0" u="none" strike="noStrike" kern="1200" dirty="0" smtClean="0">
                          <a:solidFill>
                            <a:schemeClr val="tx1"/>
                          </a:solidFill>
                          <a:effectLst/>
                          <a:latin typeface="標楷體" pitchFamily="65" charset="-120"/>
                          <a:ea typeface="標楷體" pitchFamily="65" charset="-120"/>
                          <a:cs typeface="+mn-cs"/>
                        </a:rPr>
                        <a:t>)</a:t>
                      </a:r>
                      <a:endParaRPr lang="zh-TW" altLang="en-US" sz="1600" b="1" i="0" u="none" strike="noStrike" kern="1200" dirty="0" smtClean="0">
                        <a:solidFill>
                          <a:schemeClr val="tx1"/>
                        </a:solidFill>
                        <a:effectLst/>
                        <a:latin typeface="標楷體" pitchFamily="65" charset="-120"/>
                        <a:ea typeface="標楷體" pitchFamily="65" charset="-120"/>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TW" sz="1600" b="1" i="0" u="none" strike="noStrike" kern="1200" dirty="0">
                          <a:solidFill>
                            <a:schemeClr val="tx1"/>
                          </a:solidFill>
                          <a:effectLst/>
                          <a:latin typeface="標楷體" pitchFamily="65" charset="-120"/>
                          <a:ea typeface="標楷體" pitchFamily="65" charset="-120"/>
                          <a:cs typeface="+mn-cs"/>
                        </a:rPr>
                        <a:t>15</a:t>
                      </a:r>
                      <a:r>
                        <a:rPr lang="zh-TW" altLang="en-US" sz="1600" b="1" i="0" u="none" strike="noStrike" kern="1200" dirty="0">
                          <a:solidFill>
                            <a:schemeClr val="tx1"/>
                          </a:solidFill>
                          <a:effectLst/>
                          <a:latin typeface="標楷體" pitchFamily="65" charset="-120"/>
                          <a:ea typeface="標楷體" pitchFamily="65" charset="-120"/>
                          <a:cs typeface="+mn-cs"/>
                        </a:rPr>
                        <a:t>年</a:t>
                      </a:r>
                      <a:r>
                        <a:rPr lang="zh-TW" altLang="en-US" sz="1600" b="1" i="0" u="none" strike="noStrike" kern="1200" dirty="0" smtClean="0">
                          <a:solidFill>
                            <a:schemeClr val="tx1"/>
                          </a:solidFill>
                          <a:effectLst/>
                          <a:latin typeface="標楷體" pitchFamily="65" charset="-120"/>
                          <a:ea typeface="標楷體" pitchFamily="65" charset="-120"/>
                          <a:cs typeface="+mn-cs"/>
                        </a:rPr>
                        <a:t>下限</a:t>
                      </a:r>
                      <a:endParaRPr lang="en-US" altLang="zh-TW" sz="1600" b="1" i="0" u="none" strike="noStrike" kern="1200" dirty="0" smtClean="0">
                        <a:solidFill>
                          <a:schemeClr val="tx1"/>
                        </a:solidFill>
                        <a:effectLst/>
                        <a:latin typeface="標楷體" pitchFamily="65" charset="-120"/>
                        <a:ea typeface="標楷體" pitchFamily="65" charset="-120"/>
                        <a:cs typeface="+mn-cs"/>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altLang="zh-TW" sz="1600" b="1" i="0" u="none" strike="noStrike" kern="1200" dirty="0" smtClean="0">
                          <a:solidFill>
                            <a:schemeClr val="tx1"/>
                          </a:solidFill>
                          <a:effectLst/>
                          <a:latin typeface="標楷體" pitchFamily="65" charset="-120"/>
                          <a:ea typeface="標楷體" pitchFamily="65" charset="-120"/>
                          <a:cs typeface="+mn-cs"/>
                        </a:rPr>
                        <a:t>(1999</a:t>
                      </a:r>
                      <a:r>
                        <a:rPr lang="zh-TW" altLang="en-US" sz="1600" b="1" i="0" u="none" strike="noStrike" kern="1200" dirty="0" smtClean="0">
                          <a:solidFill>
                            <a:schemeClr val="tx1"/>
                          </a:solidFill>
                          <a:effectLst/>
                          <a:latin typeface="標楷體" pitchFamily="65" charset="-120"/>
                          <a:ea typeface="標楷體" pitchFamily="65" charset="-120"/>
                          <a:cs typeface="+mn-cs"/>
                        </a:rPr>
                        <a:t>年為基期</a:t>
                      </a:r>
                      <a:r>
                        <a:rPr lang="en-US" altLang="zh-TW" sz="1600" b="1" i="0" u="none" strike="noStrike" kern="1200" dirty="0" smtClean="0">
                          <a:solidFill>
                            <a:schemeClr val="tx1"/>
                          </a:solidFill>
                          <a:effectLst/>
                          <a:latin typeface="標楷體" pitchFamily="65" charset="-120"/>
                          <a:ea typeface="標楷體" pitchFamily="65" charset="-120"/>
                          <a:cs typeface="+mn-cs"/>
                        </a:rPr>
                        <a:t>)</a:t>
                      </a:r>
                      <a:endParaRPr lang="zh-TW" altLang="en-US" sz="1600" b="1" i="0" u="none" strike="noStrike" kern="1200" dirty="0" smtClean="0">
                        <a:solidFill>
                          <a:schemeClr val="tx1"/>
                        </a:solidFill>
                        <a:effectLst/>
                        <a:latin typeface="標楷體" pitchFamily="65" charset="-120"/>
                        <a:ea typeface="標楷體" pitchFamily="65" charset="-120"/>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6114">
                <a:tc>
                  <a:txBody>
                    <a:bodyPr/>
                    <a:lstStyle/>
                    <a:p>
                      <a:pPr algn="ctr" fontAlgn="b"/>
                      <a:r>
                        <a:rPr lang="zh-TW" altLang="en-US" sz="1800" b="1" i="0" u="none" strike="noStrike" dirty="0">
                          <a:effectLst/>
                          <a:latin typeface="標楷體" pitchFamily="65" charset="-120"/>
                          <a:ea typeface="標楷體" pitchFamily="65" charset="-120"/>
                        </a:rPr>
                        <a:t>保守型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altLang="zh-TW" sz="1800" b="1" i="0" u="none" strike="noStrike" kern="1200" dirty="0" smtClean="0">
                          <a:solidFill>
                            <a:srgbClr val="FF0000"/>
                          </a:solidFill>
                          <a:effectLst/>
                          <a:latin typeface="標楷體" pitchFamily="65" charset="-120"/>
                          <a:ea typeface="標楷體" pitchFamily="65" charset="-120"/>
                          <a:cs typeface="+mn-cs"/>
                        </a:rPr>
                        <a:t>-0.29%</a:t>
                      </a:r>
                      <a:endParaRPr lang="en-US" altLang="zh-TW" sz="1800" b="1" i="0" u="none" strike="noStrike" kern="1200" dirty="0">
                        <a:solidFill>
                          <a:srgbClr val="FF0000"/>
                        </a:solidFill>
                        <a:effectLst/>
                        <a:latin typeface="標楷體" pitchFamily="65" charset="-120"/>
                        <a:ea typeface="標楷體" pitchFamily="65" charset="-120"/>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800" b="0" i="0" u="none" strike="noStrike" dirty="0">
                          <a:effectLst/>
                          <a:latin typeface="標楷體" pitchFamily="65" charset="-120"/>
                          <a:ea typeface="標楷體" pitchFamily="65" charset="-120"/>
                        </a:rPr>
                        <a:t>0.53%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800" b="0" i="0" u="none" strike="noStrike" dirty="0">
                          <a:effectLst/>
                          <a:latin typeface="標楷體" pitchFamily="65" charset="-120"/>
                          <a:ea typeface="標楷體" pitchFamily="65" charset="-120"/>
                        </a:rPr>
                        <a:t>0.76%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800" b="0" i="0" u="none" strike="noStrike" dirty="0">
                          <a:effectLst/>
                          <a:latin typeface="標楷體" pitchFamily="65" charset="-120"/>
                          <a:ea typeface="標楷體" pitchFamily="65" charset="-120"/>
                        </a:rPr>
                        <a:t>1.73%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800" b="0" i="0" u="none" strike="noStrike" dirty="0">
                          <a:effectLst/>
                          <a:latin typeface="標楷體" pitchFamily="65" charset="-120"/>
                          <a:ea typeface="標楷體" pitchFamily="65" charset="-120"/>
                        </a:rPr>
                        <a:t>1.86%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6114">
                <a:tc>
                  <a:txBody>
                    <a:bodyPr/>
                    <a:lstStyle/>
                    <a:p>
                      <a:pPr algn="ctr" fontAlgn="b"/>
                      <a:r>
                        <a:rPr lang="zh-TW" altLang="en-US" sz="1800" b="1" i="0" u="none" strike="noStrike" dirty="0">
                          <a:effectLst/>
                          <a:latin typeface="標楷體" pitchFamily="65" charset="-120"/>
                          <a:ea typeface="標楷體" pitchFamily="65" charset="-120"/>
                        </a:rPr>
                        <a:t>穩健型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800" b="1" i="0" u="none" strike="noStrike" dirty="0" smtClean="0">
                          <a:solidFill>
                            <a:srgbClr val="FF0000"/>
                          </a:solidFill>
                          <a:effectLst/>
                          <a:latin typeface="標楷體" pitchFamily="65" charset="-120"/>
                          <a:ea typeface="標楷體" pitchFamily="65" charset="-120"/>
                        </a:rPr>
                        <a:t>-2.53%</a:t>
                      </a:r>
                      <a:endParaRPr lang="en-US" altLang="zh-TW" sz="1800" b="1" i="0" u="none" strike="noStrike" dirty="0">
                        <a:solidFill>
                          <a:srgbClr val="FF0000"/>
                        </a:solidFill>
                        <a:effectLst/>
                        <a:latin typeface="標楷體" pitchFamily="65" charset="-120"/>
                        <a:ea typeface="標楷體" pitchFamily="65" charset="-12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800" b="1" i="0" u="none" strike="noStrike" dirty="0">
                          <a:solidFill>
                            <a:srgbClr val="FF0000"/>
                          </a:solidFill>
                          <a:effectLst/>
                          <a:latin typeface="標楷體" pitchFamily="65" charset="-120"/>
                          <a:ea typeface="標楷體" pitchFamily="65" charset="-120"/>
                        </a:rPr>
                        <a:t>-0.99%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800" b="0" i="0" u="none" strike="noStrike" dirty="0">
                          <a:effectLst/>
                          <a:latin typeface="標楷體" pitchFamily="65" charset="-120"/>
                          <a:ea typeface="標楷體" pitchFamily="65" charset="-120"/>
                        </a:rPr>
                        <a:t>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800" b="0" i="0" u="none" strike="noStrike" dirty="0">
                          <a:effectLst/>
                          <a:latin typeface="標楷體" pitchFamily="65" charset="-120"/>
                          <a:ea typeface="標楷體" pitchFamily="65" charset="-120"/>
                        </a:rPr>
                        <a:t>2.33%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800" b="0" i="0" u="none" strike="noStrike" dirty="0">
                          <a:effectLst/>
                          <a:latin typeface="標楷體" pitchFamily="65" charset="-120"/>
                          <a:ea typeface="標楷體" pitchFamily="65" charset="-120"/>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6114">
                <a:tc>
                  <a:txBody>
                    <a:bodyPr/>
                    <a:lstStyle/>
                    <a:p>
                      <a:pPr algn="ctr" fontAlgn="b"/>
                      <a:r>
                        <a:rPr lang="zh-TW" altLang="en-US" sz="1800" b="1" i="0" u="none" strike="noStrike" dirty="0">
                          <a:effectLst/>
                          <a:latin typeface="標楷體" pitchFamily="65" charset="-120"/>
                          <a:ea typeface="標楷體" pitchFamily="65" charset="-120"/>
                        </a:rPr>
                        <a:t>積極型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800" b="1" i="0" u="none" strike="noStrike" dirty="0" smtClean="0">
                          <a:solidFill>
                            <a:srgbClr val="FF0000"/>
                          </a:solidFill>
                          <a:effectLst/>
                          <a:latin typeface="標楷體" pitchFamily="65" charset="-120"/>
                          <a:ea typeface="標楷體" pitchFamily="65" charset="-120"/>
                        </a:rPr>
                        <a:t>-2.54%</a:t>
                      </a:r>
                      <a:endParaRPr lang="en-US" altLang="zh-TW" sz="1800" b="1" i="0" u="none" strike="noStrike" dirty="0">
                        <a:solidFill>
                          <a:srgbClr val="FF0000"/>
                        </a:solidFill>
                        <a:effectLst/>
                        <a:latin typeface="標楷體" pitchFamily="65" charset="-120"/>
                        <a:ea typeface="標楷體" pitchFamily="65" charset="-12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800" b="1" i="0" u="none" strike="noStrike" dirty="0">
                          <a:solidFill>
                            <a:srgbClr val="FF0000"/>
                          </a:solidFill>
                          <a:effectLst/>
                          <a:latin typeface="標楷體" pitchFamily="65" charset="-120"/>
                          <a:ea typeface="標楷體" pitchFamily="65" charset="-120"/>
                        </a:rPr>
                        <a:t>-0.63%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800" b="0" i="0" u="none" strike="noStrike" dirty="0">
                          <a:effectLst/>
                          <a:latin typeface="標楷體" pitchFamily="65" charset="-120"/>
                          <a:ea typeface="標楷體" pitchFamily="65" charset="-120"/>
                        </a:rPr>
                        <a:t>0.40%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800" b="0" i="0" u="none" strike="noStrike" dirty="0">
                          <a:effectLst/>
                          <a:latin typeface="標楷體" pitchFamily="65" charset="-120"/>
                          <a:ea typeface="標楷體" pitchFamily="65" charset="-120"/>
                        </a:rPr>
                        <a:t>3.07%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TW" sz="1800" b="0" i="0" u="none" strike="noStrike" dirty="0">
                          <a:effectLst/>
                          <a:latin typeface="標楷體" pitchFamily="65" charset="-120"/>
                          <a:ea typeface="標楷體" pitchFamily="65" charset="-120"/>
                        </a:rPr>
                        <a:t>5.04%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文字方塊 5"/>
          <p:cNvSpPr txBox="1"/>
          <p:nvPr/>
        </p:nvSpPr>
        <p:spPr>
          <a:xfrm>
            <a:off x="539552" y="5949280"/>
            <a:ext cx="7344816" cy="369332"/>
          </a:xfrm>
          <a:prstGeom prst="rect">
            <a:avLst/>
          </a:prstGeom>
          <a:noFill/>
        </p:spPr>
        <p:txBody>
          <a:bodyPr wrap="square" rtlCol="0">
            <a:spAutoFit/>
          </a:bodyPr>
          <a:lstStyle/>
          <a:p>
            <a:pPr eaLnBrk="1" fontAlgn="auto" hangingPunct="1">
              <a:spcBef>
                <a:spcPts val="0"/>
              </a:spcBef>
              <a:spcAft>
                <a:spcPts val="0"/>
              </a:spcAft>
            </a:pPr>
            <a:r>
              <a:rPr kumimoji="0" lang="zh-TW" altLang="en-US" dirty="0" smtClean="0">
                <a:solidFill>
                  <a:schemeClr val="bg1"/>
                </a:solidFill>
                <a:latin typeface="Calibri"/>
                <a:ea typeface="新細明體"/>
              </a:rPr>
              <a:t>註：資料期間：自</a:t>
            </a:r>
            <a:r>
              <a:rPr kumimoji="0" lang="en-US" altLang="zh-TW" dirty="0" smtClean="0">
                <a:solidFill>
                  <a:schemeClr val="bg1"/>
                </a:solidFill>
                <a:latin typeface="Calibri"/>
                <a:ea typeface="新細明體"/>
              </a:rPr>
              <a:t>1998/12/31</a:t>
            </a:r>
            <a:r>
              <a:rPr kumimoji="0" lang="zh-TW" altLang="en-US" dirty="0" smtClean="0">
                <a:solidFill>
                  <a:schemeClr val="bg1"/>
                </a:solidFill>
                <a:latin typeface="Calibri"/>
                <a:ea typeface="新細明體"/>
              </a:rPr>
              <a:t>以來的各對應年限之月報酬資訊。</a:t>
            </a:r>
            <a:endParaRPr kumimoji="0" lang="en-US" altLang="zh-TW" dirty="0" smtClean="0">
              <a:solidFill>
                <a:schemeClr val="bg1"/>
              </a:solidFill>
              <a:latin typeface="Calibri"/>
              <a:ea typeface="新細明體"/>
            </a:endParaRPr>
          </a:p>
        </p:txBody>
      </p:sp>
      <p:sp>
        <p:nvSpPr>
          <p:cNvPr id="4" name="文字方塊 3"/>
          <p:cNvSpPr txBox="1"/>
          <p:nvPr/>
        </p:nvSpPr>
        <p:spPr>
          <a:xfrm>
            <a:off x="107504" y="260648"/>
            <a:ext cx="9036496" cy="523220"/>
          </a:xfrm>
          <a:prstGeom prst="rect">
            <a:avLst/>
          </a:prstGeom>
          <a:noFill/>
        </p:spPr>
        <p:txBody>
          <a:bodyPr wrap="square" rtlCol="0">
            <a:spAutoFit/>
          </a:bodyPr>
          <a:lstStyle/>
          <a:p>
            <a:pPr eaLnBrk="1" fontAlgn="auto" hangingPunct="1">
              <a:spcBef>
                <a:spcPts val="0"/>
              </a:spcBef>
              <a:spcAft>
                <a:spcPts val="0"/>
              </a:spcAft>
            </a:pPr>
            <a:r>
              <a:rPr kumimoji="0" lang="zh-TW" altLang="en-US" sz="2800" b="1" dirty="0" smtClean="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rPr>
              <a:t>追蹤</a:t>
            </a:r>
            <a:r>
              <a:rPr kumimoji="0" lang="en-US" altLang="zh-TW" sz="2800" b="1" dirty="0" smtClean="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rPr>
              <a:t>1998/12/31</a:t>
            </a:r>
            <a:r>
              <a:rPr kumimoji="0" lang="zh-TW" altLang="en-US" sz="2800" b="1" dirty="0" smtClean="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rPr>
              <a:t>開始，不同期間之較差情境下的報酬率</a:t>
            </a:r>
            <a:endParaRPr kumimoji="0" lang="en-US" altLang="zh-TW" sz="2800" b="1" dirty="0" smtClean="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8789462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zh-TW" altLang="en-US" sz="4000" b="1">
                <a:effectLst>
                  <a:outerShdw blurRad="38100" dist="38100" dir="2700000" algn="tl">
                    <a:srgbClr val="C0C0C0"/>
                  </a:outerShdw>
                </a:effectLst>
                <a:latin typeface="微軟正黑體" charset="0"/>
                <a:ea typeface="微軟正黑體" charset="0"/>
              </a:rPr>
              <a:t>家庭財富</a:t>
            </a:r>
            <a:r>
              <a:rPr lang="en-US" altLang="zh-TW" sz="4000" b="1">
                <a:effectLst>
                  <a:outerShdw blurRad="38100" dist="38100" dir="2700000" algn="tl">
                    <a:srgbClr val="C0C0C0"/>
                  </a:outerShdw>
                </a:effectLst>
                <a:latin typeface="微軟正黑體" charset="0"/>
                <a:ea typeface="微軟正黑體" charset="0"/>
              </a:rPr>
              <a:t>:</a:t>
            </a:r>
            <a:r>
              <a:rPr lang="zh-TW" altLang="en-US" sz="4000" b="1">
                <a:effectLst>
                  <a:outerShdw blurRad="38100" dist="38100" dir="2700000" algn="tl">
                    <a:srgbClr val="C0C0C0"/>
                  </a:outerShdw>
                </a:effectLst>
                <a:latin typeface="微軟正黑體" charset="0"/>
                <a:ea typeface="微軟正黑體" charset="0"/>
              </a:rPr>
              <a:t>台灣投資收入偏低</a:t>
            </a:r>
            <a:endParaRPr lang="en-US" altLang="zh-TW" sz="4000" b="1">
              <a:effectLst>
                <a:outerShdw blurRad="38100" dist="38100" dir="2700000" algn="tl">
                  <a:srgbClr val="C0C0C0"/>
                </a:outerShdw>
              </a:effectLst>
              <a:latin typeface="微軟正黑體" charset="0"/>
              <a:ea typeface="微軟正黑體" charset="0"/>
            </a:endParaRPr>
          </a:p>
        </p:txBody>
      </p:sp>
      <p:graphicFrame>
        <p:nvGraphicFramePr>
          <p:cNvPr id="14340" name="內容版面配置區 15"/>
          <p:cNvGraphicFramePr>
            <a:graphicFrameLocks noGrp="1"/>
          </p:cNvGraphicFramePr>
          <p:nvPr>
            <p:ph sz="half" idx="2"/>
          </p:nvPr>
        </p:nvGraphicFramePr>
        <p:xfrm>
          <a:off x="250825" y="1484313"/>
          <a:ext cx="8388350" cy="4387850"/>
        </p:xfrm>
        <a:graphic>
          <a:graphicData uri="http://schemas.openxmlformats.org/presentationml/2006/ole">
            <mc:AlternateContent xmlns:mc="http://schemas.openxmlformats.org/markup-compatibility/2006">
              <mc:Choice xmlns:v="urn:schemas-microsoft-com:vml" Requires="v">
                <p:oleObj spid="_x0000_s3079" r:id="rId3" imgW="8388823" imgH="4389500" progId="Excel.Sheet.8">
                  <p:embed/>
                </p:oleObj>
              </mc:Choice>
              <mc:Fallback>
                <p:oleObj r:id="rId3" imgW="8388823" imgH="4389500" progId="Excel.Shee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484313"/>
                        <a:ext cx="83883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7" name="文字版面配置區 16"/>
          <p:cNvSpPr>
            <a:spLocks noGrp="1"/>
          </p:cNvSpPr>
          <p:nvPr>
            <p:ph type="body" sz="quarter" idx="3"/>
          </p:nvPr>
        </p:nvSpPr>
        <p:spPr>
          <a:xfrm>
            <a:off x="4857750" y="1052513"/>
            <a:ext cx="4041775" cy="639762"/>
          </a:xfrm>
        </p:spPr>
        <p:txBody>
          <a:bodyPr/>
          <a:lstStyle/>
          <a:p>
            <a:pPr eaLnBrk="1" hangingPunct="1"/>
            <a:r>
              <a:rPr lang="en-US" altLang="zh-TW" sz="1800">
                <a:solidFill>
                  <a:srgbClr val="666666"/>
                </a:solidFill>
                <a:effectLst>
                  <a:outerShdw blurRad="38100" dist="38100" dir="2700000" algn="tl">
                    <a:srgbClr val="C0C0C0"/>
                  </a:outerShdw>
                </a:effectLst>
                <a:latin typeface="微軟正黑體" charset="0"/>
                <a:ea typeface="微軟正黑體" charset="0"/>
              </a:rPr>
              <a:t> Vs. </a:t>
            </a:r>
            <a:r>
              <a:rPr lang="zh-TW" altLang="en-US" sz="1800">
                <a:solidFill>
                  <a:srgbClr val="666666"/>
                </a:solidFill>
                <a:effectLst>
                  <a:outerShdw blurRad="38100" dist="38100" dir="2700000" algn="tl">
                    <a:srgbClr val="C0C0C0"/>
                  </a:outerShdw>
                </a:effectLst>
                <a:latin typeface="微軟正黑體" charset="0"/>
                <a:ea typeface="微軟正黑體" charset="0"/>
              </a:rPr>
              <a:t>亞洲</a:t>
            </a:r>
            <a:r>
              <a:rPr lang="en-US" altLang="zh-TW" sz="1800">
                <a:solidFill>
                  <a:srgbClr val="666666"/>
                </a:solidFill>
                <a:effectLst>
                  <a:outerShdw blurRad="38100" dist="38100" dir="2700000" algn="tl">
                    <a:srgbClr val="C0C0C0"/>
                  </a:outerShdw>
                </a:effectLst>
                <a:latin typeface="微軟正黑體" charset="0"/>
                <a:ea typeface="微軟正黑體" charset="0"/>
              </a:rPr>
              <a:t>:</a:t>
            </a:r>
            <a:r>
              <a:rPr lang="zh-TW" altLang="en-US" sz="1800">
                <a:solidFill>
                  <a:srgbClr val="666666"/>
                </a:solidFill>
                <a:effectLst>
                  <a:outerShdw blurRad="38100" dist="38100" dir="2700000" algn="tl">
                    <a:srgbClr val="C0C0C0"/>
                  </a:outerShdw>
                </a:effectLst>
                <a:latin typeface="微軟正黑體" charset="0"/>
                <a:ea typeface="微軟正黑體" charset="0"/>
              </a:rPr>
              <a:t>偏重房地產和銀行存款</a:t>
            </a:r>
          </a:p>
          <a:p>
            <a:pPr eaLnBrk="1" hangingPunct="1"/>
            <a:endParaRPr lang="zh-TW" altLang="en-US" sz="1200">
              <a:solidFill>
                <a:srgbClr val="000000"/>
              </a:solidFill>
              <a:latin typeface="微軟正黑體" charset="0"/>
              <a:ea typeface="微軟正黑體" charset="0"/>
            </a:endParaRPr>
          </a:p>
        </p:txBody>
      </p:sp>
      <p:sp>
        <p:nvSpPr>
          <p:cNvPr id="6" name="文字版面配置區 5"/>
          <p:cNvSpPr>
            <a:spLocks noGrp="1"/>
          </p:cNvSpPr>
          <p:nvPr>
            <p:ph type="body" idx="1"/>
          </p:nvPr>
        </p:nvSpPr>
        <p:spPr>
          <a:xfrm>
            <a:off x="428625" y="836613"/>
            <a:ext cx="5072063" cy="639762"/>
          </a:xfrm>
        </p:spPr>
        <p:txBody>
          <a:bodyPr/>
          <a:lstStyle/>
          <a:p>
            <a:pPr eaLnBrk="1" hangingPunct="1"/>
            <a:endParaRPr lang="en-US" altLang="zh-TW">
              <a:solidFill>
                <a:srgbClr val="000000"/>
              </a:solidFill>
              <a:latin typeface="微軟正黑體" charset="0"/>
              <a:ea typeface="微軟正黑體" charset="0"/>
            </a:endParaRPr>
          </a:p>
          <a:p>
            <a:pPr eaLnBrk="1" hangingPunct="1">
              <a:buFont typeface="Wingdings" charset="0"/>
              <a:buChar char="u"/>
            </a:pPr>
            <a:r>
              <a:rPr lang="zh-TW" altLang="en-US" sz="1800">
                <a:solidFill>
                  <a:srgbClr val="666666"/>
                </a:solidFill>
                <a:effectLst>
                  <a:outerShdw blurRad="38100" dist="38100" dir="2700000" algn="tl">
                    <a:srgbClr val="C0C0C0"/>
                  </a:outerShdw>
                </a:effectLst>
                <a:latin typeface="微軟正黑體" charset="0"/>
                <a:ea typeface="微軟正黑體" charset="0"/>
              </a:rPr>
              <a:t>美國</a:t>
            </a:r>
            <a:r>
              <a:rPr lang="en-US" altLang="zh-TW" sz="1800">
                <a:solidFill>
                  <a:srgbClr val="666666"/>
                </a:solidFill>
                <a:effectLst>
                  <a:outerShdw blurRad="38100" dist="38100" dir="2700000" algn="tl">
                    <a:srgbClr val="C0C0C0"/>
                  </a:outerShdw>
                </a:effectLst>
                <a:latin typeface="微軟正黑體" charset="0"/>
                <a:ea typeface="微軟正黑體" charset="0"/>
              </a:rPr>
              <a:t>:</a:t>
            </a:r>
            <a:r>
              <a:rPr lang="zh-TW" altLang="en-US" sz="1800">
                <a:solidFill>
                  <a:srgbClr val="666666"/>
                </a:solidFill>
                <a:effectLst>
                  <a:outerShdw blurRad="38100" dist="38100" dir="2700000" algn="tl">
                    <a:srgbClr val="C0C0C0"/>
                  </a:outerShdw>
                </a:effectLst>
                <a:latin typeface="微軟正黑體" charset="0"/>
                <a:ea typeface="微軟正黑體" charset="0"/>
              </a:rPr>
              <a:t>家庭建立投資組合，創造可觀的收入</a:t>
            </a:r>
            <a:endParaRPr lang="zh-TW" altLang="en-US" sz="1800">
              <a:solidFill>
                <a:srgbClr val="666666"/>
              </a:solidFill>
              <a:effectLst>
                <a:outerShdw blurRad="38100" dist="38100" dir="2700000" algn="tl">
                  <a:srgbClr val="C0C0C0"/>
                </a:outerShdw>
              </a:effectLst>
              <a:ea typeface="新細明體" charset="0"/>
            </a:endParaRPr>
          </a:p>
        </p:txBody>
      </p:sp>
    </p:spTree>
    <p:extLst>
      <p:ext uri="{BB962C8B-B14F-4D97-AF65-F5344CB8AC3E}">
        <p14:creationId xmlns:p14="http://schemas.microsoft.com/office/powerpoint/2010/main" val="539097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58813" y="542925"/>
            <a:ext cx="7977187" cy="1019175"/>
          </a:xfrm>
        </p:spPr>
        <p:txBody>
          <a:bodyPr/>
          <a:lstStyle/>
          <a:p>
            <a:pPr algn="l" eaLnBrk="1" hangingPunct="1">
              <a:defRPr/>
            </a:pPr>
            <a:r>
              <a:rPr lang="zh-TW" altLang="en-US" b="1"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教職員增額提撥計劃</a:t>
            </a:r>
            <a:r>
              <a:rPr lang="zh-TW" altLang="en-US"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的宗旨</a:t>
            </a:r>
          </a:p>
        </p:txBody>
      </p:sp>
      <p:sp>
        <p:nvSpPr>
          <p:cNvPr id="7171" name="Rectangle 3"/>
          <p:cNvSpPr>
            <a:spLocks noGrp="1" noChangeArrowheads="1"/>
          </p:cNvSpPr>
          <p:nvPr>
            <p:ph type="body" idx="1"/>
          </p:nvPr>
        </p:nvSpPr>
        <p:spPr>
          <a:xfrm>
            <a:off x="400050" y="1816100"/>
            <a:ext cx="8058150" cy="4621213"/>
          </a:xfrm>
        </p:spPr>
        <p:txBody>
          <a:bodyPr/>
          <a:lstStyle/>
          <a:p>
            <a:pPr eaLnBrk="1" hangingPunct="1"/>
            <a:r>
              <a:rPr lang="zh-TW" altLang="en-US">
                <a:latin typeface="微軟正黑體" charset="0"/>
                <a:ea typeface="微軟正黑體" charset="0"/>
              </a:rPr>
              <a:t>增額提撥計劃是一項「</a:t>
            </a:r>
            <a:r>
              <a:rPr lang="zh-TW" altLang="en-US">
                <a:solidFill>
                  <a:srgbClr val="FF3300"/>
                </a:solidFill>
                <a:latin typeface="微軟正黑體" charset="0"/>
                <a:ea typeface="微軟正黑體" charset="0"/>
              </a:rPr>
              <a:t>福利</a:t>
            </a:r>
            <a:r>
              <a:rPr lang="zh-TW" altLang="en-US">
                <a:latin typeface="微軟正黑體" charset="0"/>
                <a:ea typeface="微軟正黑體" charset="0"/>
              </a:rPr>
              <a:t>」＋「</a:t>
            </a:r>
            <a:r>
              <a:rPr lang="zh-TW" altLang="en-US">
                <a:solidFill>
                  <a:srgbClr val="FF3300"/>
                </a:solidFill>
                <a:latin typeface="微軟正黑體" charset="0"/>
                <a:ea typeface="微軟正黑體" charset="0"/>
              </a:rPr>
              <a:t>儲蓄</a:t>
            </a:r>
            <a:r>
              <a:rPr lang="zh-TW" altLang="en-US">
                <a:latin typeface="微軟正黑體" charset="0"/>
                <a:ea typeface="微軟正黑體" charset="0"/>
              </a:rPr>
              <a:t>」的退休金制度。 </a:t>
            </a:r>
          </a:p>
          <a:p>
            <a:pPr eaLnBrk="1" hangingPunct="1"/>
            <a:r>
              <a:rPr lang="zh-TW" altLang="en-US">
                <a:latin typeface="微軟正黑體" charset="0"/>
                <a:ea typeface="微軟正黑體" charset="0"/>
              </a:rPr>
              <a:t>是學校為員工退休而額外提撥的一項新增</a:t>
            </a:r>
            <a:r>
              <a:rPr lang="zh-TW" altLang="en-US">
                <a:solidFill>
                  <a:srgbClr val="FF3300"/>
                </a:solidFill>
                <a:latin typeface="微軟正黑體" charset="0"/>
                <a:ea typeface="微軟正黑體" charset="0"/>
              </a:rPr>
              <a:t>福利</a:t>
            </a:r>
            <a:r>
              <a:rPr lang="zh-TW" altLang="en-US">
                <a:latin typeface="微軟正黑體" charset="0"/>
                <a:ea typeface="微軟正黑體" charset="0"/>
              </a:rPr>
              <a:t>。</a:t>
            </a:r>
            <a:endParaRPr lang="zh-TW" altLang="en-US">
              <a:solidFill>
                <a:srgbClr val="000099"/>
              </a:solidFill>
              <a:latin typeface="微軟正黑體" charset="0"/>
              <a:ea typeface="微軟正黑體" charset="0"/>
            </a:endParaRPr>
          </a:p>
          <a:p>
            <a:pPr eaLnBrk="1" hangingPunct="1"/>
            <a:r>
              <a:rPr lang="zh-TW" altLang="en-US">
                <a:latin typeface="微軟正黑體" charset="0"/>
                <a:ea typeface="微軟正黑體" charset="0"/>
              </a:rPr>
              <a:t>參加本計劃的教職員必須相對的從其薪資中按月提撥扣款，也是一項</a:t>
            </a:r>
            <a:r>
              <a:rPr lang="zh-TW" altLang="en-US">
                <a:solidFill>
                  <a:srgbClr val="FF3300"/>
                </a:solidFill>
                <a:latin typeface="微軟正黑體" charset="0"/>
                <a:ea typeface="微軟正黑體" charset="0"/>
              </a:rPr>
              <a:t>儲蓄</a:t>
            </a:r>
            <a:r>
              <a:rPr lang="zh-TW" altLang="en-US">
                <a:latin typeface="微軟正黑體" charset="0"/>
                <a:ea typeface="微軟正黑體" charset="0"/>
              </a:rPr>
              <a:t>。</a:t>
            </a:r>
            <a:endParaRPr lang="zh-TW" altLang="en-US">
              <a:solidFill>
                <a:srgbClr val="000099"/>
              </a:solidFill>
              <a:latin typeface="微軟正黑體" charset="0"/>
              <a:ea typeface="微軟正黑體" charset="0"/>
            </a:endParaRPr>
          </a:p>
          <a:p>
            <a:pPr eaLnBrk="1" hangingPunct="1"/>
            <a:endParaRPr lang="en-US" altLang="zh-TW" sz="3600">
              <a:ea typeface="新細明體" charset="0"/>
            </a:endParaRPr>
          </a:p>
        </p:txBody>
      </p:sp>
    </p:spTree>
    <p:extLst>
      <p:ext uri="{BB962C8B-B14F-4D97-AF65-F5344CB8AC3E}">
        <p14:creationId xmlns:p14="http://schemas.microsoft.com/office/powerpoint/2010/main" val="22879072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288" y="188913"/>
            <a:ext cx="8229600" cy="981075"/>
          </a:xfrm>
        </p:spPr>
        <p:txBody>
          <a:bodyPr/>
          <a:lstStyle/>
          <a:p>
            <a:pPr eaLnBrk="1" hangingPunct="1"/>
            <a:r>
              <a:rPr lang="zh-TW" altLang="zh-TW" b="1">
                <a:latin typeface="微軟正黑體" charset="0"/>
                <a:ea typeface="微軟正黑體" charset="0"/>
              </a:rPr>
              <a:t>「增額提撥」對教職員之好處？</a:t>
            </a:r>
            <a:endParaRPr lang="zh-TW" altLang="zh-TW" b="1">
              <a:solidFill>
                <a:schemeClr val="tx1"/>
              </a:solidFill>
              <a:latin typeface="微軟正黑體" charset="0"/>
              <a:ea typeface="微軟正黑體" charset="0"/>
            </a:endParaRPr>
          </a:p>
        </p:txBody>
      </p:sp>
      <p:sp>
        <p:nvSpPr>
          <p:cNvPr id="8195" name="Rectangle 3"/>
          <p:cNvSpPr>
            <a:spLocks noGrp="1" noChangeArrowheads="1"/>
          </p:cNvSpPr>
          <p:nvPr>
            <p:ph type="body" idx="1"/>
          </p:nvPr>
        </p:nvSpPr>
        <p:spPr>
          <a:xfrm>
            <a:off x="457200" y="1341438"/>
            <a:ext cx="8229600" cy="4525962"/>
          </a:xfrm>
        </p:spPr>
        <p:txBody>
          <a:bodyPr/>
          <a:lstStyle/>
          <a:p>
            <a:pPr marL="0" indent="0" eaLnBrk="1" hangingPunct="1">
              <a:buFontTx/>
              <a:buNone/>
            </a:pPr>
            <a:r>
              <a:rPr lang="en-US" altLang="zh-TW" sz="2800">
                <a:latin typeface="微軟正黑體" charset="0"/>
                <a:ea typeface="微軟正黑體" charset="0"/>
              </a:rPr>
              <a:t>1.</a:t>
            </a:r>
            <a:r>
              <a:rPr lang="zh-TW" altLang="zh-TW" sz="2800">
                <a:latin typeface="微軟正黑體" charset="0"/>
                <a:ea typeface="微軟正黑體" charset="0"/>
              </a:rPr>
              <a:t>享受學校額外提撥之退休金，提升福利</a:t>
            </a:r>
            <a:r>
              <a:rPr lang="zh-TW" altLang="en-US" sz="2800">
                <a:latin typeface="微軟正黑體" charset="0"/>
                <a:ea typeface="微軟正黑體" charset="0"/>
              </a:rPr>
              <a:t>提高所得 </a:t>
            </a:r>
            <a:endParaRPr lang="en-US" altLang="zh-TW" sz="2800">
              <a:latin typeface="微軟正黑體" charset="0"/>
              <a:ea typeface="微軟正黑體" charset="0"/>
            </a:endParaRPr>
          </a:p>
          <a:p>
            <a:pPr marL="0" indent="0" eaLnBrk="1" hangingPunct="1">
              <a:buFontTx/>
              <a:buNone/>
            </a:pPr>
            <a:r>
              <a:rPr lang="zh-TW" altLang="en-US" sz="2800">
                <a:latin typeface="微軟正黑體" charset="0"/>
                <a:ea typeface="微軟正黑體" charset="0"/>
              </a:rPr>
              <a:t>   替代率</a:t>
            </a:r>
            <a:r>
              <a:rPr lang="zh-TW" altLang="zh-TW" sz="2800">
                <a:latin typeface="微軟正黑體" charset="0"/>
                <a:ea typeface="微軟正黑體" charset="0"/>
              </a:rPr>
              <a:t>。</a:t>
            </a:r>
          </a:p>
          <a:p>
            <a:pPr marL="0" indent="0" eaLnBrk="1" hangingPunct="1">
              <a:buFontTx/>
              <a:buNone/>
            </a:pPr>
            <a:r>
              <a:rPr lang="en-US" altLang="zh-TW" sz="2800">
                <a:latin typeface="微軟正黑體" charset="0"/>
                <a:ea typeface="微軟正黑體" charset="0"/>
              </a:rPr>
              <a:t>2.</a:t>
            </a:r>
            <a:r>
              <a:rPr lang="zh-TW" altLang="zh-TW" sz="2800">
                <a:latin typeface="微軟正黑體" charset="0"/>
                <a:ea typeface="微軟正黑體" charset="0"/>
              </a:rPr>
              <a:t>享有稅賦減免之優惠（其金額在不超過法定撥繳</a:t>
            </a:r>
            <a:endParaRPr lang="en-US" altLang="zh-TW" sz="2800">
              <a:latin typeface="微軟正黑體" charset="0"/>
              <a:ea typeface="微軟正黑體" charset="0"/>
            </a:endParaRPr>
          </a:p>
          <a:p>
            <a:pPr marL="0" indent="0" eaLnBrk="1" hangingPunct="1">
              <a:buFontTx/>
              <a:buNone/>
            </a:pPr>
            <a:r>
              <a:rPr lang="zh-TW" altLang="en-US" sz="2800">
                <a:latin typeface="微軟正黑體" charset="0"/>
                <a:ea typeface="微軟正黑體" charset="0"/>
              </a:rPr>
              <a:t>   </a:t>
            </a:r>
            <a:r>
              <a:rPr lang="zh-TW" altLang="zh-TW" sz="2800">
                <a:latin typeface="微軟正黑體" charset="0"/>
                <a:ea typeface="微軟正黑體" charset="0"/>
              </a:rPr>
              <a:t>額度內者，亦不計入提撥年度薪資所得課稅</a:t>
            </a:r>
            <a:r>
              <a:rPr lang="zh-TW" altLang="en-US" sz="2800">
                <a:latin typeface="微軟正黑體" charset="0"/>
                <a:ea typeface="微軟正黑體" charset="0"/>
              </a:rPr>
              <a:t>。隱</a:t>
            </a:r>
            <a:endParaRPr lang="en-US" altLang="zh-TW" sz="2800">
              <a:latin typeface="微軟正黑體" charset="0"/>
              <a:ea typeface="微軟正黑體" charset="0"/>
            </a:endParaRPr>
          </a:p>
          <a:p>
            <a:pPr marL="0" indent="0" eaLnBrk="1" hangingPunct="1">
              <a:buFontTx/>
              <a:buNone/>
            </a:pPr>
            <a:r>
              <a:rPr lang="zh-TW" altLang="en-US" sz="2800">
                <a:latin typeface="微軟正黑體" charset="0"/>
                <a:ea typeface="微軟正黑體" charset="0"/>
              </a:rPr>
              <a:t>   含報酬率為個人稅距</a:t>
            </a:r>
            <a:r>
              <a:rPr lang="en-US" altLang="zh-TW" sz="2800">
                <a:latin typeface="微軟正黑體" charset="0"/>
                <a:ea typeface="微軟正黑體" charset="0"/>
              </a:rPr>
              <a:t>:</a:t>
            </a:r>
            <a:r>
              <a:rPr lang="en-US" altLang="zh-TW" sz="2400" b="1">
                <a:solidFill>
                  <a:srgbClr val="FF0000"/>
                </a:solidFill>
                <a:latin typeface="微軟正黑體" charset="0"/>
                <a:ea typeface="微軟正黑體" charset="0"/>
              </a:rPr>
              <a:t>5</a:t>
            </a:r>
            <a:r>
              <a:rPr lang="zh-TW" altLang="en-US" sz="2400" b="1">
                <a:solidFill>
                  <a:srgbClr val="FF0000"/>
                </a:solidFill>
                <a:latin typeface="微軟正黑體" charset="0"/>
                <a:ea typeface="微軟正黑體" charset="0"/>
              </a:rPr>
              <a:t>、</a:t>
            </a:r>
            <a:r>
              <a:rPr lang="en-US" altLang="zh-TW" sz="2400" b="1">
                <a:solidFill>
                  <a:srgbClr val="FF0000"/>
                </a:solidFill>
                <a:latin typeface="微軟正黑體" charset="0"/>
                <a:ea typeface="微軟正黑體" charset="0"/>
              </a:rPr>
              <a:t>12</a:t>
            </a:r>
            <a:r>
              <a:rPr lang="zh-TW" altLang="en-US" sz="2400" b="1">
                <a:solidFill>
                  <a:srgbClr val="FF0000"/>
                </a:solidFill>
                <a:latin typeface="微軟正黑體" charset="0"/>
                <a:ea typeface="微軟正黑體" charset="0"/>
              </a:rPr>
              <a:t>、</a:t>
            </a:r>
            <a:r>
              <a:rPr lang="en-US" altLang="zh-TW" sz="2400" b="1">
                <a:solidFill>
                  <a:srgbClr val="FF0000"/>
                </a:solidFill>
                <a:latin typeface="微軟正黑體" charset="0"/>
                <a:ea typeface="微軟正黑體" charset="0"/>
              </a:rPr>
              <a:t>20</a:t>
            </a:r>
            <a:r>
              <a:rPr lang="zh-TW" altLang="en-US" sz="2400" b="1">
                <a:solidFill>
                  <a:srgbClr val="FF0000"/>
                </a:solidFill>
                <a:latin typeface="微軟正黑體" charset="0"/>
                <a:ea typeface="微軟正黑體" charset="0"/>
              </a:rPr>
              <a:t>、</a:t>
            </a:r>
            <a:r>
              <a:rPr lang="en-US" altLang="zh-TW" sz="2400" b="1">
                <a:solidFill>
                  <a:srgbClr val="FF0000"/>
                </a:solidFill>
                <a:latin typeface="微軟正黑體" charset="0"/>
                <a:ea typeface="微軟正黑體" charset="0"/>
              </a:rPr>
              <a:t>30</a:t>
            </a:r>
            <a:r>
              <a:rPr lang="zh-TW" altLang="en-US" sz="2400" b="1">
                <a:solidFill>
                  <a:srgbClr val="FF0000"/>
                </a:solidFill>
                <a:latin typeface="微軟正黑體" charset="0"/>
                <a:ea typeface="微軟正黑體" charset="0"/>
              </a:rPr>
              <a:t>及</a:t>
            </a:r>
            <a:r>
              <a:rPr lang="en-US" altLang="zh-TW" sz="2400" b="1">
                <a:solidFill>
                  <a:srgbClr val="FF0000"/>
                </a:solidFill>
                <a:latin typeface="微軟正黑體" charset="0"/>
                <a:ea typeface="微軟正黑體" charset="0"/>
              </a:rPr>
              <a:t>40%</a:t>
            </a:r>
            <a:r>
              <a:rPr lang="zh-TW" altLang="zh-TW" sz="2800">
                <a:latin typeface="微軟正黑體" charset="0"/>
                <a:ea typeface="微軟正黑體" charset="0"/>
              </a:rPr>
              <a:t>）。</a:t>
            </a:r>
          </a:p>
          <a:p>
            <a:pPr marL="0" indent="0" eaLnBrk="1" hangingPunct="1">
              <a:buFontTx/>
              <a:buNone/>
            </a:pPr>
            <a:r>
              <a:rPr lang="en-US" altLang="zh-TW" sz="2800">
                <a:latin typeface="微軟正黑體" charset="0"/>
                <a:ea typeface="微軟正黑體" charset="0"/>
              </a:rPr>
              <a:t>3.</a:t>
            </a:r>
            <a:r>
              <a:rPr lang="zh-TW" altLang="zh-TW" sz="2800">
                <a:latin typeface="微軟正黑體" charset="0"/>
                <a:ea typeface="微軟正黑體" charset="0"/>
              </a:rPr>
              <a:t>強迫儲蓄。使教職員於年輕時多儲蓄，退休時可</a:t>
            </a:r>
            <a:endParaRPr lang="en-US" altLang="zh-TW" sz="2800">
              <a:latin typeface="微軟正黑體" charset="0"/>
              <a:ea typeface="微軟正黑體" charset="0"/>
            </a:endParaRPr>
          </a:p>
          <a:p>
            <a:pPr marL="0" indent="0" eaLnBrk="1" hangingPunct="1">
              <a:buFontTx/>
              <a:buNone/>
            </a:pPr>
            <a:r>
              <a:rPr lang="zh-TW" altLang="en-US" sz="2800">
                <a:latin typeface="微軟正黑體" charset="0"/>
                <a:ea typeface="微軟正黑體" charset="0"/>
              </a:rPr>
              <a:t>   </a:t>
            </a:r>
            <a:r>
              <a:rPr lang="zh-TW" altLang="zh-TW" sz="2800">
                <a:latin typeface="微軟正黑體" charset="0"/>
                <a:ea typeface="微軟正黑體" charset="0"/>
              </a:rPr>
              <a:t>有</a:t>
            </a:r>
            <a:r>
              <a:rPr lang="zh-TW" altLang="en-US" sz="2800">
                <a:latin typeface="微軟正黑體" charset="0"/>
                <a:ea typeface="微軟正黑體" charset="0"/>
              </a:rPr>
              <a:t>多</a:t>
            </a:r>
            <a:r>
              <a:rPr lang="zh-TW" altLang="zh-TW" sz="2800">
                <a:latin typeface="微軟正黑體" charset="0"/>
                <a:ea typeface="微軟正黑體" charset="0"/>
              </a:rPr>
              <a:t>一筆收入。 </a:t>
            </a:r>
          </a:p>
          <a:p>
            <a:pPr marL="0" indent="0" eaLnBrk="1" hangingPunct="1">
              <a:buFontTx/>
              <a:buNone/>
            </a:pPr>
            <a:r>
              <a:rPr lang="en-US" altLang="zh-TW" sz="2800">
                <a:latin typeface="微軟正黑體" charset="0"/>
                <a:ea typeface="微軟正黑體" charset="0"/>
              </a:rPr>
              <a:t>4.</a:t>
            </a:r>
            <a:r>
              <a:rPr lang="zh-TW" altLang="zh-TW" sz="2800">
                <a:latin typeface="微軟正黑體" charset="0"/>
                <a:ea typeface="微軟正黑體" charset="0"/>
              </a:rPr>
              <a:t>做為投資理財之工具。享受定期定額長期</a:t>
            </a:r>
            <a:r>
              <a:rPr lang="zh-TW" altLang="en-US" sz="2800">
                <a:latin typeface="微軟正黑體" charset="0"/>
                <a:ea typeface="微軟正黑體" charset="0"/>
              </a:rPr>
              <a:t>，時</a:t>
            </a:r>
            <a:endParaRPr lang="en-US" altLang="zh-TW" sz="2800">
              <a:latin typeface="微軟正黑體" charset="0"/>
              <a:ea typeface="微軟正黑體" charset="0"/>
            </a:endParaRPr>
          </a:p>
          <a:p>
            <a:pPr marL="0" indent="0" eaLnBrk="1" hangingPunct="1">
              <a:buFontTx/>
              <a:buNone/>
            </a:pPr>
            <a:r>
              <a:rPr lang="zh-TW" altLang="en-US" sz="2800">
                <a:latin typeface="微軟正黑體" charset="0"/>
                <a:ea typeface="微軟正黑體" charset="0"/>
              </a:rPr>
              <a:t>   間複利</a:t>
            </a:r>
            <a:r>
              <a:rPr lang="zh-TW" altLang="zh-TW" sz="2800">
                <a:latin typeface="微軟正黑體" charset="0"/>
                <a:ea typeface="微軟正黑體" charset="0"/>
              </a:rPr>
              <a:t>之好處。</a:t>
            </a:r>
          </a:p>
          <a:p>
            <a:pPr marL="0" indent="0" eaLnBrk="1" hangingPunct="1">
              <a:buFontTx/>
              <a:buNone/>
            </a:pPr>
            <a:endParaRPr lang="zh-TW" altLang="zh-TW">
              <a:ea typeface="新細明體" charset="0"/>
            </a:endParaRPr>
          </a:p>
        </p:txBody>
      </p:sp>
    </p:spTree>
    <p:extLst>
      <p:ext uri="{BB962C8B-B14F-4D97-AF65-F5344CB8AC3E}">
        <p14:creationId xmlns:p14="http://schemas.microsoft.com/office/powerpoint/2010/main" val="35592230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914400" y="188913"/>
            <a:ext cx="7315200" cy="715962"/>
          </a:xfrm>
        </p:spPr>
        <p:txBody>
          <a:bodyPr/>
          <a:lstStyle/>
          <a:p>
            <a:pPr algn="l" eaLnBrk="1" hangingPunct="1">
              <a:defRPr/>
            </a:pPr>
            <a:r>
              <a:rPr lang="zh-TW" altLang="en-US" b="1" dirty="0" smtClean="0">
                <a:effectLst>
                  <a:outerShdw blurRad="38100" dist="38100" dir="2700000" algn="tl">
                    <a:srgbClr val="000000">
                      <a:alpha val="43137"/>
                    </a:srgbClr>
                  </a:outerShdw>
                </a:effectLst>
                <a:latin typeface="微軟正黑體" pitchFamily="34" charset="-120"/>
                <a:ea typeface="微軟正黑體" pitchFamily="34" charset="-120"/>
              </a:rPr>
              <a:t>家庭承擔投資風險變化</a:t>
            </a:r>
            <a:endParaRPr lang="en-US" altLang="zh-TW" b="1" dirty="0" smtClean="0">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5" y="908050"/>
            <a:ext cx="7929563"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83675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827584" y="5198919"/>
            <a:ext cx="4248472" cy="216024"/>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endParaRPr kumimoji="0" lang="zh-TW" altLang="en-US" smtClean="0">
              <a:solidFill>
                <a:srgbClr val="000000"/>
              </a:solidFill>
            </a:endParaRPr>
          </a:p>
        </p:txBody>
      </p:sp>
      <p:sp>
        <p:nvSpPr>
          <p:cNvPr id="6" name="矩形 5"/>
          <p:cNvSpPr/>
          <p:nvPr/>
        </p:nvSpPr>
        <p:spPr bwMode="auto">
          <a:xfrm>
            <a:off x="5076056" y="5198919"/>
            <a:ext cx="2520280" cy="216024"/>
          </a:xfrm>
          <a:prstGeom prst="rect">
            <a:avLst/>
          </a:prstGeom>
          <a:gradFill flip="none" rotWithShape="1">
            <a:gsLst>
              <a:gs pos="0">
                <a:srgbClr val="B6FBA3">
                  <a:shade val="30000"/>
                  <a:satMod val="115000"/>
                </a:srgbClr>
              </a:gs>
              <a:gs pos="50000">
                <a:srgbClr val="B6FBA3">
                  <a:shade val="67500"/>
                  <a:satMod val="115000"/>
                </a:srgbClr>
              </a:gs>
              <a:gs pos="100000">
                <a:srgbClr val="B6FBA3">
                  <a:shade val="100000"/>
                  <a:satMod val="115000"/>
                </a:srgbClr>
              </a:gs>
            </a:gsLst>
            <a:lin ang="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endParaRPr kumimoji="0" lang="zh-TW" altLang="en-US" smtClean="0">
              <a:solidFill>
                <a:srgbClr val="000000"/>
              </a:solidFill>
            </a:endParaRPr>
          </a:p>
        </p:txBody>
      </p:sp>
      <p:sp>
        <p:nvSpPr>
          <p:cNvPr id="7" name="矩形 6"/>
          <p:cNvSpPr/>
          <p:nvPr/>
        </p:nvSpPr>
        <p:spPr bwMode="auto">
          <a:xfrm>
            <a:off x="4800406" y="1844824"/>
            <a:ext cx="563681" cy="3354095"/>
          </a:xfrm>
          <a:prstGeom prst="rect">
            <a:avLst/>
          </a:prstGeom>
          <a:solidFill>
            <a:srgbClr val="FF6600"/>
          </a:solidFill>
          <a:ln w="9525" cap="flat" cmpd="sng" algn="ctr">
            <a:solidFill>
              <a:srgbClr val="FF66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endParaRPr kumimoji="0" lang="zh-TW" altLang="en-US" smtClean="0">
              <a:solidFill>
                <a:srgbClr val="000000"/>
              </a:solidFill>
            </a:endParaRPr>
          </a:p>
        </p:txBody>
      </p:sp>
      <p:sp>
        <p:nvSpPr>
          <p:cNvPr id="8" name="矩形 7"/>
          <p:cNvSpPr/>
          <p:nvPr/>
        </p:nvSpPr>
        <p:spPr bwMode="auto">
          <a:xfrm>
            <a:off x="827584" y="4005064"/>
            <a:ext cx="360040" cy="1193855"/>
          </a:xfrm>
          <a:prstGeom prst="rect">
            <a:avLst/>
          </a:prstGeom>
          <a:gradFill flip="none" rotWithShape="1">
            <a:gsLst>
              <a:gs pos="0">
                <a:srgbClr val="FF6600">
                  <a:shade val="30000"/>
                  <a:satMod val="115000"/>
                  <a:alpha val="47000"/>
                </a:srgbClr>
              </a:gs>
              <a:gs pos="50000">
                <a:srgbClr val="FF6600">
                  <a:shade val="67500"/>
                  <a:satMod val="115000"/>
                </a:srgbClr>
              </a:gs>
              <a:gs pos="100000">
                <a:srgbClr val="FF6600">
                  <a:shade val="100000"/>
                  <a:satMod val="115000"/>
                </a:srgbClr>
              </a:gs>
            </a:gsLst>
            <a:lin ang="540000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endParaRPr kumimoji="0" lang="zh-TW" altLang="en-US" smtClean="0">
              <a:solidFill>
                <a:srgbClr val="000000"/>
              </a:solidFill>
            </a:endParaRPr>
          </a:p>
        </p:txBody>
      </p:sp>
      <p:cxnSp>
        <p:nvCxnSpPr>
          <p:cNvPr id="10" name="直線接點 9"/>
          <p:cNvCxnSpPr/>
          <p:nvPr/>
        </p:nvCxnSpPr>
        <p:spPr bwMode="auto">
          <a:xfrm flipV="1">
            <a:off x="1547664" y="1844824"/>
            <a:ext cx="3240360" cy="1584176"/>
          </a:xfrm>
          <a:prstGeom prst="line">
            <a:avLst/>
          </a:prstGeom>
          <a:solidFill>
            <a:schemeClr val="accent1"/>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標題 10"/>
          <p:cNvSpPr>
            <a:spLocks noGrp="1"/>
          </p:cNvSpPr>
          <p:nvPr>
            <p:ph type="title"/>
          </p:nvPr>
        </p:nvSpPr>
        <p:spPr/>
        <p:txBody>
          <a:bodyPr/>
          <a:lstStyle/>
          <a:p>
            <a:pPr algn="l"/>
            <a:r>
              <a:rPr lang="zh-TW" altLang="en-US" sz="2800" b="1" dirty="0" smtClean="0">
                <a:effectLst>
                  <a:outerShdw blurRad="38100" dist="38100" dir="2700000" algn="tl">
                    <a:srgbClr val="000000">
                      <a:alpha val="43137"/>
                    </a:srgbClr>
                  </a:outerShdw>
                </a:effectLst>
                <a:latin typeface="微軟正黑體" pitchFamily="34" charset="-120"/>
                <a:ea typeface="微軟正黑體" pitchFamily="34" charset="-120"/>
              </a:rPr>
              <a:t>社會保險、儲金新制提供退休金仍不足</a:t>
            </a:r>
            <a:r>
              <a:rPr lang="en-US" altLang="zh-TW" sz="3200" b="1" dirty="0" smtClean="0">
                <a:effectLst>
                  <a:outerShdw blurRad="38100" dist="38100" dir="2700000" algn="tl">
                    <a:srgbClr val="000000">
                      <a:alpha val="43137"/>
                    </a:srgbClr>
                  </a:outerShdw>
                </a:effectLst>
                <a:latin typeface="微軟正黑體" pitchFamily="34" charset="-120"/>
                <a:ea typeface="微軟正黑體" pitchFamily="34" charset="-120"/>
              </a:rPr>
              <a:t/>
            </a:r>
            <a:br>
              <a:rPr lang="en-US" altLang="zh-TW" sz="3200" b="1" dirty="0" smtClean="0">
                <a:effectLst>
                  <a:outerShdw blurRad="38100" dist="38100" dir="2700000" algn="tl">
                    <a:srgbClr val="000000">
                      <a:alpha val="43137"/>
                    </a:srgbClr>
                  </a:outerShdw>
                </a:effectLst>
                <a:latin typeface="微軟正黑體" pitchFamily="34" charset="-120"/>
                <a:ea typeface="微軟正黑體" pitchFamily="34" charset="-120"/>
              </a:rPr>
            </a:br>
            <a:r>
              <a:rPr lang="zh-TW" altLang="en-US" sz="1800" b="1" dirty="0" smtClean="0">
                <a:solidFill>
                  <a:schemeClr val="bg1">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以</a:t>
            </a:r>
            <a:r>
              <a:rPr lang="en-US" altLang="zh-TW" sz="1800" b="1" dirty="0" smtClean="0">
                <a:solidFill>
                  <a:schemeClr val="bg1">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30</a:t>
            </a:r>
            <a:r>
              <a:rPr lang="zh-TW" altLang="en-US" sz="1800" b="1" dirty="0" smtClean="0">
                <a:solidFill>
                  <a:schemeClr val="bg1">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歲一般</a:t>
            </a:r>
            <a:r>
              <a:rPr lang="zh-TW" altLang="en-US" sz="1800" b="1" dirty="0">
                <a:solidFill>
                  <a:schemeClr val="bg1">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教職員，全薪</a:t>
            </a:r>
            <a:r>
              <a:rPr lang="en-US" altLang="zh-TW" sz="1800" b="1" dirty="0">
                <a:solidFill>
                  <a:schemeClr val="bg1">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4</a:t>
            </a:r>
            <a:r>
              <a:rPr lang="zh-TW" altLang="en-US" sz="1800" b="1" dirty="0">
                <a:solidFill>
                  <a:schemeClr val="bg1">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萬元，</a:t>
            </a:r>
            <a:r>
              <a:rPr lang="en-US" altLang="zh-TW" sz="1800" b="1" dirty="0">
                <a:solidFill>
                  <a:schemeClr val="bg1">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60</a:t>
            </a:r>
            <a:r>
              <a:rPr lang="zh-TW" altLang="en-US" sz="1800" b="1" dirty="0">
                <a:solidFill>
                  <a:schemeClr val="bg1">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歲退休為例試算所需退休金</a:t>
            </a:r>
          </a:p>
        </p:txBody>
      </p:sp>
      <p:sp>
        <p:nvSpPr>
          <p:cNvPr id="12" name="文字方塊 11"/>
          <p:cNvSpPr txBox="1"/>
          <p:nvPr/>
        </p:nvSpPr>
        <p:spPr>
          <a:xfrm>
            <a:off x="1547664" y="2420888"/>
            <a:ext cx="1404156" cy="338554"/>
          </a:xfrm>
          <a:prstGeom prst="rect">
            <a:avLst/>
          </a:prstGeom>
          <a:noFill/>
        </p:spPr>
        <p:txBody>
          <a:bodyPr wrap="square" rtlCol="0">
            <a:spAutoFit/>
          </a:bodyPr>
          <a:lstStyle/>
          <a:p>
            <a:r>
              <a:rPr lang="zh-TW" altLang="en-US" sz="1600" b="1" dirty="0" smtClean="0">
                <a:solidFill>
                  <a:srgbClr val="2D2D8A">
                    <a:lumMod val="60000"/>
                    <a:lumOff val="40000"/>
                  </a:srgbClr>
                </a:solidFill>
                <a:latin typeface="微軟正黑體" pitchFamily="34" charset="-120"/>
                <a:ea typeface="微軟正黑體" pitchFamily="34" charset="-120"/>
              </a:rPr>
              <a:t>每年調薪</a:t>
            </a:r>
            <a:r>
              <a:rPr lang="en-US" altLang="zh-TW" sz="1600" b="1" dirty="0" smtClean="0">
                <a:solidFill>
                  <a:srgbClr val="2D2D8A">
                    <a:lumMod val="60000"/>
                    <a:lumOff val="40000"/>
                  </a:srgbClr>
                </a:solidFill>
                <a:latin typeface="微軟正黑體" pitchFamily="34" charset="-120"/>
                <a:ea typeface="微軟正黑體" pitchFamily="34" charset="-120"/>
              </a:rPr>
              <a:t>3%</a:t>
            </a:r>
            <a:endParaRPr lang="zh-TW" altLang="en-US" sz="1600" b="1" dirty="0">
              <a:solidFill>
                <a:srgbClr val="2D2D8A">
                  <a:lumMod val="60000"/>
                  <a:lumOff val="40000"/>
                </a:srgbClr>
              </a:solidFill>
              <a:latin typeface="微軟正黑體" pitchFamily="34" charset="-120"/>
              <a:ea typeface="微軟正黑體" pitchFamily="34" charset="-120"/>
            </a:endParaRPr>
          </a:p>
        </p:txBody>
      </p:sp>
      <p:sp>
        <p:nvSpPr>
          <p:cNvPr id="13" name="文字方塊 12"/>
          <p:cNvSpPr txBox="1"/>
          <p:nvPr/>
        </p:nvSpPr>
        <p:spPr>
          <a:xfrm>
            <a:off x="755576" y="5157192"/>
            <a:ext cx="576064" cy="276999"/>
          </a:xfrm>
          <a:prstGeom prst="rect">
            <a:avLst/>
          </a:prstGeom>
          <a:noFill/>
        </p:spPr>
        <p:txBody>
          <a:bodyPr wrap="square" rtlCol="0">
            <a:spAutoFit/>
          </a:bodyPr>
          <a:lstStyle/>
          <a:p>
            <a:r>
              <a:rPr lang="en-US" altLang="zh-TW" sz="1200" dirty="0" smtClean="0">
                <a:solidFill>
                  <a:srgbClr val="000000"/>
                </a:solidFill>
              </a:rPr>
              <a:t>30</a:t>
            </a:r>
            <a:r>
              <a:rPr lang="zh-TW" altLang="en-US" sz="1200" dirty="0" smtClean="0">
                <a:solidFill>
                  <a:srgbClr val="000000"/>
                </a:solidFill>
              </a:rPr>
              <a:t>歲</a:t>
            </a:r>
            <a:endParaRPr lang="zh-TW" altLang="en-US" sz="1200" dirty="0">
              <a:solidFill>
                <a:srgbClr val="000000"/>
              </a:solidFill>
            </a:endParaRPr>
          </a:p>
        </p:txBody>
      </p:sp>
      <p:sp>
        <p:nvSpPr>
          <p:cNvPr id="14" name="文字方塊 13"/>
          <p:cNvSpPr txBox="1"/>
          <p:nvPr/>
        </p:nvSpPr>
        <p:spPr>
          <a:xfrm>
            <a:off x="4860032" y="5198919"/>
            <a:ext cx="648072" cy="276999"/>
          </a:xfrm>
          <a:prstGeom prst="rect">
            <a:avLst/>
          </a:prstGeom>
          <a:noFill/>
        </p:spPr>
        <p:txBody>
          <a:bodyPr wrap="square" rtlCol="0">
            <a:spAutoFit/>
          </a:bodyPr>
          <a:lstStyle/>
          <a:p>
            <a:r>
              <a:rPr lang="en-US" altLang="zh-TW" sz="1200" dirty="0" smtClean="0">
                <a:solidFill>
                  <a:srgbClr val="000000"/>
                </a:solidFill>
              </a:rPr>
              <a:t>60</a:t>
            </a:r>
            <a:r>
              <a:rPr lang="zh-TW" altLang="en-US" sz="1200" dirty="0" smtClean="0">
                <a:solidFill>
                  <a:srgbClr val="000000"/>
                </a:solidFill>
              </a:rPr>
              <a:t>歲</a:t>
            </a:r>
            <a:endParaRPr lang="zh-TW" altLang="en-US" sz="1200" dirty="0">
              <a:solidFill>
                <a:srgbClr val="000000"/>
              </a:solidFill>
            </a:endParaRPr>
          </a:p>
        </p:txBody>
      </p:sp>
      <p:sp>
        <p:nvSpPr>
          <p:cNvPr id="15" name="文字方塊 14"/>
          <p:cNvSpPr txBox="1"/>
          <p:nvPr/>
        </p:nvSpPr>
        <p:spPr>
          <a:xfrm>
            <a:off x="7092280" y="5198918"/>
            <a:ext cx="936104" cy="276999"/>
          </a:xfrm>
          <a:prstGeom prst="rect">
            <a:avLst/>
          </a:prstGeom>
          <a:noFill/>
        </p:spPr>
        <p:txBody>
          <a:bodyPr wrap="square" rtlCol="0">
            <a:spAutoFit/>
          </a:bodyPr>
          <a:lstStyle/>
          <a:p>
            <a:r>
              <a:rPr lang="en-US" altLang="zh-TW" sz="1200" dirty="0" smtClean="0">
                <a:solidFill>
                  <a:srgbClr val="000000"/>
                </a:solidFill>
              </a:rPr>
              <a:t>85</a:t>
            </a:r>
            <a:r>
              <a:rPr lang="zh-TW" altLang="en-US" sz="1200" dirty="0" smtClean="0">
                <a:solidFill>
                  <a:srgbClr val="000000"/>
                </a:solidFill>
              </a:rPr>
              <a:t>歲</a:t>
            </a:r>
            <a:endParaRPr lang="zh-TW" altLang="en-US" sz="1200" dirty="0">
              <a:solidFill>
                <a:srgbClr val="000000"/>
              </a:solidFill>
            </a:endParaRPr>
          </a:p>
        </p:txBody>
      </p:sp>
      <p:sp>
        <p:nvSpPr>
          <p:cNvPr id="16" name="文字方塊 15"/>
          <p:cNvSpPr txBox="1"/>
          <p:nvPr/>
        </p:nvSpPr>
        <p:spPr>
          <a:xfrm>
            <a:off x="5364088" y="1772816"/>
            <a:ext cx="1800200" cy="338554"/>
          </a:xfrm>
          <a:prstGeom prst="rect">
            <a:avLst/>
          </a:prstGeom>
          <a:noFill/>
        </p:spPr>
        <p:txBody>
          <a:bodyPr wrap="square" rtlCol="0">
            <a:spAutoFit/>
          </a:bodyPr>
          <a:lstStyle/>
          <a:p>
            <a:r>
              <a:rPr lang="zh-TW" altLang="en-US" sz="1600" b="1" dirty="0" smtClean="0">
                <a:solidFill>
                  <a:srgbClr val="2D2D8A">
                    <a:lumMod val="60000"/>
                    <a:lumOff val="40000"/>
                  </a:srgbClr>
                </a:solidFill>
                <a:latin typeface="微軟正黑體" pitchFamily="34" charset="-120"/>
                <a:ea typeface="微軟正黑體" pitchFamily="34" charset="-120"/>
              </a:rPr>
              <a:t>月薪</a:t>
            </a:r>
            <a:r>
              <a:rPr lang="en-US" altLang="zh-TW" sz="1600" b="1" dirty="0" smtClean="0">
                <a:solidFill>
                  <a:srgbClr val="2D2D8A">
                    <a:lumMod val="60000"/>
                    <a:lumOff val="40000"/>
                  </a:srgbClr>
                </a:solidFill>
                <a:latin typeface="微軟正黑體" pitchFamily="34" charset="-120"/>
                <a:ea typeface="微軟正黑體" pitchFamily="34" charset="-120"/>
              </a:rPr>
              <a:t>9</a:t>
            </a:r>
            <a:r>
              <a:rPr lang="zh-TW" altLang="en-US" sz="1600" b="1" dirty="0" smtClean="0">
                <a:solidFill>
                  <a:srgbClr val="2D2D8A">
                    <a:lumMod val="60000"/>
                    <a:lumOff val="40000"/>
                  </a:srgbClr>
                </a:solidFill>
                <a:latin typeface="微軟正黑體" pitchFamily="34" charset="-120"/>
                <a:ea typeface="微軟正黑體" pitchFamily="34" charset="-120"/>
              </a:rPr>
              <a:t>萬</a:t>
            </a:r>
            <a:r>
              <a:rPr lang="en-US" altLang="zh-TW" sz="1600" b="1" dirty="0" smtClean="0">
                <a:solidFill>
                  <a:srgbClr val="2D2D8A">
                    <a:lumMod val="60000"/>
                    <a:lumOff val="40000"/>
                  </a:srgbClr>
                </a:solidFill>
                <a:latin typeface="微軟正黑體" pitchFamily="34" charset="-120"/>
                <a:ea typeface="微軟正黑體" pitchFamily="34" charset="-120"/>
              </a:rPr>
              <a:t>7,090</a:t>
            </a:r>
            <a:endParaRPr lang="zh-TW" altLang="en-US" sz="1600" b="1" dirty="0">
              <a:solidFill>
                <a:srgbClr val="2D2D8A">
                  <a:lumMod val="60000"/>
                  <a:lumOff val="40000"/>
                </a:srgbClr>
              </a:solidFill>
              <a:latin typeface="微軟正黑體" pitchFamily="34" charset="-120"/>
              <a:ea typeface="微軟正黑體" pitchFamily="34" charset="-120"/>
            </a:endParaRPr>
          </a:p>
        </p:txBody>
      </p:sp>
      <p:cxnSp>
        <p:nvCxnSpPr>
          <p:cNvPr id="18" name="直線接點 17"/>
          <p:cNvCxnSpPr/>
          <p:nvPr/>
        </p:nvCxnSpPr>
        <p:spPr bwMode="auto">
          <a:xfrm>
            <a:off x="4788024" y="2759442"/>
            <a:ext cx="576064" cy="0"/>
          </a:xfrm>
          <a:prstGeom prst="line">
            <a:avLst/>
          </a:prstGeom>
          <a:solidFill>
            <a:schemeClr val="accent1"/>
          </a:solidFill>
          <a:ln w="19050" cap="flat" cmpd="sng" algn="ctr">
            <a:solidFill>
              <a:schemeClr val="accent2">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文字方塊 18"/>
          <p:cNvSpPr txBox="1"/>
          <p:nvPr/>
        </p:nvSpPr>
        <p:spPr>
          <a:xfrm>
            <a:off x="4800407" y="2924944"/>
            <a:ext cx="491673" cy="1872208"/>
          </a:xfrm>
          <a:prstGeom prst="rect">
            <a:avLst/>
          </a:prstGeom>
          <a:noFill/>
        </p:spPr>
        <p:txBody>
          <a:bodyPr vert="eaVert" wrap="square" rtlCol="0">
            <a:spAutoFit/>
          </a:bodyPr>
          <a:lstStyle/>
          <a:p>
            <a:r>
              <a:rPr lang="zh-TW" altLang="en-US" b="1" dirty="0">
                <a:solidFill>
                  <a:srgbClr val="FFFFFF"/>
                </a:solidFill>
                <a:latin typeface="微軟正黑體" pitchFamily="34" charset="-120"/>
                <a:ea typeface="微軟正黑體" pitchFamily="34" charset="-120"/>
              </a:rPr>
              <a:t>所得替代率</a:t>
            </a:r>
            <a:r>
              <a:rPr lang="en-US" altLang="zh-TW" b="1" dirty="0">
                <a:solidFill>
                  <a:srgbClr val="FFFFFF"/>
                </a:solidFill>
                <a:latin typeface="微軟正黑體" pitchFamily="34" charset="-120"/>
                <a:ea typeface="微軟正黑體" pitchFamily="34" charset="-120"/>
              </a:rPr>
              <a:t>80%</a:t>
            </a:r>
            <a:endParaRPr lang="zh-TW" altLang="en-US" b="1" dirty="0">
              <a:solidFill>
                <a:srgbClr val="FFFFFF"/>
              </a:solidFill>
              <a:latin typeface="微軟正黑體" pitchFamily="34" charset="-120"/>
              <a:ea typeface="微軟正黑體" pitchFamily="34" charset="-120"/>
            </a:endParaRPr>
          </a:p>
        </p:txBody>
      </p:sp>
      <p:sp>
        <p:nvSpPr>
          <p:cNvPr id="22" name="弧形 21"/>
          <p:cNvSpPr/>
          <p:nvPr/>
        </p:nvSpPr>
        <p:spPr bwMode="auto">
          <a:xfrm rot="10800000">
            <a:off x="4277777" y="2780928"/>
            <a:ext cx="942295" cy="2397750"/>
          </a:xfrm>
          <a:prstGeom prst="arc">
            <a:avLst>
              <a:gd name="adj1" fmla="val 16200000"/>
              <a:gd name="adj2" fmla="val 5341316"/>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endParaRPr kumimoji="0" lang="zh-TW" altLang="en-US" smtClean="0">
              <a:solidFill>
                <a:srgbClr val="000000"/>
              </a:solidFill>
            </a:endParaRPr>
          </a:p>
        </p:txBody>
      </p:sp>
      <p:sp>
        <p:nvSpPr>
          <p:cNvPr id="23" name="矩形圖說文字 22"/>
          <p:cNvSpPr/>
          <p:nvPr/>
        </p:nvSpPr>
        <p:spPr bwMode="auto">
          <a:xfrm rot="10800000">
            <a:off x="2006715" y="3984199"/>
            <a:ext cx="1890210" cy="605639"/>
          </a:xfrm>
          <a:prstGeom prst="wedgeRectCallout">
            <a:avLst>
              <a:gd name="adj1" fmla="val -70238"/>
              <a:gd name="adj2" fmla="val 107137"/>
            </a:avLst>
          </a:pr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endParaRPr kumimoji="0" lang="zh-TW" altLang="en-US" smtClean="0">
              <a:solidFill>
                <a:srgbClr val="000000"/>
              </a:solidFill>
            </a:endParaRPr>
          </a:p>
        </p:txBody>
      </p:sp>
      <p:sp>
        <p:nvSpPr>
          <p:cNvPr id="24" name="文字方塊 23"/>
          <p:cNvSpPr txBox="1"/>
          <p:nvPr/>
        </p:nvSpPr>
        <p:spPr>
          <a:xfrm>
            <a:off x="2204737" y="4005064"/>
            <a:ext cx="1647183" cy="584775"/>
          </a:xfrm>
          <a:prstGeom prst="rect">
            <a:avLst/>
          </a:prstGeom>
          <a:noFill/>
        </p:spPr>
        <p:txBody>
          <a:bodyPr wrap="square" rtlCol="0">
            <a:spAutoFit/>
          </a:bodyPr>
          <a:lstStyle/>
          <a:p>
            <a:r>
              <a:rPr lang="zh-TW" altLang="en-US" sz="1600" b="1" dirty="0" smtClean="0">
                <a:solidFill>
                  <a:srgbClr val="000000"/>
                </a:solidFill>
                <a:latin typeface="微軟正黑體" pitchFamily="34" charset="-120"/>
                <a:ea typeface="微軟正黑體" pitchFamily="34" charset="-120"/>
              </a:rPr>
              <a:t>所需退休金</a:t>
            </a:r>
            <a:endParaRPr lang="en-US" altLang="zh-TW" sz="1600" b="1" dirty="0" smtClean="0">
              <a:solidFill>
                <a:srgbClr val="000000"/>
              </a:solidFill>
              <a:latin typeface="微軟正黑體" pitchFamily="34" charset="-120"/>
              <a:ea typeface="微軟正黑體" pitchFamily="34" charset="-120"/>
            </a:endParaRPr>
          </a:p>
          <a:p>
            <a:r>
              <a:rPr lang="en-US" altLang="zh-TW" sz="1600" b="1" dirty="0" smtClean="0">
                <a:solidFill>
                  <a:srgbClr val="000000"/>
                </a:solidFill>
                <a:latin typeface="微軟正黑體" pitchFamily="34" charset="-120"/>
                <a:ea typeface="微軟正黑體" pitchFamily="34" charset="-120"/>
              </a:rPr>
              <a:t>$6</a:t>
            </a:r>
            <a:r>
              <a:rPr lang="zh-TW" altLang="en-US" sz="1600" b="1" dirty="0" smtClean="0">
                <a:solidFill>
                  <a:srgbClr val="000000"/>
                </a:solidFill>
                <a:latin typeface="微軟正黑體" pitchFamily="34" charset="-120"/>
                <a:ea typeface="微軟正黑體" pitchFamily="34" charset="-120"/>
              </a:rPr>
              <a:t>萬</a:t>
            </a:r>
            <a:r>
              <a:rPr lang="en-US" altLang="zh-TW" sz="1600" b="1" dirty="0" smtClean="0">
                <a:solidFill>
                  <a:srgbClr val="000000"/>
                </a:solidFill>
                <a:latin typeface="微軟正黑體" pitchFamily="34" charset="-120"/>
                <a:ea typeface="微軟正黑體" pitchFamily="34" charset="-120"/>
              </a:rPr>
              <a:t>7,963/</a:t>
            </a:r>
            <a:r>
              <a:rPr lang="zh-TW" altLang="en-US" sz="1600" b="1" dirty="0" smtClean="0">
                <a:solidFill>
                  <a:srgbClr val="000000"/>
                </a:solidFill>
                <a:latin typeface="微軟正黑體" pitchFamily="34" charset="-120"/>
                <a:ea typeface="微軟正黑體" pitchFamily="34" charset="-120"/>
              </a:rPr>
              <a:t>月</a:t>
            </a:r>
            <a:endParaRPr lang="zh-TW" altLang="en-US" sz="1600" b="1" dirty="0">
              <a:solidFill>
                <a:srgbClr val="000000"/>
              </a:solidFill>
              <a:latin typeface="微軟正黑體" pitchFamily="34" charset="-120"/>
              <a:ea typeface="微軟正黑體" pitchFamily="34" charset="-120"/>
            </a:endParaRPr>
          </a:p>
        </p:txBody>
      </p:sp>
      <p:sp>
        <p:nvSpPr>
          <p:cNvPr id="27" name="文字方塊 26"/>
          <p:cNvSpPr txBox="1"/>
          <p:nvPr/>
        </p:nvSpPr>
        <p:spPr>
          <a:xfrm>
            <a:off x="539552" y="3635732"/>
            <a:ext cx="1494166" cy="338554"/>
          </a:xfrm>
          <a:prstGeom prst="rect">
            <a:avLst/>
          </a:prstGeom>
          <a:noFill/>
        </p:spPr>
        <p:txBody>
          <a:bodyPr wrap="square" rtlCol="0">
            <a:spAutoFit/>
          </a:bodyPr>
          <a:lstStyle/>
          <a:p>
            <a:r>
              <a:rPr lang="zh-TW" altLang="en-US" sz="1600" b="1" dirty="0" smtClean="0">
                <a:solidFill>
                  <a:srgbClr val="2D2D8A">
                    <a:lumMod val="60000"/>
                    <a:lumOff val="40000"/>
                  </a:srgbClr>
                </a:solidFill>
                <a:latin typeface="微軟正黑體" pitchFamily="34" charset="-120"/>
                <a:ea typeface="微軟正黑體" pitchFamily="34" charset="-120"/>
              </a:rPr>
              <a:t>月薪</a:t>
            </a:r>
            <a:r>
              <a:rPr lang="en-US" altLang="zh-TW" sz="1600" b="1" dirty="0" smtClean="0">
                <a:solidFill>
                  <a:srgbClr val="2D2D8A">
                    <a:lumMod val="60000"/>
                    <a:lumOff val="40000"/>
                  </a:srgbClr>
                </a:solidFill>
                <a:latin typeface="微軟正黑體" pitchFamily="34" charset="-120"/>
                <a:ea typeface="微軟正黑體" pitchFamily="34" charset="-120"/>
              </a:rPr>
              <a:t>$4</a:t>
            </a:r>
            <a:r>
              <a:rPr lang="zh-TW" altLang="en-US" sz="1600" b="1" dirty="0" smtClean="0">
                <a:solidFill>
                  <a:srgbClr val="2D2D8A">
                    <a:lumMod val="60000"/>
                    <a:lumOff val="40000"/>
                  </a:srgbClr>
                </a:solidFill>
                <a:latin typeface="微軟正黑體" pitchFamily="34" charset="-120"/>
                <a:ea typeface="微軟正黑體" pitchFamily="34" charset="-120"/>
              </a:rPr>
              <a:t>萬元</a:t>
            </a:r>
            <a:endParaRPr lang="zh-TW" altLang="en-US" sz="1600" b="1" dirty="0">
              <a:solidFill>
                <a:srgbClr val="2D2D8A">
                  <a:lumMod val="60000"/>
                  <a:lumOff val="40000"/>
                </a:srgbClr>
              </a:solidFill>
              <a:latin typeface="微軟正黑體" pitchFamily="34" charset="-120"/>
              <a:ea typeface="微軟正黑體" pitchFamily="34" charset="-120"/>
            </a:endParaRPr>
          </a:p>
        </p:txBody>
      </p:sp>
      <p:sp>
        <p:nvSpPr>
          <p:cNvPr id="28" name="矩形 27"/>
          <p:cNvSpPr/>
          <p:nvPr/>
        </p:nvSpPr>
        <p:spPr bwMode="auto">
          <a:xfrm>
            <a:off x="5400092" y="4581128"/>
            <a:ext cx="828092" cy="576064"/>
          </a:xfrm>
          <a:prstGeom prst="rect">
            <a:avLst/>
          </a:prstGeom>
          <a:solidFill>
            <a:srgbClr val="FFCC99"/>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1" hangingPunct="1"/>
            <a:r>
              <a:rPr kumimoji="0" lang="zh-TW" altLang="en-US" b="1" dirty="0" smtClean="0">
                <a:solidFill>
                  <a:srgbClr val="000000"/>
                </a:solidFill>
                <a:latin typeface="微軟正黑體" pitchFamily="34" charset="-120"/>
                <a:ea typeface="微軟正黑體" pitchFamily="34" charset="-120"/>
              </a:rPr>
              <a:t>公保</a:t>
            </a:r>
            <a:r>
              <a:rPr kumimoji="0" lang="en-US" altLang="zh-TW" b="1" dirty="0" smtClean="0">
                <a:solidFill>
                  <a:srgbClr val="000000"/>
                </a:solidFill>
                <a:latin typeface="微軟正黑體" pitchFamily="34" charset="-120"/>
                <a:ea typeface="微軟正黑體" pitchFamily="34" charset="-120"/>
              </a:rPr>
              <a:t>21%</a:t>
            </a:r>
            <a:endParaRPr kumimoji="0" lang="zh-TW" altLang="en-US" b="1" dirty="0" smtClean="0">
              <a:solidFill>
                <a:srgbClr val="000000"/>
              </a:solidFill>
              <a:latin typeface="微軟正黑體" pitchFamily="34" charset="-120"/>
              <a:ea typeface="微軟正黑體" pitchFamily="34" charset="-120"/>
            </a:endParaRPr>
          </a:p>
        </p:txBody>
      </p:sp>
      <p:sp>
        <p:nvSpPr>
          <p:cNvPr id="29" name="文字方塊 28"/>
          <p:cNvSpPr txBox="1"/>
          <p:nvPr/>
        </p:nvSpPr>
        <p:spPr>
          <a:xfrm>
            <a:off x="6336196" y="4653136"/>
            <a:ext cx="1692188" cy="369332"/>
          </a:xfrm>
          <a:prstGeom prst="rect">
            <a:avLst/>
          </a:prstGeom>
          <a:noFill/>
        </p:spPr>
        <p:txBody>
          <a:bodyPr wrap="square" rtlCol="0">
            <a:spAutoFit/>
          </a:bodyPr>
          <a:lstStyle/>
          <a:p>
            <a:r>
              <a:rPr lang="en-US" altLang="zh-TW" dirty="0" smtClean="0">
                <a:solidFill>
                  <a:srgbClr val="000000"/>
                </a:solidFill>
              </a:rPr>
              <a:t>$2</a:t>
            </a:r>
            <a:r>
              <a:rPr lang="zh-TW" altLang="en-US" dirty="0" smtClean="0">
                <a:solidFill>
                  <a:srgbClr val="000000"/>
                </a:solidFill>
              </a:rPr>
              <a:t>萬</a:t>
            </a:r>
            <a:r>
              <a:rPr lang="en-US" altLang="zh-TW" dirty="0" smtClean="0">
                <a:solidFill>
                  <a:srgbClr val="000000"/>
                </a:solidFill>
              </a:rPr>
              <a:t>0,700/</a:t>
            </a:r>
            <a:r>
              <a:rPr lang="zh-TW" altLang="en-US" dirty="0" smtClean="0">
                <a:solidFill>
                  <a:srgbClr val="000000"/>
                </a:solidFill>
              </a:rPr>
              <a:t>月</a:t>
            </a:r>
            <a:endParaRPr lang="zh-TW" altLang="en-US" dirty="0">
              <a:solidFill>
                <a:srgbClr val="000000"/>
              </a:solidFill>
            </a:endParaRPr>
          </a:p>
        </p:txBody>
      </p:sp>
      <p:sp>
        <p:nvSpPr>
          <p:cNvPr id="30" name="矩形 29"/>
          <p:cNvSpPr/>
          <p:nvPr/>
        </p:nvSpPr>
        <p:spPr bwMode="auto">
          <a:xfrm>
            <a:off x="5400092" y="3645024"/>
            <a:ext cx="828092" cy="576064"/>
          </a:xfrm>
          <a:prstGeom prst="rect">
            <a:avLst/>
          </a:prstGeom>
          <a:solidFill>
            <a:srgbClr val="FFCC99"/>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1" hangingPunct="1"/>
            <a:r>
              <a:rPr kumimoji="0" lang="zh-TW" altLang="en-US" b="1" dirty="0" smtClean="0">
                <a:solidFill>
                  <a:srgbClr val="000000"/>
                </a:solidFill>
                <a:latin typeface="微軟正黑體" pitchFamily="34" charset="-120"/>
                <a:ea typeface="微軟正黑體" pitchFamily="34" charset="-120"/>
              </a:rPr>
              <a:t>儲金新制</a:t>
            </a:r>
          </a:p>
        </p:txBody>
      </p:sp>
      <p:sp>
        <p:nvSpPr>
          <p:cNvPr id="31" name="矩形 30"/>
          <p:cNvSpPr/>
          <p:nvPr/>
        </p:nvSpPr>
        <p:spPr bwMode="auto">
          <a:xfrm>
            <a:off x="5400092" y="2780928"/>
            <a:ext cx="828092" cy="576064"/>
          </a:xfrm>
          <a:prstGeom prst="rect">
            <a:avLst/>
          </a:prstGeom>
          <a:solidFill>
            <a:srgbClr val="FFCC99"/>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1" hangingPunct="1"/>
            <a:r>
              <a:rPr kumimoji="0" lang="zh-TW" altLang="en-US" b="1" dirty="0" smtClean="0">
                <a:solidFill>
                  <a:srgbClr val="000000"/>
                </a:solidFill>
                <a:latin typeface="微軟正黑體" pitchFamily="34" charset="-120"/>
                <a:ea typeface="微軟正黑體" pitchFamily="34" charset="-120"/>
              </a:rPr>
              <a:t>增額提撥</a:t>
            </a:r>
          </a:p>
        </p:txBody>
      </p:sp>
      <p:sp>
        <p:nvSpPr>
          <p:cNvPr id="32" name="弧形 31"/>
          <p:cNvSpPr/>
          <p:nvPr/>
        </p:nvSpPr>
        <p:spPr bwMode="auto">
          <a:xfrm>
            <a:off x="5796136" y="2780928"/>
            <a:ext cx="864096" cy="1440160"/>
          </a:xfrm>
          <a:prstGeom prst="arc">
            <a:avLst>
              <a:gd name="adj1" fmla="val 16200000"/>
              <a:gd name="adj2" fmla="val 5381437"/>
            </a:avLst>
          </a:prstGeom>
          <a:noFill/>
          <a:ln w="158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endParaRPr kumimoji="0" lang="zh-TW" altLang="en-US" smtClean="0">
              <a:solidFill>
                <a:srgbClr val="000000"/>
              </a:solidFill>
            </a:endParaRPr>
          </a:p>
        </p:txBody>
      </p:sp>
      <p:sp>
        <p:nvSpPr>
          <p:cNvPr id="33" name="文字方塊 32"/>
          <p:cNvSpPr txBox="1"/>
          <p:nvPr/>
        </p:nvSpPr>
        <p:spPr>
          <a:xfrm>
            <a:off x="6660232" y="2996952"/>
            <a:ext cx="1440160" cy="769441"/>
          </a:xfrm>
          <a:prstGeom prst="rect">
            <a:avLst/>
          </a:prstGeom>
          <a:noFill/>
        </p:spPr>
        <p:txBody>
          <a:bodyPr wrap="square" rtlCol="0">
            <a:spAutoFit/>
          </a:bodyPr>
          <a:lstStyle/>
          <a:p>
            <a:r>
              <a:rPr lang="en-US" altLang="zh-TW" dirty="0" smtClean="0">
                <a:solidFill>
                  <a:srgbClr val="000000"/>
                </a:solidFill>
              </a:rPr>
              <a:t>59%</a:t>
            </a:r>
            <a:r>
              <a:rPr lang="zh-TW" altLang="en-US" dirty="0" smtClean="0">
                <a:solidFill>
                  <a:srgbClr val="000000"/>
                </a:solidFill>
              </a:rPr>
              <a:t> </a:t>
            </a:r>
            <a:r>
              <a:rPr lang="zh-TW" altLang="en-US" sz="4400" dirty="0" smtClean="0">
                <a:solidFill>
                  <a:srgbClr val="FF0000"/>
                </a:solidFill>
                <a:latin typeface="新細明體"/>
                <a:ea typeface="新細明體"/>
              </a:rPr>
              <a:t>？</a:t>
            </a:r>
            <a:endParaRPr lang="zh-TW" altLang="en-US" sz="4400" dirty="0">
              <a:solidFill>
                <a:srgbClr val="FF0000"/>
              </a:solidFill>
            </a:endParaRPr>
          </a:p>
        </p:txBody>
      </p:sp>
      <p:cxnSp>
        <p:nvCxnSpPr>
          <p:cNvPr id="35" name="直線單箭頭接點 34"/>
          <p:cNvCxnSpPr/>
          <p:nvPr/>
        </p:nvCxnSpPr>
        <p:spPr bwMode="auto">
          <a:xfrm>
            <a:off x="827584" y="5589240"/>
            <a:ext cx="108012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單箭頭接點 36"/>
          <p:cNvCxnSpPr/>
          <p:nvPr/>
        </p:nvCxnSpPr>
        <p:spPr bwMode="auto">
          <a:xfrm flipH="1">
            <a:off x="2627784" y="5589240"/>
            <a:ext cx="2454462"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線單箭頭接點 38"/>
          <p:cNvCxnSpPr/>
          <p:nvPr/>
        </p:nvCxnSpPr>
        <p:spPr bwMode="auto">
          <a:xfrm>
            <a:off x="5082246" y="5573894"/>
            <a:ext cx="114593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直線單箭頭接點 40"/>
          <p:cNvCxnSpPr/>
          <p:nvPr/>
        </p:nvCxnSpPr>
        <p:spPr bwMode="auto">
          <a:xfrm flipH="1">
            <a:off x="6948264" y="5589240"/>
            <a:ext cx="61206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線接點 42"/>
          <p:cNvCxnSpPr/>
          <p:nvPr/>
        </p:nvCxnSpPr>
        <p:spPr bwMode="auto">
          <a:xfrm>
            <a:off x="5082246" y="5504601"/>
            <a:ext cx="18001" cy="16927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文字方塊 44"/>
          <p:cNvSpPr txBox="1"/>
          <p:nvPr/>
        </p:nvSpPr>
        <p:spPr>
          <a:xfrm>
            <a:off x="2006714" y="5475918"/>
            <a:ext cx="621070" cy="338554"/>
          </a:xfrm>
          <a:prstGeom prst="rect">
            <a:avLst/>
          </a:prstGeom>
          <a:noFill/>
        </p:spPr>
        <p:txBody>
          <a:bodyPr wrap="square" rtlCol="0">
            <a:spAutoFit/>
          </a:bodyPr>
          <a:lstStyle/>
          <a:p>
            <a:r>
              <a:rPr lang="en-US" altLang="zh-TW" sz="1600" dirty="0" smtClean="0">
                <a:solidFill>
                  <a:srgbClr val="002060"/>
                </a:solidFill>
                <a:latin typeface="微軟正黑體" pitchFamily="34" charset="-120"/>
                <a:ea typeface="微軟正黑體" pitchFamily="34" charset="-120"/>
              </a:rPr>
              <a:t>30</a:t>
            </a:r>
            <a:r>
              <a:rPr lang="zh-TW" altLang="en-US" sz="1600" dirty="0" smtClean="0">
                <a:solidFill>
                  <a:srgbClr val="002060"/>
                </a:solidFill>
                <a:latin typeface="微軟正黑體" pitchFamily="34" charset="-120"/>
                <a:ea typeface="微軟正黑體" pitchFamily="34" charset="-120"/>
              </a:rPr>
              <a:t>年</a:t>
            </a:r>
            <a:endParaRPr lang="zh-TW" altLang="en-US" sz="1600" dirty="0">
              <a:solidFill>
                <a:srgbClr val="002060"/>
              </a:solidFill>
              <a:latin typeface="微軟正黑體" pitchFamily="34" charset="-120"/>
              <a:ea typeface="微軟正黑體" pitchFamily="34" charset="-120"/>
            </a:endParaRPr>
          </a:p>
        </p:txBody>
      </p:sp>
      <p:sp>
        <p:nvSpPr>
          <p:cNvPr id="46" name="文字方塊 45"/>
          <p:cNvSpPr txBox="1"/>
          <p:nvPr/>
        </p:nvSpPr>
        <p:spPr>
          <a:xfrm>
            <a:off x="6264188" y="5475918"/>
            <a:ext cx="684076" cy="338554"/>
          </a:xfrm>
          <a:prstGeom prst="rect">
            <a:avLst/>
          </a:prstGeom>
          <a:noFill/>
        </p:spPr>
        <p:txBody>
          <a:bodyPr wrap="square" rtlCol="0">
            <a:spAutoFit/>
          </a:bodyPr>
          <a:lstStyle/>
          <a:p>
            <a:r>
              <a:rPr lang="en-US" altLang="zh-TW" sz="1600" dirty="0" smtClean="0">
                <a:solidFill>
                  <a:srgbClr val="002060"/>
                </a:solidFill>
              </a:rPr>
              <a:t>25</a:t>
            </a:r>
            <a:r>
              <a:rPr lang="zh-TW" altLang="en-US" sz="1600" dirty="0" smtClean="0">
                <a:solidFill>
                  <a:srgbClr val="002060"/>
                </a:solidFill>
              </a:rPr>
              <a:t>年</a:t>
            </a:r>
            <a:endParaRPr lang="zh-TW" altLang="en-US" sz="1600" dirty="0">
              <a:solidFill>
                <a:srgbClr val="002060"/>
              </a:solidFill>
            </a:endParaRPr>
          </a:p>
        </p:txBody>
      </p:sp>
    </p:spTree>
    <p:extLst>
      <p:ext uri="{BB962C8B-B14F-4D97-AF65-F5344CB8AC3E}">
        <p14:creationId xmlns:p14="http://schemas.microsoft.com/office/powerpoint/2010/main" val="2626168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57200" y="485775"/>
            <a:ext cx="8229600" cy="1143000"/>
          </a:xfrm>
        </p:spPr>
        <p:txBody>
          <a:bodyPr>
            <a:normAutofit fontScale="90000"/>
          </a:bodyPr>
          <a:lstStyle/>
          <a:p>
            <a:pPr algn="l">
              <a:defRPr/>
            </a:pPr>
            <a:r>
              <a:rPr lang="zh-TW" altLang="en-US" sz="3600" b="1" dirty="0">
                <a:effectLst>
                  <a:outerShdw blurRad="38100" dist="38100" dir="2700000" algn="tl">
                    <a:srgbClr val="000000">
                      <a:alpha val="43137"/>
                    </a:srgbClr>
                  </a:outerShdw>
                </a:effectLst>
                <a:latin typeface="微軟正黑體" pitchFamily="34" charset="-120"/>
                <a:ea typeface="微軟正黑體" pitchFamily="34" charset="-120"/>
              </a:rPr>
              <a:t>儲金</a:t>
            </a: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新制在</a:t>
            </a:r>
            <a:r>
              <a:rPr lang="zh-TW" altLang="en-US" sz="3600" b="1" dirty="0">
                <a:effectLst>
                  <a:outerShdw blurRad="38100" dist="38100" dir="2700000" algn="tl">
                    <a:srgbClr val="000000">
                      <a:alpha val="43137"/>
                    </a:srgbClr>
                  </a:outerShdw>
                </a:effectLst>
                <a:latin typeface="微軟正黑體" pitchFamily="34" charset="-120"/>
                <a:ea typeface="微軟正黑體" pitchFamily="34" charset="-120"/>
              </a:rPr>
              <a:t>不同報酬率與提撥</a:t>
            </a:r>
            <a:r>
              <a:rPr lang="zh-TW" altLang="en-US" sz="3600" b="1" dirty="0" smtClean="0">
                <a:effectLst>
                  <a:outerShdw blurRad="38100" dist="38100" dir="2700000" algn="tl">
                    <a:srgbClr val="000000">
                      <a:alpha val="43137"/>
                    </a:srgbClr>
                  </a:outerShdw>
                </a:effectLst>
                <a:latin typeface="微軟正黑體" pitchFamily="34" charset="-120"/>
                <a:ea typeface="微軟正黑體" pitchFamily="34" charset="-120"/>
              </a:rPr>
              <a:t>年年</a:t>
            </a:r>
            <a:r>
              <a:rPr lang="zh-TW" altLang="en-US" sz="3600" b="1" dirty="0">
                <a:effectLst>
                  <a:outerShdw blurRad="38100" dist="38100" dir="2700000" algn="tl">
                    <a:srgbClr val="000000">
                      <a:alpha val="43137"/>
                    </a:srgbClr>
                  </a:outerShdw>
                </a:effectLst>
                <a:latin typeface="微軟正黑體" pitchFamily="34" charset="-120"/>
                <a:ea typeface="微軟正黑體" pitchFamily="34" charset="-120"/>
              </a:rPr>
              <a:t>數下的所得替代率</a:t>
            </a:r>
          </a:p>
        </p:txBody>
      </p:sp>
      <p:graphicFrame>
        <p:nvGraphicFramePr>
          <p:cNvPr id="6" name="內容版面配置區 5"/>
          <p:cNvGraphicFramePr>
            <a:graphicFrameLocks noGrp="1"/>
          </p:cNvGraphicFramePr>
          <p:nvPr>
            <p:ph idx="1"/>
          </p:nvPr>
        </p:nvGraphicFramePr>
        <p:xfrm>
          <a:off x="457200" y="1865313"/>
          <a:ext cx="8229600" cy="2859116"/>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10057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2000" dirty="0" smtClean="0">
                        <a:solidFill>
                          <a:srgbClr val="003366"/>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rgbClr val="003366"/>
                          </a:solidFill>
                          <a:latin typeface="微軟正黑體" pitchFamily="34" charset="-120"/>
                          <a:ea typeface="微軟正黑體" pitchFamily="34" charset="-120"/>
                        </a:rPr>
                        <a:t>提撥年數</a:t>
                      </a:r>
                    </a:p>
                    <a:p>
                      <a:endParaRPr lang="zh-TW" altLang="en-US" sz="2000" dirty="0">
                        <a:solidFill>
                          <a:srgbClr val="003366"/>
                        </a:solidFill>
                        <a:latin typeface="微軟正黑體" pitchFamily="34" charset="-120"/>
                        <a:ea typeface="微軟正黑體" pitchFamily="34" charset="-120"/>
                      </a:endParaRPr>
                    </a:p>
                  </a:txBody>
                  <a:tcPr marL="102870" marR="102870" marT="45698" marB="45698" anchor="ctr"/>
                </a:tc>
                <a:tc gridSpan="5">
                  <a:txBody>
                    <a:bodyPr/>
                    <a:lstStyle/>
                    <a:p>
                      <a:pPr algn="ctr"/>
                      <a:r>
                        <a:rPr lang="zh-TW" altLang="en-US" sz="2000" dirty="0" smtClean="0">
                          <a:solidFill>
                            <a:srgbClr val="003366"/>
                          </a:solidFill>
                          <a:latin typeface="微軟正黑體" pitchFamily="34" charset="-120"/>
                          <a:ea typeface="微軟正黑體" pitchFamily="34" charset="-120"/>
                        </a:rPr>
                        <a:t>私校退休金預期投資報酬率</a:t>
                      </a:r>
                      <a:endParaRPr lang="zh-TW" altLang="en-US" sz="2000" dirty="0">
                        <a:solidFill>
                          <a:srgbClr val="003366"/>
                        </a:solidFill>
                        <a:latin typeface="微軟正黑體" pitchFamily="34" charset="-120"/>
                        <a:ea typeface="微軟正黑體" pitchFamily="34" charset="-120"/>
                      </a:endParaRPr>
                    </a:p>
                  </a:txBody>
                  <a:tcPr marL="102870" marR="102870" marT="45698" marB="45698" anchor="ct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370664">
                <a:tc>
                  <a:txBody>
                    <a:bodyPr/>
                    <a:lstStyle/>
                    <a:p>
                      <a:pPr algn="ctr"/>
                      <a:endParaRPr lang="zh-TW" altLang="en-US" sz="1800" dirty="0"/>
                    </a:p>
                  </a:txBody>
                  <a:tcPr marL="102870" marR="102870" marT="45698" marB="45698"/>
                </a:tc>
                <a:tc>
                  <a:txBody>
                    <a:bodyPr/>
                    <a:lstStyle/>
                    <a:p>
                      <a:pPr algn="ctr"/>
                      <a:r>
                        <a:rPr lang="en-US" altLang="zh-TW" sz="1800" dirty="0" smtClean="0"/>
                        <a:t>3%</a:t>
                      </a:r>
                      <a:endParaRPr lang="zh-TW" altLang="en-US" sz="1800" dirty="0"/>
                    </a:p>
                  </a:txBody>
                  <a:tcPr marL="102870" marR="102870" marT="45698" marB="45698"/>
                </a:tc>
                <a:tc>
                  <a:txBody>
                    <a:bodyPr/>
                    <a:lstStyle/>
                    <a:p>
                      <a:pPr algn="ctr"/>
                      <a:r>
                        <a:rPr lang="en-US" altLang="zh-TW" sz="1800" dirty="0" smtClean="0"/>
                        <a:t>4%</a:t>
                      </a:r>
                      <a:endParaRPr lang="zh-TW" altLang="en-US" sz="1800" dirty="0"/>
                    </a:p>
                  </a:txBody>
                  <a:tcPr marL="102870" marR="102870" marT="45698" marB="45698"/>
                </a:tc>
                <a:tc>
                  <a:txBody>
                    <a:bodyPr/>
                    <a:lstStyle/>
                    <a:p>
                      <a:pPr algn="ctr"/>
                      <a:r>
                        <a:rPr lang="en-US" altLang="zh-TW" sz="1800" dirty="0" smtClean="0"/>
                        <a:t>5%</a:t>
                      </a:r>
                      <a:endParaRPr lang="zh-TW" altLang="en-US" sz="1800" dirty="0"/>
                    </a:p>
                  </a:txBody>
                  <a:tcPr marL="102870" marR="102870" marT="45698" marB="45698"/>
                </a:tc>
                <a:tc>
                  <a:txBody>
                    <a:bodyPr/>
                    <a:lstStyle/>
                    <a:p>
                      <a:pPr algn="ctr"/>
                      <a:r>
                        <a:rPr lang="en-US" altLang="zh-TW" sz="1800" dirty="0" smtClean="0"/>
                        <a:t>6%</a:t>
                      </a:r>
                      <a:endParaRPr lang="zh-TW" altLang="en-US" sz="1800" dirty="0"/>
                    </a:p>
                  </a:txBody>
                  <a:tcPr marL="102870" marR="102870" marT="45698" marB="45698"/>
                </a:tc>
                <a:tc>
                  <a:txBody>
                    <a:bodyPr/>
                    <a:lstStyle/>
                    <a:p>
                      <a:pPr algn="ctr"/>
                      <a:r>
                        <a:rPr lang="en-US" altLang="zh-TW" sz="1800" dirty="0" smtClean="0"/>
                        <a:t>7%</a:t>
                      </a:r>
                      <a:endParaRPr lang="zh-TW" altLang="en-US" sz="1800" dirty="0"/>
                    </a:p>
                  </a:txBody>
                  <a:tcPr marL="102870" marR="102870" marT="45698" marB="45698"/>
                </a:tc>
              </a:tr>
              <a:tr h="370664">
                <a:tc>
                  <a:txBody>
                    <a:bodyPr/>
                    <a:lstStyle/>
                    <a:p>
                      <a:pPr algn="ctr"/>
                      <a:r>
                        <a:rPr lang="en-US" altLang="zh-TW" sz="1800" dirty="0" smtClean="0"/>
                        <a:t>15</a:t>
                      </a:r>
                      <a:endParaRPr lang="zh-TW" altLang="en-US" sz="1800" dirty="0"/>
                    </a:p>
                  </a:txBody>
                  <a:tcPr marL="102870" marR="102870" marT="45698" marB="45698"/>
                </a:tc>
                <a:tc>
                  <a:txBody>
                    <a:bodyPr/>
                    <a:lstStyle/>
                    <a:p>
                      <a:pPr algn="r"/>
                      <a:r>
                        <a:rPr lang="en-US" altLang="zh-TW" sz="1800" dirty="0" smtClean="0"/>
                        <a:t>15%</a:t>
                      </a:r>
                      <a:endParaRPr lang="zh-TW" altLang="en-US" sz="1800" dirty="0"/>
                    </a:p>
                  </a:txBody>
                  <a:tcPr marL="102870" marR="102870" marT="45698" marB="45698"/>
                </a:tc>
                <a:tc>
                  <a:txBody>
                    <a:bodyPr/>
                    <a:lstStyle/>
                    <a:p>
                      <a:pPr algn="r"/>
                      <a:r>
                        <a:rPr lang="en-US" altLang="zh-TW" sz="1800" dirty="0" smtClean="0"/>
                        <a:t>17.7%</a:t>
                      </a:r>
                      <a:endParaRPr lang="zh-TW" altLang="en-US" sz="1800" dirty="0"/>
                    </a:p>
                  </a:txBody>
                  <a:tcPr marL="102870" marR="102870" marT="45698" marB="45698"/>
                </a:tc>
                <a:tc>
                  <a:txBody>
                    <a:bodyPr/>
                    <a:lstStyle/>
                    <a:p>
                      <a:pPr algn="r"/>
                      <a:r>
                        <a:rPr lang="en-US" altLang="zh-TW" sz="1800" dirty="0" smtClean="0"/>
                        <a:t>20.8%</a:t>
                      </a:r>
                      <a:endParaRPr lang="zh-TW" altLang="en-US" sz="1800" dirty="0"/>
                    </a:p>
                  </a:txBody>
                  <a:tcPr marL="102870" marR="102870" marT="45698" marB="45698"/>
                </a:tc>
                <a:tc>
                  <a:txBody>
                    <a:bodyPr/>
                    <a:lstStyle/>
                    <a:p>
                      <a:pPr algn="r"/>
                      <a:r>
                        <a:rPr lang="en-US" altLang="zh-TW" sz="1800" dirty="0" smtClean="0"/>
                        <a:t>24.4%</a:t>
                      </a:r>
                      <a:endParaRPr lang="zh-TW" altLang="en-US" sz="1800" dirty="0"/>
                    </a:p>
                  </a:txBody>
                  <a:tcPr marL="102870" marR="102870" marT="45698" marB="45698"/>
                </a:tc>
                <a:tc>
                  <a:txBody>
                    <a:bodyPr/>
                    <a:lstStyle/>
                    <a:p>
                      <a:pPr algn="r"/>
                      <a:r>
                        <a:rPr lang="en-US" altLang="zh-TW" sz="1800" dirty="0" smtClean="0"/>
                        <a:t>28.5%</a:t>
                      </a:r>
                      <a:endParaRPr lang="zh-TW" altLang="en-US" sz="1800" dirty="0"/>
                    </a:p>
                  </a:txBody>
                  <a:tcPr marL="102870" marR="102870" marT="45698" marB="45698"/>
                </a:tc>
              </a:tr>
              <a:tr h="370664">
                <a:tc>
                  <a:txBody>
                    <a:bodyPr/>
                    <a:lstStyle/>
                    <a:p>
                      <a:pPr algn="ctr"/>
                      <a:r>
                        <a:rPr lang="en-US" altLang="zh-TW" sz="1800" dirty="0" smtClean="0"/>
                        <a:t>20</a:t>
                      </a:r>
                      <a:endParaRPr lang="zh-TW" altLang="en-US" sz="1800" dirty="0"/>
                    </a:p>
                  </a:txBody>
                  <a:tcPr marL="102870" marR="102870" marT="45698" marB="45698"/>
                </a:tc>
                <a:tc>
                  <a:txBody>
                    <a:bodyPr/>
                    <a:lstStyle/>
                    <a:p>
                      <a:pPr algn="r"/>
                      <a:r>
                        <a:rPr lang="en-US" altLang="zh-TW" sz="1800" dirty="0" smtClean="0"/>
                        <a:t>21.7%</a:t>
                      </a:r>
                      <a:endParaRPr lang="zh-TW" altLang="en-US" sz="1800" dirty="0"/>
                    </a:p>
                  </a:txBody>
                  <a:tcPr marL="102870" marR="102870" marT="45698" marB="45698"/>
                </a:tc>
                <a:tc>
                  <a:txBody>
                    <a:bodyPr/>
                    <a:lstStyle/>
                    <a:p>
                      <a:pPr algn="r"/>
                      <a:r>
                        <a:rPr lang="en-US" altLang="zh-TW" sz="1800" dirty="0" smtClean="0"/>
                        <a:t>26.3%</a:t>
                      </a:r>
                      <a:endParaRPr lang="zh-TW" altLang="en-US" sz="1800" dirty="0"/>
                    </a:p>
                  </a:txBody>
                  <a:tcPr marL="102870" marR="102870" marT="45698" marB="45698"/>
                </a:tc>
                <a:tc>
                  <a:txBody>
                    <a:bodyPr/>
                    <a:lstStyle/>
                    <a:p>
                      <a:pPr algn="r"/>
                      <a:r>
                        <a:rPr lang="en-US" altLang="zh-TW" sz="1800" dirty="0" smtClean="0"/>
                        <a:t>31.8%</a:t>
                      </a:r>
                      <a:endParaRPr lang="zh-TW" altLang="en-US" sz="1800" dirty="0"/>
                    </a:p>
                  </a:txBody>
                  <a:tcPr marL="102870" marR="102870" marT="45698" marB="45698"/>
                </a:tc>
                <a:tc>
                  <a:txBody>
                    <a:bodyPr/>
                    <a:lstStyle/>
                    <a:p>
                      <a:pPr algn="r"/>
                      <a:r>
                        <a:rPr lang="en-US" altLang="zh-TW" sz="1800" dirty="0" smtClean="0"/>
                        <a:t>38.5%</a:t>
                      </a:r>
                      <a:endParaRPr lang="zh-TW" altLang="en-US" sz="1800" dirty="0"/>
                    </a:p>
                  </a:txBody>
                  <a:tcPr marL="102870" marR="102870" marT="45698" marB="45698"/>
                </a:tc>
                <a:tc>
                  <a:txBody>
                    <a:bodyPr/>
                    <a:lstStyle/>
                    <a:p>
                      <a:pPr algn="r"/>
                      <a:r>
                        <a:rPr lang="en-US" altLang="zh-TW" sz="1800" dirty="0" smtClean="0"/>
                        <a:t>46.4%</a:t>
                      </a:r>
                      <a:endParaRPr lang="zh-TW" altLang="en-US" sz="1800" dirty="0"/>
                    </a:p>
                  </a:txBody>
                  <a:tcPr marL="102870" marR="102870" marT="45698" marB="45698"/>
                </a:tc>
              </a:tr>
              <a:tr h="370664">
                <a:tc>
                  <a:txBody>
                    <a:bodyPr/>
                    <a:lstStyle/>
                    <a:p>
                      <a:pPr algn="ctr"/>
                      <a:r>
                        <a:rPr lang="en-US" altLang="zh-TW" sz="1800" dirty="0" smtClean="0"/>
                        <a:t>25</a:t>
                      </a:r>
                      <a:endParaRPr lang="zh-TW" altLang="en-US" sz="1800" dirty="0"/>
                    </a:p>
                  </a:txBody>
                  <a:tcPr marL="102870" marR="102870" marT="45698" marB="45698"/>
                </a:tc>
                <a:tc>
                  <a:txBody>
                    <a:bodyPr/>
                    <a:lstStyle/>
                    <a:p>
                      <a:pPr algn="r"/>
                      <a:r>
                        <a:rPr lang="en-US" altLang="zh-TW" sz="1800" dirty="0" smtClean="0"/>
                        <a:t>29.4%</a:t>
                      </a:r>
                      <a:endParaRPr lang="zh-TW" altLang="en-US" sz="1800" dirty="0"/>
                    </a:p>
                  </a:txBody>
                  <a:tcPr marL="102870" marR="102870" marT="45698" marB="45698"/>
                </a:tc>
                <a:tc>
                  <a:txBody>
                    <a:bodyPr/>
                    <a:lstStyle/>
                    <a:p>
                      <a:pPr algn="r"/>
                      <a:r>
                        <a:rPr lang="en-US" altLang="zh-TW" sz="1800" dirty="0" smtClean="0"/>
                        <a:t>36.8%</a:t>
                      </a:r>
                      <a:endParaRPr lang="zh-TW" altLang="en-US" sz="1800" dirty="0"/>
                    </a:p>
                  </a:txBody>
                  <a:tcPr marL="102870" marR="102870" marT="45698" marB="45698"/>
                </a:tc>
                <a:tc>
                  <a:txBody>
                    <a:bodyPr/>
                    <a:lstStyle/>
                    <a:p>
                      <a:pPr algn="r"/>
                      <a:r>
                        <a:rPr lang="en-US" altLang="zh-TW" sz="1800" dirty="0" smtClean="0"/>
                        <a:t>46%</a:t>
                      </a:r>
                      <a:endParaRPr lang="zh-TW" altLang="en-US" sz="1800" dirty="0"/>
                    </a:p>
                  </a:txBody>
                  <a:tcPr marL="102870" marR="102870" marT="45698" marB="45698"/>
                </a:tc>
                <a:tc>
                  <a:txBody>
                    <a:bodyPr/>
                    <a:lstStyle/>
                    <a:p>
                      <a:pPr algn="r"/>
                      <a:r>
                        <a:rPr lang="en-US" altLang="zh-TW" sz="1800" dirty="0" smtClean="0"/>
                        <a:t>57.4%</a:t>
                      </a:r>
                      <a:endParaRPr lang="zh-TW" altLang="en-US" sz="1800" dirty="0"/>
                    </a:p>
                  </a:txBody>
                  <a:tcPr marL="102870" marR="102870" marT="45698" marB="45698"/>
                </a:tc>
                <a:tc>
                  <a:txBody>
                    <a:bodyPr/>
                    <a:lstStyle/>
                    <a:p>
                      <a:pPr algn="r"/>
                      <a:r>
                        <a:rPr lang="en-US" altLang="zh-TW" sz="1800" dirty="0" smtClean="0"/>
                        <a:t>71.6%</a:t>
                      </a:r>
                      <a:endParaRPr lang="zh-TW" altLang="en-US" sz="1800" dirty="0"/>
                    </a:p>
                  </a:txBody>
                  <a:tcPr marL="102870" marR="102870" marT="45698" marB="45698"/>
                </a:tc>
              </a:tr>
              <a:tr h="370664">
                <a:tc>
                  <a:txBody>
                    <a:bodyPr/>
                    <a:lstStyle/>
                    <a:p>
                      <a:pPr algn="ctr"/>
                      <a:r>
                        <a:rPr lang="en-US" altLang="zh-TW" sz="1800" dirty="0" smtClean="0"/>
                        <a:t>30</a:t>
                      </a:r>
                      <a:endParaRPr lang="zh-TW" altLang="en-US" sz="1800" dirty="0"/>
                    </a:p>
                  </a:txBody>
                  <a:tcPr marL="102870" marR="102870" marT="45698" marB="45698"/>
                </a:tc>
                <a:tc>
                  <a:txBody>
                    <a:bodyPr/>
                    <a:lstStyle/>
                    <a:p>
                      <a:pPr algn="r"/>
                      <a:r>
                        <a:rPr lang="en-US" altLang="zh-TW" sz="1800" dirty="0" smtClean="0"/>
                        <a:t>38.4%</a:t>
                      </a:r>
                      <a:endParaRPr lang="zh-TW" altLang="en-US" sz="1800" dirty="0"/>
                    </a:p>
                  </a:txBody>
                  <a:tcPr marL="102870" marR="102870" marT="45698" marB="45698"/>
                </a:tc>
                <a:tc>
                  <a:txBody>
                    <a:bodyPr/>
                    <a:lstStyle/>
                    <a:p>
                      <a:pPr algn="r"/>
                      <a:r>
                        <a:rPr lang="en-US" altLang="zh-TW" sz="1800" dirty="0" smtClean="0"/>
                        <a:t>49.5%</a:t>
                      </a:r>
                      <a:endParaRPr lang="zh-TW" altLang="en-US" sz="1800" dirty="0"/>
                    </a:p>
                  </a:txBody>
                  <a:tcPr marL="102870" marR="102870" marT="45698" marB="45698"/>
                </a:tc>
                <a:tc>
                  <a:txBody>
                    <a:bodyPr/>
                    <a:lstStyle/>
                    <a:p>
                      <a:pPr algn="r"/>
                      <a:r>
                        <a:rPr lang="en-US" altLang="zh-TW" sz="1800" dirty="0" smtClean="0"/>
                        <a:t>64%</a:t>
                      </a:r>
                      <a:endParaRPr lang="zh-TW" altLang="en-US" sz="1800" dirty="0"/>
                    </a:p>
                  </a:txBody>
                  <a:tcPr marL="102870" marR="102870" marT="45698" marB="45698"/>
                </a:tc>
                <a:tc>
                  <a:txBody>
                    <a:bodyPr/>
                    <a:lstStyle/>
                    <a:p>
                      <a:pPr algn="r"/>
                      <a:r>
                        <a:rPr lang="en-US" altLang="zh-TW" sz="1800" dirty="0" smtClean="0"/>
                        <a:t>82.7%</a:t>
                      </a:r>
                      <a:endParaRPr lang="zh-TW" altLang="en-US" sz="1800" dirty="0"/>
                    </a:p>
                  </a:txBody>
                  <a:tcPr marL="102870" marR="102870" marT="45698" marB="45698"/>
                </a:tc>
                <a:tc>
                  <a:txBody>
                    <a:bodyPr/>
                    <a:lstStyle/>
                    <a:p>
                      <a:pPr algn="r"/>
                      <a:r>
                        <a:rPr lang="en-US" altLang="zh-TW" sz="1800" dirty="0" smtClean="0"/>
                        <a:t>107%</a:t>
                      </a:r>
                      <a:endParaRPr lang="zh-TW" altLang="en-US" sz="1800" dirty="0"/>
                    </a:p>
                  </a:txBody>
                  <a:tcPr marL="102870" marR="102870" marT="45698" marB="45698"/>
                </a:tc>
              </a:tr>
            </a:tbl>
          </a:graphicData>
        </a:graphic>
      </p:graphicFrame>
      <p:sp>
        <p:nvSpPr>
          <p:cNvPr id="10290" name="橢圓 1"/>
          <p:cNvSpPr>
            <a:spLocks noChangeArrowheads="1"/>
          </p:cNvSpPr>
          <p:nvPr/>
        </p:nvSpPr>
        <p:spPr bwMode="auto">
          <a:xfrm>
            <a:off x="2339975" y="4365625"/>
            <a:ext cx="936625" cy="35877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kumimoji="0" lang="zh-TW" altLang="en-US">
              <a:solidFill>
                <a:srgbClr val="000000"/>
              </a:solidFill>
            </a:endParaRPr>
          </a:p>
        </p:txBody>
      </p:sp>
      <p:sp>
        <p:nvSpPr>
          <p:cNvPr id="10291" name="橢圓 2"/>
          <p:cNvSpPr>
            <a:spLocks noChangeArrowheads="1"/>
          </p:cNvSpPr>
          <p:nvPr/>
        </p:nvSpPr>
        <p:spPr bwMode="auto">
          <a:xfrm>
            <a:off x="5219700" y="4365625"/>
            <a:ext cx="936625" cy="35877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kumimoji="0" lang="zh-TW" altLang="en-US">
              <a:solidFill>
                <a:srgbClr val="000000"/>
              </a:solidFill>
            </a:endParaRPr>
          </a:p>
        </p:txBody>
      </p:sp>
    </p:spTree>
    <p:extLst>
      <p:ext uri="{BB962C8B-B14F-4D97-AF65-F5344CB8AC3E}">
        <p14:creationId xmlns:p14="http://schemas.microsoft.com/office/powerpoint/2010/main" val="13134325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pPr algn="l"/>
            <a:r>
              <a:rPr lang="zh-TW" altLang="en-US" sz="3200" b="1">
                <a:solidFill>
                  <a:srgbClr val="FF0000"/>
                </a:solidFill>
                <a:effectLst>
                  <a:outerShdw blurRad="38100" dist="38100" dir="2700000" algn="tl">
                    <a:srgbClr val="C0C0C0"/>
                  </a:outerShdw>
                </a:effectLst>
                <a:latin typeface="微軟正黑體" charset="0"/>
                <a:ea typeface="微軟正黑體" charset="0"/>
              </a:rPr>
              <a:t>增額提撥功效</a:t>
            </a:r>
            <a:r>
              <a:rPr lang="en-US" altLang="zh-TW" sz="3200" b="1">
                <a:effectLst>
                  <a:outerShdw blurRad="38100" dist="38100" dir="2700000" algn="tl">
                    <a:srgbClr val="C0C0C0"/>
                  </a:outerShdw>
                </a:effectLst>
                <a:latin typeface="微軟正黑體" charset="0"/>
                <a:ea typeface="微軟正黑體" charset="0"/>
              </a:rPr>
              <a:t>-</a:t>
            </a:r>
            <a:r>
              <a:rPr lang="zh-TW" altLang="en-US" sz="3200" b="1">
                <a:effectLst>
                  <a:outerShdw blurRad="38100" dist="38100" dir="2700000" algn="tl">
                    <a:srgbClr val="C0C0C0"/>
                  </a:outerShdw>
                </a:effectLst>
                <a:latin typeface="微軟正黑體" charset="0"/>
                <a:ea typeface="微軟正黑體" charset="0"/>
              </a:rPr>
              <a:t>原先退休金加上增額提撥</a:t>
            </a:r>
            <a:r>
              <a:rPr lang="en-US" altLang="zh-TW" sz="3200" b="1">
                <a:effectLst>
                  <a:outerShdw blurRad="38100" dist="38100" dir="2700000" algn="tl">
                    <a:srgbClr val="C0C0C0"/>
                  </a:outerShdw>
                </a:effectLst>
                <a:latin typeface="微軟正黑體" charset="0"/>
                <a:ea typeface="微軟正黑體" charset="0"/>
              </a:rPr>
              <a:t>35%</a:t>
            </a:r>
            <a:r>
              <a:rPr lang="zh-TW" altLang="en-US" sz="3200" b="1">
                <a:effectLst>
                  <a:outerShdw blurRad="38100" dist="38100" dir="2700000" algn="tl">
                    <a:srgbClr val="C0C0C0"/>
                  </a:outerShdw>
                </a:effectLst>
                <a:latin typeface="微軟正黑體" charset="0"/>
                <a:ea typeface="微軟正黑體" charset="0"/>
              </a:rPr>
              <a:t>在不同報酬率與提撥年數下的所得替代率</a:t>
            </a:r>
          </a:p>
        </p:txBody>
      </p:sp>
      <p:graphicFrame>
        <p:nvGraphicFramePr>
          <p:cNvPr id="6" name="內容版面配置區 5"/>
          <p:cNvGraphicFramePr>
            <a:graphicFrameLocks noGrp="1"/>
          </p:cNvGraphicFramePr>
          <p:nvPr>
            <p:ph idx="1"/>
          </p:nvPr>
        </p:nvGraphicFramePr>
        <p:xfrm>
          <a:off x="457200" y="1600200"/>
          <a:ext cx="8229600" cy="2860674"/>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100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2000" dirty="0" smtClean="0">
                        <a:solidFill>
                          <a:srgbClr val="002060"/>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rgbClr val="002060"/>
                          </a:solidFill>
                          <a:latin typeface="微軟正黑體" pitchFamily="34" charset="-120"/>
                          <a:ea typeface="微軟正黑體" pitchFamily="34" charset="-120"/>
                        </a:rPr>
                        <a:t>提撥年數</a:t>
                      </a:r>
                    </a:p>
                    <a:p>
                      <a:endParaRPr lang="zh-TW" altLang="en-US" sz="2000" dirty="0">
                        <a:solidFill>
                          <a:srgbClr val="002060"/>
                        </a:solidFill>
                        <a:latin typeface="微軟正黑體" pitchFamily="34" charset="-120"/>
                        <a:ea typeface="微軟正黑體" pitchFamily="34" charset="-120"/>
                      </a:endParaRPr>
                    </a:p>
                  </a:txBody>
                  <a:tcPr marL="102870" marR="102870" marT="45730" marB="45730" anchor="ctr"/>
                </a:tc>
                <a:tc gridSpan="5">
                  <a:txBody>
                    <a:bodyPr/>
                    <a:lstStyle/>
                    <a:p>
                      <a:pPr algn="ctr"/>
                      <a:r>
                        <a:rPr lang="zh-TW" altLang="en-US" sz="2000" dirty="0" smtClean="0">
                          <a:solidFill>
                            <a:srgbClr val="002060"/>
                          </a:solidFill>
                          <a:latin typeface="微軟正黑體" pitchFamily="34" charset="-120"/>
                          <a:ea typeface="微軟正黑體" pitchFamily="34" charset="-120"/>
                        </a:rPr>
                        <a:t>私校退休金預期投資報酬率</a:t>
                      </a:r>
                      <a:endParaRPr lang="zh-TW" altLang="en-US" sz="2000" dirty="0">
                        <a:solidFill>
                          <a:srgbClr val="002060"/>
                        </a:solidFill>
                        <a:latin typeface="微軟正黑體" pitchFamily="34" charset="-120"/>
                        <a:ea typeface="微軟正黑體" pitchFamily="34" charset="-120"/>
                      </a:endParaRPr>
                    </a:p>
                  </a:txBody>
                  <a:tcPr marL="102870" marR="102870" marT="45730" marB="45730" anchor="ct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370922">
                <a:tc>
                  <a:txBody>
                    <a:bodyPr/>
                    <a:lstStyle/>
                    <a:p>
                      <a:pPr algn="ctr"/>
                      <a:endParaRPr lang="zh-TW" altLang="en-US" sz="1800" dirty="0"/>
                    </a:p>
                  </a:txBody>
                  <a:tcPr marL="102870" marR="102870" marT="45730" marB="45730"/>
                </a:tc>
                <a:tc>
                  <a:txBody>
                    <a:bodyPr/>
                    <a:lstStyle/>
                    <a:p>
                      <a:pPr algn="ctr"/>
                      <a:r>
                        <a:rPr lang="en-US" altLang="zh-TW" sz="1800" dirty="0" smtClean="0"/>
                        <a:t>3%</a:t>
                      </a:r>
                      <a:endParaRPr lang="zh-TW" altLang="en-US" sz="1800" dirty="0"/>
                    </a:p>
                  </a:txBody>
                  <a:tcPr marL="102870" marR="102870" marT="45730" marB="45730"/>
                </a:tc>
                <a:tc>
                  <a:txBody>
                    <a:bodyPr/>
                    <a:lstStyle/>
                    <a:p>
                      <a:pPr algn="ctr"/>
                      <a:r>
                        <a:rPr lang="en-US" altLang="zh-TW" sz="1800" dirty="0" smtClean="0"/>
                        <a:t>4%</a:t>
                      </a:r>
                      <a:endParaRPr lang="zh-TW" altLang="en-US" sz="1800" dirty="0"/>
                    </a:p>
                  </a:txBody>
                  <a:tcPr marL="102870" marR="102870" marT="45730" marB="45730"/>
                </a:tc>
                <a:tc>
                  <a:txBody>
                    <a:bodyPr/>
                    <a:lstStyle/>
                    <a:p>
                      <a:pPr algn="ctr"/>
                      <a:r>
                        <a:rPr lang="en-US" altLang="zh-TW" sz="1800" dirty="0" smtClean="0"/>
                        <a:t>5%</a:t>
                      </a:r>
                      <a:endParaRPr lang="zh-TW" altLang="en-US" sz="1800" dirty="0"/>
                    </a:p>
                  </a:txBody>
                  <a:tcPr marL="102870" marR="102870" marT="45730" marB="45730"/>
                </a:tc>
                <a:tc>
                  <a:txBody>
                    <a:bodyPr/>
                    <a:lstStyle/>
                    <a:p>
                      <a:pPr algn="ctr"/>
                      <a:r>
                        <a:rPr lang="en-US" altLang="zh-TW" sz="1800" dirty="0" smtClean="0"/>
                        <a:t>6%</a:t>
                      </a:r>
                      <a:endParaRPr lang="zh-TW" altLang="en-US" sz="1800" dirty="0"/>
                    </a:p>
                  </a:txBody>
                  <a:tcPr marL="102870" marR="102870" marT="45730" marB="45730"/>
                </a:tc>
                <a:tc>
                  <a:txBody>
                    <a:bodyPr/>
                    <a:lstStyle/>
                    <a:p>
                      <a:pPr algn="ctr"/>
                      <a:r>
                        <a:rPr lang="en-US" altLang="zh-TW" sz="1800" dirty="0" smtClean="0"/>
                        <a:t>7%</a:t>
                      </a:r>
                      <a:endParaRPr lang="zh-TW" altLang="en-US" sz="1800" dirty="0"/>
                    </a:p>
                  </a:txBody>
                  <a:tcPr marL="102870" marR="102870" marT="45730" marB="45730"/>
                </a:tc>
              </a:tr>
              <a:tr h="370922">
                <a:tc>
                  <a:txBody>
                    <a:bodyPr/>
                    <a:lstStyle/>
                    <a:p>
                      <a:pPr algn="ctr"/>
                      <a:r>
                        <a:rPr lang="en-US" altLang="zh-TW" sz="1800" dirty="0" smtClean="0"/>
                        <a:t>15</a:t>
                      </a:r>
                      <a:endParaRPr lang="zh-TW" altLang="en-US" sz="1800" dirty="0"/>
                    </a:p>
                  </a:txBody>
                  <a:tcPr marL="102870" marR="102870" marT="45730" marB="45730"/>
                </a:tc>
                <a:tc>
                  <a:txBody>
                    <a:bodyPr/>
                    <a:lstStyle/>
                    <a:p>
                      <a:pPr algn="r"/>
                      <a:r>
                        <a:rPr lang="en-US" altLang="zh-TW" sz="1800" dirty="0" smtClean="0"/>
                        <a:t>20%</a:t>
                      </a:r>
                      <a:endParaRPr lang="zh-TW" altLang="en-US" sz="1800" dirty="0"/>
                    </a:p>
                  </a:txBody>
                  <a:tcPr marL="102870" marR="102870" marT="45730" marB="45730"/>
                </a:tc>
                <a:tc>
                  <a:txBody>
                    <a:bodyPr/>
                    <a:lstStyle/>
                    <a:p>
                      <a:pPr algn="r"/>
                      <a:r>
                        <a:rPr lang="en-US" altLang="zh-TW" sz="1800" dirty="0" smtClean="0"/>
                        <a:t>23.9%</a:t>
                      </a:r>
                      <a:endParaRPr lang="zh-TW" altLang="en-US" sz="1800" dirty="0"/>
                    </a:p>
                  </a:txBody>
                  <a:tcPr marL="102870" marR="102870" marT="45730" marB="45730"/>
                </a:tc>
                <a:tc>
                  <a:txBody>
                    <a:bodyPr/>
                    <a:lstStyle/>
                    <a:p>
                      <a:pPr algn="r"/>
                      <a:r>
                        <a:rPr lang="en-US" altLang="zh-TW" sz="1800" dirty="0" smtClean="0"/>
                        <a:t>28.08%</a:t>
                      </a:r>
                      <a:endParaRPr lang="zh-TW" altLang="en-US" sz="1800" dirty="0"/>
                    </a:p>
                  </a:txBody>
                  <a:tcPr marL="102870" marR="102870" marT="45730" marB="45730"/>
                </a:tc>
                <a:tc>
                  <a:txBody>
                    <a:bodyPr/>
                    <a:lstStyle/>
                    <a:p>
                      <a:pPr algn="r"/>
                      <a:r>
                        <a:rPr lang="en-US" altLang="zh-TW" sz="1800" dirty="0" smtClean="0"/>
                        <a:t>32.94%</a:t>
                      </a:r>
                      <a:endParaRPr lang="zh-TW" altLang="en-US" sz="1800" dirty="0"/>
                    </a:p>
                  </a:txBody>
                  <a:tcPr marL="102870" marR="102870" marT="45730" marB="45730"/>
                </a:tc>
                <a:tc>
                  <a:txBody>
                    <a:bodyPr/>
                    <a:lstStyle/>
                    <a:p>
                      <a:pPr algn="r"/>
                      <a:r>
                        <a:rPr lang="en-US" altLang="zh-TW" sz="1800" dirty="0" smtClean="0"/>
                        <a:t>38.47%</a:t>
                      </a:r>
                      <a:endParaRPr lang="zh-TW" altLang="en-US" sz="1800" dirty="0"/>
                    </a:p>
                  </a:txBody>
                  <a:tcPr marL="102870" marR="102870" marT="45730" marB="45730"/>
                </a:tc>
              </a:tr>
              <a:tr h="370922">
                <a:tc>
                  <a:txBody>
                    <a:bodyPr/>
                    <a:lstStyle/>
                    <a:p>
                      <a:pPr algn="ctr"/>
                      <a:r>
                        <a:rPr lang="en-US" altLang="zh-TW" sz="1800" dirty="0" smtClean="0"/>
                        <a:t>20</a:t>
                      </a:r>
                      <a:endParaRPr lang="zh-TW" altLang="en-US" sz="1800" dirty="0"/>
                    </a:p>
                  </a:txBody>
                  <a:tcPr marL="102870" marR="102870" marT="45730" marB="45730"/>
                </a:tc>
                <a:tc>
                  <a:txBody>
                    <a:bodyPr/>
                    <a:lstStyle/>
                    <a:p>
                      <a:pPr algn="r"/>
                      <a:r>
                        <a:rPr lang="en-US" altLang="zh-TW" sz="1800" dirty="0" smtClean="0"/>
                        <a:t>29.29%</a:t>
                      </a:r>
                      <a:endParaRPr lang="zh-TW" altLang="en-US" sz="1800" dirty="0"/>
                    </a:p>
                  </a:txBody>
                  <a:tcPr marL="102870" marR="102870" marT="45730" marB="45730"/>
                </a:tc>
                <a:tc>
                  <a:txBody>
                    <a:bodyPr/>
                    <a:lstStyle/>
                    <a:p>
                      <a:pPr algn="r"/>
                      <a:r>
                        <a:rPr lang="en-US" altLang="zh-TW" sz="1800" dirty="0" smtClean="0"/>
                        <a:t>35.5%</a:t>
                      </a:r>
                      <a:endParaRPr lang="zh-TW" altLang="en-US" sz="1800" dirty="0"/>
                    </a:p>
                  </a:txBody>
                  <a:tcPr marL="102870" marR="102870" marT="45730" marB="45730"/>
                </a:tc>
                <a:tc>
                  <a:txBody>
                    <a:bodyPr/>
                    <a:lstStyle/>
                    <a:p>
                      <a:pPr algn="r"/>
                      <a:r>
                        <a:rPr lang="en-US" altLang="zh-TW" sz="1800" dirty="0" smtClean="0"/>
                        <a:t>42.93%</a:t>
                      </a:r>
                      <a:endParaRPr lang="zh-TW" altLang="en-US" sz="1800" dirty="0"/>
                    </a:p>
                  </a:txBody>
                  <a:tcPr marL="102870" marR="102870" marT="45730" marB="45730"/>
                </a:tc>
                <a:tc>
                  <a:txBody>
                    <a:bodyPr/>
                    <a:lstStyle/>
                    <a:p>
                      <a:pPr algn="r"/>
                      <a:r>
                        <a:rPr lang="en-US" altLang="zh-TW" sz="1800" dirty="0" smtClean="0"/>
                        <a:t>51.97%</a:t>
                      </a:r>
                      <a:endParaRPr lang="zh-TW" altLang="en-US" sz="1800" dirty="0"/>
                    </a:p>
                  </a:txBody>
                  <a:tcPr marL="102870" marR="102870" marT="45730" marB="45730"/>
                </a:tc>
                <a:tc>
                  <a:txBody>
                    <a:bodyPr/>
                    <a:lstStyle/>
                    <a:p>
                      <a:pPr algn="r"/>
                      <a:r>
                        <a:rPr lang="en-US" altLang="zh-TW" sz="1800" dirty="0" smtClean="0"/>
                        <a:t>62.64%</a:t>
                      </a:r>
                      <a:endParaRPr lang="zh-TW" altLang="en-US" sz="1800" dirty="0"/>
                    </a:p>
                  </a:txBody>
                  <a:tcPr marL="102870" marR="102870" marT="45730" marB="45730"/>
                </a:tc>
              </a:tr>
              <a:tr h="370922">
                <a:tc>
                  <a:txBody>
                    <a:bodyPr/>
                    <a:lstStyle/>
                    <a:p>
                      <a:pPr algn="ctr"/>
                      <a:r>
                        <a:rPr lang="en-US" altLang="zh-TW" sz="1800" dirty="0" smtClean="0"/>
                        <a:t>25</a:t>
                      </a:r>
                      <a:endParaRPr lang="zh-TW" altLang="en-US" sz="1800" dirty="0"/>
                    </a:p>
                  </a:txBody>
                  <a:tcPr marL="102870" marR="102870" marT="45730" marB="45730"/>
                </a:tc>
                <a:tc>
                  <a:txBody>
                    <a:bodyPr/>
                    <a:lstStyle/>
                    <a:p>
                      <a:pPr algn="r"/>
                      <a:r>
                        <a:rPr lang="en-US" altLang="zh-TW" sz="1800" dirty="0" smtClean="0"/>
                        <a:t>39.69%</a:t>
                      </a:r>
                      <a:endParaRPr lang="zh-TW" altLang="en-US" sz="1800" dirty="0"/>
                    </a:p>
                  </a:txBody>
                  <a:tcPr marL="102870" marR="102870" marT="45730" marB="45730"/>
                </a:tc>
                <a:tc>
                  <a:txBody>
                    <a:bodyPr/>
                    <a:lstStyle/>
                    <a:p>
                      <a:pPr algn="r"/>
                      <a:r>
                        <a:rPr lang="en-US" altLang="zh-TW" sz="1800" dirty="0" smtClean="0"/>
                        <a:t>49.68%</a:t>
                      </a:r>
                      <a:endParaRPr lang="zh-TW" altLang="en-US" sz="1800" dirty="0"/>
                    </a:p>
                  </a:txBody>
                  <a:tcPr marL="102870" marR="102870" marT="45730" marB="45730"/>
                </a:tc>
                <a:tc>
                  <a:txBody>
                    <a:bodyPr/>
                    <a:lstStyle/>
                    <a:p>
                      <a:pPr algn="r"/>
                      <a:r>
                        <a:rPr lang="en-US" altLang="zh-TW" sz="1800" dirty="0" smtClean="0"/>
                        <a:t>62.1%</a:t>
                      </a:r>
                      <a:endParaRPr lang="zh-TW" altLang="en-US" sz="1800" dirty="0"/>
                    </a:p>
                  </a:txBody>
                  <a:tcPr marL="102870" marR="102870" marT="45730" marB="45730"/>
                </a:tc>
                <a:tc>
                  <a:txBody>
                    <a:bodyPr/>
                    <a:lstStyle/>
                    <a:p>
                      <a:pPr algn="r"/>
                      <a:r>
                        <a:rPr lang="en-US" altLang="zh-TW" sz="1800" dirty="0" smtClean="0"/>
                        <a:t>77.49%</a:t>
                      </a:r>
                      <a:endParaRPr lang="zh-TW" altLang="en-US" sz="1800" dirty="0"/>
                    </a:p>
                  </a:txBody>
                  <a:tcPr marL="102870" marR="102870" marT="45730" marB="45730"/>
                </a:tc>
                <a:tc>
                  <a:txBody>
                    <a:bodyPr/>
                    <a:lstStyle/>
                    <a:p>
                      <a:pPr algn="r"/>
                      <a:r>
                        <a:rPr lang="en-US" altLang="zh-TW" sz="1800" dirty="0" smtClean="0"/>
                        <a:t>96.66%</a:t>
                      </a:r>
                      <a:endParaRPr lang="zh-TW" altLang="en-US" sz="1800" dirty="0"/>
                    </a:p>
                  </a:txBody>
                  <a:tcPr marL="102870" marR="102870" marT="45730" marB="45730"/>
                </a:tc>
              </a:tr>
              <a:tr h="370922">
                <a:tc>
                  <a:txBody>
                    <a:bodyPr/>
                    <a:lstStyle/>
                    <a:p>
                      <a:pPr algn="ctr"/>
                      <a:r>
                        <a:rPr lang="en-US" altLang="zh-TW" sz="1800" dirty="0" smtClean="0"/>
                        <a:t>30</a:t>
                      </a:r>
                      <a:endParaRPr lang="zh-TW" altLang="en-US" sz="1800" dirty="0"/>
                    </a:p>
                  </a:txBody>
                  <a:tcPr marL="102870" marR="102870" marT="45730" marB="45730"/>
                </a:tc>
                <a:tc>
                  <a:txBody>
                    <a:bodyPr/>
                    <a:lstStyle/>
                    <a:p>
                      <a:pPr algn="r"/>
                      <a:r>
                        <a:rPr lang="en-US" altLang="zh-TW" sz="1800" dirty="0" smtClean="0"/>
                        <a:t>51.84%</a:t>
                      </a:r>
                      <a:endParaRPr lang="zh-TW" altLang="en-US" sz="1800" dirty="0"/>
                    </a:p>
                  </a:txBody>
                  <a:tcPr marL="102870" marR="102870" marT="45730" marB="45730"/>
                </a:tc>
                <a:tc>
                  <a:txBody>
                    <a:bodyPr/>
                    <a:lstStyle/>
                    <a:p>
                      <a:pPr algn="r"/>
                      <a:r>
                        <a:rPr lang="en-US" altLang="zh-TW" sz="1800" dirty="0" smtClean="0"/>
                        <a:t>66.82%</a:t>
                      </a:r>
                      <a:endParaRPr lang="zh-TW" altLang="en-US" sz="1800" dirty="0"/>
                    </a:p>
                  </a:txBody>
                  <a:tcPr marL="102870" marR="102870" marT="45730" marB="45730"/>
                </a:tc>
                <a:tc>
                  <a:txBody>
                    <a:bodyPr/>
                    <a:lstStyle/>
                    <a:p>
                      <a:pPr algn="r"/>
                      <a:r>
                        <a:rPr lang="en-US" altLang="zh-TW" sz="1800" dirty="0" smtClean="0"/>
                        <a:t>86.4%</a:t>
                      </a:r>
                      <a:endParaRPr lang="zh-TW" altLang="en-US" sz="1800" dirty="0"/>
                    </a:p>
                  </a:txBody>
                  <a:tcPr marL="102870" marR="102870" marT="45730" marB="45730"/>
                </a:tc>
                <a:tc>
                  <a:txBody>
                    <a:bodyPr/>
                    <a:lstStyle/>
                    <a:p>
                      <a:pPr algn="r"/>
                      <a:r>
                        <a:rPr lang="en-US" altLang="zh-TW" sz="1800" dirty="0" smtClean="0"/>
                        <a:t>111.64%</a:t>
                      </a:r>
                      <a:endParaRPr lang="zh-TW" altLang="en-US" sz="1800" dirty="0"/>
                    </a:p>
                  </a:txBody>
                  <a:tcPr marL="102870" marR="102870" marT="45730" marB="45730"/>
                </a:tc>
                <a:tc>
                  <a:txBody>
                    <a:bodyPr/>
                    <a:lstStyle/>
                    <a:p>
                      <a:pPr algn="r"/>
                      <a:r>
                        <a:rPr lang="en-US" altLang="zh-TW" sz="1800" dirty="0" smtClean="0"/>
                        <a:t>144.45%</a:t>
                      </a:r>
                      <a:endParaRPr lang="zh-TW" altLang="en-US" sz="1800" dirty="0"/>
                    </a:p>
                  </a:txBody>
                  <a:tcPr marL="102870" marR="102870" marT="45730" marB="45730"/>
                </a:tc>
              </a:tr>
            </a:tbl>
          </a:graphicData>
        </a:graphic>
      </p:graphicFrame>
      <p:sp>
        <p:nvSpPr>
          <p:cNvPr id="12338" name="文字方塊 6"/>
          <p:cNvSpPr txBox="1">
            <a:spLocks noChangeArrowheads="1"/>
          </p:cNvSpPr>
          <p:nvPr/>
        </p:nvSpPr>
        <p:spPr bwMode="auto">
          <a:xfrm>
            <a:off x="468313" y="4618038"/>
            <a:ext cx="72723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Clr>
                <a:srgbClr val="00B050"/>
              </a:buClr>
              <a:buFont typeface="Wingdings" charset="0"/>
              <a:buChar char="Ø"/>
            </a:pPr>
            <a:endParaRPr lang="en-US" altLang="zh-TW" sz="1800" b="1" dirty="0">
              <a:solidFill>
                <a:srgbClr val="FF0000"/>
              </a:solidFill>
              <a:ea typeface="新細明體" charset="0"/>
            </a:endParaRPr>
          </a:p>
          <a:p>
            <a:pPr eaLnBrk="1" hangingPunct="1">
              <a:spcBef>
                <a:spcPct val="0"/>
              </a:spcBef>
              <a:buClr>
                <a:srgbClr val="00B050"/>
              </a:buClr>
              <a:buFont typeface="Wingdings" charset="0"/>
              <a:buChar char="Ø"/>
            </a:pPr>
            <a:r>
              <a:rPr lang="zh-TW" altLang="en-US" sz="1800" b="1" dirty="0">
                <a:solidFill>
                  <a:srgbClr val="FF0000"/>
                </a:solidFill>
                <a:latin typeface="微軟正黑體" pitchFamily="34" charset="-120"/>
                <a:ea typeface="微軟正黑體" pitchFamily="34" charset="-120"/>
              </a:rPr>
              <a:t>以上得知越年輕者增額提撥，經由複利效果，屆時退休金較能支應退休後生活所需。</a:t>
            </a:r>
          </a:p>
        </p:txBody>
      </p:sp>
      <p:sp>
        <p:nvSpPr>
          <p:cNvPr id="12339" name="橢圓 2"/>
          <p:cNvSpPr>
            <a:spLocks noChangeArrowheads="1"/>
          </p:cNvSpPr>
          <p:nvPr/>
        </p:nvSpPr>
        <p:spPr bwMode="auto">
          <a:xfrm>
            <a:off x="1258888" y="4005263"/>
            <a:ext cx="2017712" cy="59055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r>
              <a:rPr kumimoji="0" lang="en-US" altLang="zh-TW">
                <a:solidFill>
                  <a:srgbClr val="C00000"/>
                </a:solidFill>
              </a:rPr>
              <a:t>+13.44</a:t>
            </a:r>
            <a:endParaRPr kumimoji="0" lang="zh-TW" altLang="en-US">
              <a:solidFill>
                <a:srgbClr val="C00000"/>
              </a:solidFill>
            </a:endParaRPr>
          </a:p>
        </p:txBody>
      </p:sp>
      <p:sp>
        <p:nvSpPr>
          <p:cNvPr id="12340" name="橢圓 7"/>
          <p:cNvSpPr>
            <a:spLocks noChangeArrowheads="1"/>
          </p:cNvSpPr>
          <p:nvPr/>
        </p:nvSpPr>
        <p:spPr bwMode="auto">
          <a:xfrm>
            <a:off x="5003800" y="4005263"/>
            <a:ext cx="1368425" cy="71913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r>
              <a:rPr kumimoji="0" lang="zh-TW" altLang="en-US">
                <a:solidFill>
                  <a:srgbClr val="C00000"/>
                </a:solidFill>
              </a:rPr>
              <a:t>     </a:t>
            </a:r>
            <a:endParaRPr kumimoji="0" lang="en-US" altLang="zh-TW">
              <a:solidFill>
                <a:srgbClr val="C00000"/>
              </a:solidFill>
            </a:endParaRPr>
          </a:p>
          <a:p>
            <a:pPr eaLnBrk="1" hangingPunct="1"/>
            <a:r>
              <a:rPr kumimoji="0" lang="en-US" altLang="zh-TW">
                <a:solidFill>
                  <a:srgbClr val="C00000"/>
                </a:solidFill>
              </a:rPr>
              <a:t>+22.4%</a:t>
            </a:r>
            <a:endParaRPr kumimoji="0" lang="zh-TW" altLang="en-US">
              <a:solidFill>
                <a:srgbClr val="C00000"/>
              </a:solidFill>
            </a:endParaRPr>
          </a:p>
        </p:txBody>
      </p:sp>
    </p:spTree>
    <p:extLst>
      <p:ext uri="{BB962C8B-B14F-4D97-AF65-F5344CB8AC3E}">
        <p14:creationId xmlns:p14="http://schemas.microsoft.com/office/powerpoint/2010/main" val="3284911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eaLnBrk="1" hangingPunct="1">
              <a:defRPr/>
            </a:pPr>
            <a:r>
              <a:rPr lang="zh-TW" altLang="en-US" b="1" dirty="0" smtClean="0">
                <a:solidFill>
                  <a:schemeClr val="accent5">
                    <a:lumMod val="10000"/>
                  </a:schemeClr>
                </a:solidFill>
                <a:effectLst>
                  <a:outerShdw blurRad="38100" dist="38100" dir="2700000" algn="tl">
                    <a:srgbClr val="000000">
                      <a:alpha val="43137"/>
                    </a:srgbClr>
                  </a:outerShdw>
                </a:effectLst>
                <a:latin typeface="微軟正黑體" pitchFamily="34" charset="-120"/>
                <a:ea typeface="微軟正黑體" pitchFamily="34" charset="-120"/>
              </a:rPr>
              <a:t>        定期定額    長期投資</a:t>
            </a:r>
            <a:endParaRPr lang="zh-TW" altLang="en-US" b="1" dirty="0">
              <a:solidFill>
                <a:schemeClr val="accent5">
                  <a:lumMod val="1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600200"/>
            <a:ext cx="7931150" cy="4525963"/>
          </a:xfrm>
        </p:spPr>
        <p:txBody>
          <a:bodyPr/>
          <a:lstStyle/>
          <a:p>
            <a:pPr marL="0" indent="0" eaLnBrk="1" hangingPunct="1">
              <a:buFontTx/>
              <a:buNone/>
            </a:pPr>
            <a:r>
              <a:rPr lang="zh-TW" altLang="en-US" sz="2400" b="1">
                <a:latin typeface="微軟正黑體" charset="0"/>
                <a:ea typeface="微軟正黑體" charset="0"/>
              </a:rPr>
              <a:t>什麼是定期定額投資？</a:t>
            </a:r>
            <a:endParaRPr lang="en-US" altLang="zh-TW" sz="2400" b="1">
              <a:latin typeface="微軟正黑體" charset="0"/>
              <a:ea typeface="微軟正黑體" charset="0"/>
            </a:endParaRPr>
          </a:p>
          <a:p>
            <a:pPr marL="0" indent="0">
              <a:buFontTx/>
              <a:buNone/>
            </a:pPr>
            <a:r>
              <a:rPr lang="zh-TW" altLang="en-US" sz="2400">
                <a:latin typeface="微軟正黑體" charset="0"/>
                <a:ea typeface="微軟正黑體" charset="0"/>
              </a:rPr>
              <a:t>定期定額投資基金是一種對於個人財務規劃衝擊很小的理財方式。投資人不需要拿出一筆金額很大的資金</a:t>
            </a:r>
            <a:r>
              <a:rPr lang="zh-TW" altLang="en-US" sz="2400" b="1">
                <a:latin typeface="微軟正黑體" charset="0"/>
                <a:ea typeface="微軟正黑體" charset="0"/>
              </a:rPr>
              <a:t>。</a:t>
            </a:r>
            <a:r>
              <a:rPr lang="zh-TW" altLang="en-US" sz="2400">
                <a:latin typeface="微軟正黑體" charset="0"/>
                <a:ea typeface="微軟正黑體" charset="0"/>
              </a:rPr>
              <a:t>由於標的價格會隨著市場的變化而有所起伏，所以每個月的投資金額雖然固定，但是買到的資產單位卻不會相同。有意願進行定期定額的投資人一定要了解，定期定額是一種類似［零存整付］的概念，初期因為累積的本金較低，就算投資報酬率高得驚人，整體的獲利數字不見得會有讓人驚艷的表現，而許多投資人往往會因為這樣而失去耐心，或是不按時扣款，甚至質疑定期定額投資的成效。實際上成功的定期定額就像陳年佳釀一樣，越陳越香。</a:t>
            </a:r>
          </a:p>
          <a:p>
            <a:pPr marL="0" indent="0" eaLnBrk="1" hangingPunct="1">
              <a:buFontTx/>
              <a:buNone/>
            </a:pPr>
            <a:endParaRPr lang="zh-TW" altLang="en-US">
              <a:ea typeface="新細明體" charset="0"/>
            </a:endParaRPr>
          </a:p>
        </p:txBody>
      </p:sp>
      <p:sp>
        <p:nvSpPr>
          <p:cNvPr id="4" name="橢圓 3"/>
          <p:cNvSpPr>
            <a:spLocks noChangeArrowheads="1"/>
          </p:cNvSpPr>
          <p:nvPr/>
        </p:nvSpPr>
        <p:spPr bwMode="auto">
          <a:xfrm>
            <a:off x="611188" y="333375"/>
            <a:ext cx="1060450" cy="987425"/>
          </a:xfrm>
          <a:prstGeom prst="ellipse">
            <a:avLst/>
          </a:prstGeom>
          <a:blipFill dpi="0" rotWithShape="1">
            <a:blip r:embed="rId2"/>
            <a:srcRect/>
            <a:stretch>
              <a:fillRect/>
            </a:stretch>
          </a:blipFill>
          <a:ln w="25400">
            <a:solidFill>
              <a:srgbClr val="FFFFFF"/>
            </a:solidFill>
            <a:round/>
            <a:headEnd/>
            <a:tailEnd/>
          </a:ln>
        </p:spPr>
        <p:txBody>
          <a:bodyPr/>
          <a:lstStyle/>
          <a:p>
            <a:endParaRPr lang="zh-TW"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defRPr/>
            </a:pPr>
            <a:r>
              <a:rPr lang="zh-TW" altLang="en-US" b="1" smtClean="0">
                <a:effectLst>
                  <a:outerShdw blurRad="38100" dist="38100" dir="2700000" algn="tl">
                    <a:srgbClr val="C0C0C0"/>
                  </a:outerShdw>
                </a:effectLst>
                <a:latin typeface="微軟正黑體" panose="020B0604030504040204" pitchFamily="34" charset="-120"/>
                <a:ea typeface="微軟正黑體" panose="020B0604030504040204" pitchFamily="34" charset="-120"/>
              </a:rPr>
              <a:t>定期定額的成功關鍵</a:t>
            </a:r>
            <a:endParaRPr lang="zh-TW" altLang="en-US" smtClean="0">
              <a:effectLst>
                <a:outerShdw blurRad="38100" dist="38100" dir="2700000" algn="tl">
                  <a:srgbClr val="C0C0C0"/>
                </a:outerShdw>
              </a:effectLst>
              <a:ea typeface="新細明體" panose="02020500000000000000" pitchFamily="18" charset="-120"/>
            </a:endParaRPr>
          </a:p>
        </p:txBody>
      </p:sp>
      <p:sp>
        <p:nvSpPr>
          <p:cNvPr id="17411" name="內容版面配置區 2"/>
          <p:cNvSpPr>
            <a:spLocks noGrp="1"/>
          </p:cNvSpPr>
          <p:nvPr>
            <p:ph idx="1"/>
          </p:nvPr>
        </p:nvSpPr>
        <p:spPr/>
        <p:txBody>
          <a:bodyPr/>
          <a:lstStyle/>
          <a:p>
            <a:pPr marL="0" indent="0">
              <a:buFontTx/>
              <a:buNone/>
            </a:pPr>
            <a:r>
              <a:rPr lang="zh-TW" altLang="en-US" sz="1600">
                <a:ea typeface="新細明體" charset="0"/>
              </a:rPr>
              <a:t>許多人抱怨定期定額成效不佳的投資人，共同的特徵都是在市場持續下跌的時候停止扣款。切記，把自己想成是一個商人，不趁著貨物價格下跌的時候進貨，在貨品價格上漲的時候，要拿什麼東西賣給其他人賺錢呢？歸納價格下跌時停扣的投資人，多半具備以下特徵：</a:t>
            </a:r>
            <a:br>
              <a:rPr lang="zh-TW" altLang="en-US" sz="1600">
                <a:ea typeface="新細明體" charset="0"/>
              </a:rPr>
            </a:br>
            <a:r>
              <a:rPr lang="en-US" altLang="zh-TW" sz="1600">
                <a:ea typeface="新細明體" charset="0"/>
              </a:rPr>
              <a:t>1. </a:t>
            </a:r>
            <a:r>
              <a:rPr lang="zh-TW" altLang="en-US" sz="1600">
                <a:ea typeface="新細明體" charset="0"/>
              </a:rPr>
              <a:t>絕大多數不認同定期定額投資術的人，都認為自己就是要在［低價時買進、高價時賣出］，定期定額這種懶人方式根本沒辦法賺到錢。然而我們發現大部分的情況是：投資人在當下根本無法判斷此時到底是低點或高點。</a:t>
            </a:r>
            <a:r>
              <a:rPr lang="en-US" altLang="zh-TW" sz="1600">
                <a:ea typeface="新細明體" charset="0"/>
              </a:rPr>
              <a:t>2010</a:t>
            </a:r>
            <a:r>
              <a:rPr lang="zh-TW" altLang="en-US" sz="1600">
                <a:ea typeface="新細明體" charset="0"/>
              </a:rPr>
              <a:t>年</a:t>
            </a:r>
            <a:r>
              <a:rPr lang="en-US" altLang="zh-TW" sz="1600">
                <a:ea typeface="新細明體" charset="0"/>
              </a:rPr>
              <a:t>6</a:t>
            </a:r>
            <a:r>
              <a:rPr lang="zh-TW" altLang="en-US" sz="1600">
                <a:ea typeface="新細明體" charset="0"/>
              </a:rPr>
              <a:t>月的歐債危機，把歐元區打得一文不值、</a:t>
            </a:r>
            <a:r>
              <a:rPr lang="en-US" altLang="zh-TW" sz="1600">
                <a:ea typeface="新細明體" charset="0"/>
              </a:rPr>
              <a:t>2009</a:t>
            </a:r>
            <a:r>
              <a:rPr lang="zh-TW" altLang="en-US" sz="1600">
                <a:ea typeface="新細明體" charset="0"/>
              </a:rPr>
              <a:t>年</a:t>
            </a:r>
            <a:r>
              <a:rPr lang="en-US" altLang="zh-TW" sz="1600">
                <a:ea typeface="新細明體" charset="0"/>
              </a:rPr>
              <a:t>2</a:t>
            </a:r>
            <a:r>
              <a:rPr lang="zh-TW" altLang="en-US" sz="1600">
                <a:ea typeface="新細明體" charset="0"/>
              </a:rPr>
              <a:t>月的全球金融海嘯，把全球經濟形容的像是槁木死灰、一蹶不振。大多數的投資人現在都會回頭想［早知道我就在今年</a:t>
            </a:r>
            <a:r>
              <a:rPr lang="en-US" altLang="zh-TW" sz="1600">
                <a:ea typeface="新細明體" charset="0"/>
              </a:rPr>
              <a:t>6</a:t>
            </a:r>
            <a:r>
              <a:rPr lang="zh-TW" altLang="en-US" sz="1600">
                <a:ea typeface="新細明體" charset="0"/>
              </a:rPr>
              <a:t>月歐元最低點買入歐元］，或是［早知道我就在去年</a:t>
            </a:r>
            <a:r>
              <a:rPr lang="en-US" altLang="zh-TW" sz="1600">
                <a:ea typeface="新細明體" charset="0"/>
              </a:rPr>
              <a:t>2</a:t>
            </a:r>
            <a:r>
              <a:rPr lang="zh-TW" altLang="en-US" sz="1600">
                <a:ea typeface="新細明體" charset="0"/>
              </a:rPr>
              <a:t>月買進股票擺著］。然而事實上大多數的投資人都被當下悲觀的氣氛所影響而無法放膽投資。與其在低點悲觀的觀望、股價上漲後大嘆可惜，何不讓自己嚴格執行定期定額扣款，在市場下跌期間購入投資的種子，在上漲時開花結果</a:t>
            </a:r>
            <a:br>
              <a:rPr lang="zh-TW" altLang="en-US" sz="1600">
                <a:ea typeface="新細明體" charset="0"/>
              </a:rPr>
            </a:br>
            <a:r>
              <a:rPr lang="en-US" altLang="zh-TW" sz="1600">
                <a:ea typeface="新細明體" charset="0"/>
              </a:rPr>
              <a:t>2. </a:t>
            </a:r>
            <a:r>
              <a:rPr lang="zh-TW" altLang="en-US" sz="1600">
                <a:ea typeface="新細明體" charset="0"/>
              </a:rPr>
              <a:t>扣款金額佔整體可支配所得比重偏高，容易患得患失：在投資標的價格下滑的過程當中，之前定期定額所買入的投資也會發生虧損。這時一旦每月投資金額過高，投資人很容易質疑自己目前的作法。</a:t>
            </a:r>
            <a:br>
              <a:rPr lang="zh-TW" altLang="en-US" sz="1600">
                <a:ea typeface="新細明體" charset="0"/>
              </a:rPr>
            </a:br>
            <a:endParaRPr lang="zh-TW" altLang="en-US" sz="1600">
              <a:ea typeface="新細明體"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57213" y="188913"/>
            <a:ext cx="6030912" cy="728662"/>
          </a:xfrm>
          <a:prstGeom prst="rect">
            <a:avLst/>
          </a:prstGeom>
        </p:spPr>
        <p:txBody>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r>
              <a:rPr kumimoji="0" lang="zh-TW" altLang="en-US" sz="4400" b="1">
                <a:solidFill>
                  <a:schemeClr val="tx2"/>
                </a:solidFill>
                <a:effectLst>
                  <a:outerShdw blurRad="38100" dist="38100" dir="2700000" algn="tl">
                    <a:srgbClr val="C0C0C0"/>
                  </a:outerShdw>
                </a:effectLst>
                <a:latin typeface="微軟正黑體" charset="0"/>
                <a:ea typeface="微軟正黑體" charset="0"/>
              </a:rPr>
              <a:t>定時定額</a:t>
            </a:r>
            <a:r>
              <a:rPr kumimoji="0" lang="en-US" altLang="zh-TW" sz="4400" b="1">
                <a:solidFill>
                  <a:schemeClr val="tx2"/>
                </a:solidFill>
                <a:effectLst>
                  <a:outerShdw blurRad="38100" dist="38100" dir="2700000" algn="tl">
                    <a:srgbClr val="C0C0C0"/>
                  </a:outerShdw>
                </a:effectLst>
                <a:latin typeface="微軟正黑體" charset="0"/>
                <a:ea typeface="微軟正黑體" charset="0"/>
              </a:rPr>
              <a:t>~</a:t>
            </a:r>
            <a:r>
              <a:rPr kumimoji="0" lang="zh-TW" altLang="en-US" sz="4400" b="1">
                <a:solidFill>
                  <a:schemeClr val="tx2"/>
                </a:solidFill>
                <a:effectLst>
                  <a:outerShdw blurRad="38100" dist="38100" dir="2700000" algn="tl">
                    <a:srgbClr val="C0C0C0"/>
                  </a:outerShdw>
                </a:effectLst>
                <a:latin typeface="微軟正黑體" charset="0"/>
                <a:ea typeface="微軟正黑體" charset="0"/>
              </a:rPr>
              <a:t>微笑曲線</a:t>
            </a:r>
          </a:p>
        </p:txBody>
      </p:sp>
      <p:grpSp>
        <p:nvGrpSpPr>
          <p:cNvPr id="18435" name="群組 19"/>
          <p:cNvGrpSpPr>
            <a:grpSpLocks/>
          </p:cNvGrpSpPr>
          <p:nvPr/>
        </p:nvGrpSpPr>
        <p:grpSpPr bwMode="auto">
          <a:xfrm>
            <a:off x="492125" y="127000"/>
            <a:ext cx="7896225" cy="5761038"/>
            <a:chOff x="47470" y="-420935"/>
            <a:chExt cx="9550977" cy="7500584"/>
          </a:xfrm>
        </p:grpSpPr>
        <p:sp>
          <p:nvSpPr>
            <p:cNvPr id="5" name="Rectangle 3"/>
            <p:cNvSpPr txBox="1">
              <a:spLocks noChangeArrowheads="1"/>
            </p:cNvSpPr>
            <p:nvPr/>
          </p:nvSpPr>
          <p:spPr>
            <a:xfrm>
              <a:off x="431506" y="-420935"/>
              <a:ext cx="8229893" cy="5580484"/>
            </a:xfrm>
            <a:prstGeom prst="rect">
              <a:avLst/>
            </a:prstGeom>
          </p:spPr>
          <p:txBody>
            <a:bodyPr/>
            <a:lstStyle>
              <a:lvl1pPr>
                <a:defRPr kumimoji="1">
                  <a:solidFill>
                    <a:schemeClr val="tx1"/>
                  </a:solidFill>
                  <a:latin typeface="Arial" charset="0"/>
                  <a:ea typeface="新細明體" charset="0"/>
                </a:defRPr>
              </a:lvl1pPr>
              <a:lvl2pPr marL="730250" indent="-273050">
                <a:defRPr kumimoji="1">
                  <a:solidFill>
                    <a:schemeClr val="tx1"/>
                  </a:solidFill>
                  <a:latin typeface="Arial" charset="0"/>
                  <a:ea typeface="新細明體" charset="0"/>
                </a:defRPr>
              </a:lvl2pPr>
              <a:lvl3pPr marL="1143000" indent="-228600">
                <a:defRPr kumimoji="1">
                  <a:solidFill>
                    <a:schemeClr val="tx1"/>
                  </a:solidFill>
                  <a:latin typeface="Arial" charset="0"/>
                  <a:ea typeface="新細明體" charset="0"/>
                </a:defRPr>
              </a:lvl3pPr>
              <a:lvl4pPr marL="1600200" indent="-228600">
                <a:defRPr kumimoji="1">
                  <a:solidFill>
                    <a:schemeClr val="tx1"/>
                  </a:solidFill>
                  <a:latin typeface="Arial" charset="0"/>
                  <a:ea typeface="新細明體" charset="0"/>
                </a:defRPr>
              </a:lvl4pPr>
              <a:lvl5pPr marL="2057400" indent="-228600">
                <a:defRPr kumimoji="1">
                  <a:solidFill>
                    <a:schemeClr val="tx1"/>
                  </a:solidFill>
                  <a:latin typeface="Arial" charset="0"/>
                  <a:ea typeface="新細明體" charset="0"/>
                </a:defRPr>
              </a:lvl5pPr>
              <a:lvl6pPr marL="2514600" indent="-228600" eaLnBrk="0" fontAlgn="base" hangingPunct="0">
                <a:spcBef>
                  <a:spcPct val="0"/>
                </a:spcBef>
                <a:spcAft>
                  <a:spcPct val="0"/>
                </a:spcAft>
                <a:defRPr kumimoji="1">
                  <a:solidFill>
                    <a:schemeClr val="tx1"/>
                  </a:solidFill>
                  <a:latin typeface="Arial" charset="0"/>
                  <a:ea typeface="新細明體" charset="0"/>
                </a:defRPr>
              </a:lvl6pPr>
              <a:lvl7pPr marL="2971800" indent="-228600" eaLnBrk="0" fontAlgn="base" hangingPunct="0">
                <a:spcBef>
                  <a:spcPct val="0"/>
                </a:spcBef>
                <a:spcAft>
                  <a:spcPct val="0"/>
                </a:spcAft>
                <a:defRPr kumimoji="1">
                  <a:solidFill>
                    <a:schemeClr val="tx1"/>
                  </a:solidFill>
                  <a:latin typeface="Arial" charset="0"/>
                  <a:ea typeface="新細明體" charset="0"/>
                </a:defRPr>
              </a:lvl7pPr>
              <a:lvl8pPr marL="3429000" indent="-228600" eaLnBrk="0" fontAlgn="base" hangingPunct="0">
                <a:spcBef>
                  <a:spcPct val="0"/>
                </a:spcBef>
                <a:spcAft>
                  <a:spcPct val="0"/>
                </a:spcAft>
                <a:defRPr kumimoji="1">
                  <a:solidFill>
                    <a:schemeClr val="tx1"/>
                  </a:solidFill>
                  <a:latin typeface="Arial" charset="0"/>
                  <a:ea typeface="新細明體" charset="0"/>
                </a:defRPr>
              </a:lvl8pPr>
              <a:lvl9pPr marL="3886200" indent="-228600" eaLnBrk="0" fontAlgn="base" hangingPunct="0">
                <a:spcBef>
                  <a:spcPct val="0"/>
                </a:spcBef>
                <a:spcAft>
                  <a:spcPct val="0"/>
                </a:spcAft>
                <a:defRPr kumimoji="1">
                  <a:solidFill>
                    <a:schemeClr val="tx1"/>
                  </a:solidFill>
                  <a:latin typeface="Arial" charset="0"/>
                  <a:ea typeface="新細明體" charset="0"/>
                </a:defRPr>
              </a:lvl9pPr>
            </a:lstStyle>
            <a:p>
              <a:pPr lvl="1" eaLnBrk="1" hangingPunct="1">
                <a:spcBef>
                  <a:spcPct val="20000"/>
                </a:spcBef>
                <a:buClr>
                  <a:srgbClr val="FFFFFF"/>
                </a:buClr>
                <a:buSzPct val="95000"/>
                <a:buFont typeface="Wingdings 2" charset="0"/>
                <a:buChar char=""/>
              </a:pPr>
              <a:endParaRPr kumimoji="0" lang="en-US" altLang="zh-TW" sz="2600">
                <a:solidFill>
                  <a:srgbClr val="FF0000"/>
                </a:solidFill>
              </a:endParaRPr>
            </a:p>
            <a:p>
              <a:pPr eaLnBrk="1" hangingPunct="1">
                <a:spcBef>
                  <a:spcPct val="20000"/>
                </a:spcBef>
                <a:buClr>
                  <a:srgbClr val="FFFFFF"/>
                </a:buClr>
                <a:buSzPct val="95000"/>
              </a:pPr>
              <a:endParaRPr kumimoji="0" lang="en-US" altLang="zh-TW" sz="2400">
                <a:solidFill>
                  <a:srgbClr val="FF0000"/>
                </a:solidFill>
              </a:endParaRPr>
            </a:p>
            <a:p>
              <a:pPr eaLnBrk="1" hangingPunct="1">
                <a:spcBef>
                  <a:spcPct val="20000"/>
                </a:spcBef>
                <a:buClr>
                  <a:srgbClr val="FFFFFF"/>
                </a:buClr>
                <a:buSzPct val="95000"/>
              </a:pPr>
              <a:r>
                <a:rPr kumimoji="0" lang="zh-TW" altLang="en-US" sz="2000" b="1">
                  <a:solidFill>
                    <a:srgbClr val="FF0000"/>
                  </a:solidFill>
                </a:rPr>
                <a:t>假設條件：買基金</a:t>
              </a:r>
              <a:r>
                <a:rPr kumimoji="0" lang="en-US" altLang="zh-TW" sz="2000" b="1">
                  <a:solidFill>
                    <a:srgbClr val="FF0000"/>
                  </a:solidFill>
                </a:rPr>
                <a:t>5</a:t>
              </a:r>
              <a:r>
                <a:rPr kumimoji="0" lang="zh-TW" altLang="en-US" sz="2000" b="1">
                  <a:solidFill>
                    <a:srgbClr val="FF0000"/>
                  </a:solidFill>
                </a:rPr>
                <a:t>年，</a:t>
              </a:r>
              <a:r>
                <a:rPr kumimoji="0" lang="en-US" altLang="zh-TW" sz="2000" b="1">
                  <a:solidFill>
                    <a:srgbClr val="FF0000"/>
                  </a:solidFill>
                </a:rPr>
                <a:t>100</a:t>
              </a:r>
              <a:r>
                <a:rPr kumimoji="0" lang="zh-TW" altLang="en-US" sz="2000" b="1">
                  <a:solidFill>
                    <a:srgbClr val="FF0000"/>
                  </a:solidFill>
                </a:rPr>
                <a:t>元</a:t>
              </a:r>
              <a:r>
                <a:rPr kumimoji="0" lang="en-US" altLang="zh-TW" sz="2000" b="1">
                  <a:solidFill>
                    <a:srgbClr val="FF0000"/>
                  </a:solidFill>
                </a:rPr>
                <a:t>/</a:t>
              </a:r>
              <a:r>
                <a:rPr kumimoji="0" lang="zh-TW" altLang="en-US" sz="2000" b="1">
                  <a:solidFill>
                    <a:srgbClr val="FF0000"/>
                  </a:solidFill>
                </a:rPr>
                <a:t>每年</a:t>
              </a:r>
            </a:p>
            <a:p>
              <a:pPr eaLnBrk="1" hangingPunct="1">
                <a:spcBef>
                  <a:spcPct val="20000"/>
                </a:spcBef>
                <a:buClr>
                  <a:srgbClr val="FFFFFF"/>
                </a:buClr>
                <a:buSzPct val="95000"/>
                <a:buFont typeface="Wingdings 2" charset="0"/>
                <a:buChar char=""/>
              </a:pPr>
              <a:endParaRPr kumimoji="0" lang="zh-TW" altLang="en-US" sz="2600">
                <a:solidFill>
                  <a:srgbClr val="008000"/>
                </a:solidFill>
              </a:endParaRPr>
            </a:p>
            <a:p>
              <a:pPr eaLnBrk="1" hangingPunct="1">
                <a:spcBef>
                  <a:spcPct val="20000"/>
                </a:spcBef>
                <a:buClr>
                  <a:srgbClr val="FFFFFF"/>
                </a:buClr>
                <a:buSzPct val="95000"/>
                <a:buFont typeface="Wingdings 2" charset="0"/>
                <a:buChar char=""/>
              </a:pPr>
              <a:endParaRPr kumimoji="0" lang="zh-TW" altLang="en-US" sz="2600">
                <a:solidFill>
                  <a:srgbClr val="008000"/>
                </a:solidFill>
              </a:endParaRPr>
            </a:p>
            <a:p>
              <a:pPr eaLnBrk="1" hangingPunct="1">
                <a:spcBef>
                  <a:spcPct val="20000"/>
                </a:spcBef>
                <a:buClr>
                  <a:srgbClr val="FFFFFF"/>
                </a:buClr>
                <a:buSzPct val="95000"/>
                <a:buFont typeface="Wingdings 2" charset="0"/>
                <a:buChar char=""/>
              </a:pPr>
              <a:endParaRPr kumimoji="0" lang="zh-TW" altLang="en-US" sz="2600">
                <a:solidFill>
                  <a:srgbClr val="008000"/>
                </a:solidFill>
              </a:endParaRPr>
            </a:p>
            <a:p>
              <a:pPr eaLnBrk="1" hangingPunct="1">
                <a:spcBef>
                  <a:spcPct val="20000"/>
                </a:spcBef>
                <a:buClr>
                  <a:srgbClr val="FFFFFF"/>
                </a:buClr>
                <a:buSzPct val="95000"/>
                <a:buFont typeface="Wingdings 2" charset="0"/>
                <a:buChar char=""/>
              </a:pPr>
              <a:endParaRPr kumimoji="0" lang="zh-TW" altLang="en-US" sz="2600">
                <a:solidFill>
                  <a:srgbClr val="008000"/>
                </a:solidFill>
              </a:endParaRPr>
            </a:p>
            <a:p>
              <a:pPr eaLnBrk="1" hangingPunct="1">
                <a:spcBef>
                  <a:spcPct val="20000"/>
                </a:spcBef>
                <a:buClr>
                  <a:srgbClr val="FFFFFF"/>
                </a:buClr>
                <a:buSzPct val="95000"/>
                <a:buFont typeface="Wingdings 2" charset="0"/>
                <a:buChar char=""/>
              </a:pPr>
              <a:r>
                <a:rPr kumimoji="0" lang="en-US" altLang="zh-TW" sz="2600">
                  <a:solidFill>
                    <a:srgbClr val="008000"/>
                  </a:solidFill>
                </a:rPr>
                <a:t>1--------2-------</a:t>
              </a:r>
              <a:r>
                <a:rPr kumimoji="0" lang="zh-TW" altLang="en-US" sz="2600">
                  <a:solidFill>
                    <a:srgbClr val="008000"/>
                  </a:solidFill>
                </a:rPr>
                <a:t> </a:t>
              </a:r>
              <a:r>
                <a:rPr kumimoji="0" lang="en-US" altLang="zh-TW" sz="2600">
                  <a:solidFill>
                    <a:srgbClr val="008000"/>
                  </a:solidFill>
                </a:rPr>
                <a:t>-3---------4-----------5</a:t>
              </a:r>
            </a:p>
            <a:p>
              <a:pPr eaLnBrk="1" hangingPunct="1">
                <a:spcBef>
                  <a:spcPct val="20000"/>
                </a:spcBef>
                <a:buClr>
                  <a:srgbClr val="FFFFFF"/>
                </a:buClr>
                <a:buSzPct val="95000"/>
              </a:pPr>
              <a:r>
                <a:rPr kumimoji="0" lang="en-US" altLang="zh-TW">
                  <a:solidFill>
                    <a:srgbClr val="008000"/>
                  </a:solidFill>
                </a:rPr>
                <a:t>  100</a:t>
              </a:r>
              <a:r>
                <a:rPr kumimoji="0" lang="zh-TW" altLang="en-US">
                  <a:solidFill>
                    <a:srgbClr val="008000"/>
                  </a:solidFill>
                </a:rPr>
                <a:t>元     </a:t>
              </a:r>
              <a:r>
                <a:rPr kumimoji="0" lang="en-US" altLang="zh-TW">
                  <a:solidFill>
                    <a:srgbClr val="008000"/>
                  </a:solidFill>
                </a:rPr>
                <a:t>100</a:t>
              </a:r>
              <a:r>
                <a:rPr kumimoji="0" lang="zh-TW" altLang="en-US">
                  <a:solidFill>
                    <a:srgbClr val="008000"/>
                  </a:solidFill>
                </a:rPr>
                <a:t>元         </a:t>
              </a:r>
              <a:r>
                <a:rPr kumimoji="0" lang="en-US" altLang="zh-TW">
                  <a:solidFill>
                    <a:srgbClr val="008000"/>
                  </a:solidFill>
                </a:rPr>
                <a:t>100</a:t>
              </a:r>
              <a:r>
                <a:rPr kumimoji="0" lang="zh-TW" altLang="en-US">
                  <a:solidFill>
                    <a:srgbClr val="008000"/>
                  </a:solidFill>
                </a:rPr>
                <a:t>元        </a:t>
              </a:r>
              <a:r>
                <a:rPr kumimoji="0" lang="en-US" altLang="zh-TW">
                  <a:solidFill>
                    <a:srgbClr val="008000"/>
                  </a:solidFill>
                </a:rPr>
                <a:t>100</a:t>
              </a:r>
              <a:r>
                <a:rPr kumimoji="0" lang="zh-TW" altLang="en-US">
                  <a:solidFill>
                    <a:srgbClr val="008000"/>
                  </a:solidFill>
                </a:rPr>
                <a:t>元            </a:t>
              </a:r>
              <a:r>
                <a:rPr kumimoji="0" lang="en-US" altLang="zh-TW">
                  <a:solidFill>
                    <a:srgbClr val="008000"/>
                  </a:solidFill>
                </a:rPr>
                <a:t>100</a:t>
              </a:r>
              <a:r>
                <a:rPr kumimoji="0" lang="zh-TW" altLang="en-US">
                  <a:solidFill>
                    <a:srgbClr val="008000"/>
                  </a:solidFill>
                </a:rPr>
                <a:t>元</a:t>
              </a:r>
            </a:p>
          </p:txBody>
        </p:sp>
        <p:sp>
          <p:nvSpPr>
            <p:cNvPr id="18437" name="Arc 4"/>
            <p:cNvSpPr>
              <a:spLocks/>
            </p:cNvSpPr>
            <p:nvPr/>
          </p:nvSpPr>
          <p:spPr bwMode="auto">
            <a:xfrm rot="5400000">
              <a:off x="2727325" y="2268538"/>
              <a:ext cx="2195513" cy="5526087"/>
            </a:xfrm>
            <a:custGeom>
              <a:avLst/>
              <a:gdLst>
                <a:gd name="T0" fmla="*/ 2147483646 w 21600"/>
                <a:gd name="T1" fmla="*/ 0 h 40474"/>
                <a:gd name="T2" fmla="*/ 2147483646 w 21600"/>
                <a:gd name="T3" fmla="*/ 2147483646 h 40474"/>
                <a:gd name="T4" fmla="*/ 0 w 21600"/>
                <a:gd name="T5" fmla="*/ 2147483646 h 40474"/>
                <a:gd name="T6" fmla="*/ 0 60000 65536"/>
                <a:gd name="T7" fmla="*/ 0 60000 65536"/>
                <a:gd name="T8" fmla="*/ 0 60000 65536"/>
                <a:gd name="T9" fmla="*/ 0 w 21600"/>
                <a:gd name="T10" fmla="*/ 0 h 40474"/>
                <a:gd name="T11" fmla="*/ 21600 w 21600"/>
                <a:gd name="T12" fmla="*/ 40474 h 40474"/>
              </a:gdLst>
              <a:ahLst/>
              <a:cxnLst>
                <a:cxn ang="T6">
                  <a:pos x="T0" y="T1"/>
                </a:cxn>
                <a:cxn ang="T7">
                  <a:pos x="T2" y="T3"/>
                </a:cxn>
                <a:cxn ang="T8">
                  <a:pos x="T4" y="T5"/>
                </a:cxn>
              </a:cxnLst>
              <a:rect l="T9" t="T10" r="T11" b="T12"/>
              <a:pathLst>
                <a:path w="21600" h="40474" fill="none" extrusionOk="0">
                  <a:moveTo>
                    <a:pt x="7791" y="0"/>
                  </a:moveTo>
                  <a:cubicBezTo>
                    <a:pt x="16113" y="3219"/>
                    <a:pt x="21600" y="11223"/>
                    <a:pt x="21600" y="20146"/>
                  </a:cubicBezTo>
                  <a:cubicBezTo>
                    <a:pt x="21600" y="29259"/>
                    <a:pt x="15880" y="37392"/>
                    <a:pt x="7303" y="40473"/>
                  </a:cubicBezTo>
                </a:path>
                <a:path w="21600" h="40474" stroke="0" extrusionOk="0">
                  <a:moveTo>
                    <a:pt x="7791" y="0"/>
                  </a:moveTo>
                  <a:cubicBezTo>
                    <a:pt x="16113" y="3219"/>
                    <a:pt x="21600" y="11223"/>
                    <a:pt x="21600" y="20146"/>
                  </a:cubicBezTo>
                  <a:cubicBezTo>
                    <a:pt x="21600" y="29259"/>
                    <a:pt x="15880" y="37392"/>
                    <a:pt x="7303" y="40473"/>
                  </a:cubicBezTo>
                  <a:lnTo>
                    <a:pt x="0" y="20146"/>
                  </a:lnTo>
                  <a:lnTo>
                    <a:pt x="779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8438" name="Arc 5"/>
            <p:cNvSpPr>
              <a:spLocks/>
            </p:cNvSpPr>
            <p:nvPr/>
          </p:nvSpPr>
          <p:spPr bwMode="auto">
            <a:xfrm rot="-5400000">
              <a:off x="2744788" y="306388"/>
              <a:ext cx="2160587" cy="5526087"/>
            </a:xfrm>
            <a:custGeom>
              <a:avLst/>
              <a:gdLst>
                <a:gd name="T0" fmla="*/ 2147483646 w 21600"/>
                <a:gd name="T1" fmla="*/ 0 h 40474"/>
                <a:gd name="T2" fmla="*/ 2147483646 w 21600"/>
                <a:gd name="T3" fmla="*/ 2147483646 h 40474"/>
                <a:gd name="T4" fmla="*/ 0 w 21600"/>
                <a:gd name="T5" fmla="*/ 2147483646 h 40474"/>
                <a:gd name="T6" fmla="*/ 0 60000 65536"/>
                <a:gd name="T7" fmla="*/ 0 60000 65536"/>
                <a:gd name="T8" fmla="*/ 0 60000 65536"/>
                <a:gd name="T9" fmla="*/ 0 w 21600"/>
                <a:gd name="T10" fmla="*/ 0 h 40474"/>
                <a:gd name="T11" fmla="*/ 21600 w 21600"/>
                <a:gd name="T12" fmla="*/ 40474 h 40474"/>
              </a:gdLst>
              <a:ahLst/>
              <a:cxnLst>
                <a:cxn ang="T6">
                  <a:pos x="T0" y="T1"/>
                </a:cxn>
                <a:cxn ang="T7">
                  <a:pos x="T2" y="T3"/>
                </a:cxn>
                <a:cxn ang="T8">
                  <a:pos x="T4" y="T5"/>
                </a:cxn>
              </a:cxnLst>
              <a:rect l="T9" t="T10" r="T11" b="T12"/>
              <a:pathLst>
                <a:path w="21600" h="40474" fill="none" extrusionOk="0">
                  <a:moveTo>
                    <a:pt x="7791" y="0"/>
                  </a:moveTo>
                  <a:cubicBezTo>
                    <a:pt x="16113" y="3219"/>
                    <a:pt x="21600" y="11223"/>
                    <a:pt x="21600" y="20146"/>
                  </a:cubicBezTo>
                  <a:cubicBezTo>
                    <a:pt x="21600" y="29259"/>
                    <a:pt x="15880" y="37392"/>
                    <a:pt x="7303" y="40473"/>
                  </a:cubicBezTo>
                </a:path>
                <a:path w="21600" h="40474" stroke="0" extrusionOk="0">
                  <a:moveTo>
                    <a:pt x="7791" y="0"/>
                  </a:moveTo>
                  <a:cubicBezTo>
                    <a:pt x="16113" y="3219"/>
                    <a:pt x="21600" y="11223"/>
                    <a:pt x="21600" y="20146"/>
                  </a:cubicBezTo>
                  <a:cubicBezTo>
                    <a:pt x="21600" y="29259"/>
                    <a:pt x="15880" y="37392"/>
                    <a:pt x="7303" y="40473"/>
                  </a:cubicBezTo>
                  <a:lnTo>
                    <a:pt x="0" y="20146"/>
                  </a:lnTo>
                  <a:lnTo>
                    <a:pt x="779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8439" name="Rectangle 6"/>
            <p:cNvSpPr>
              <a:spLocks noChangeArrowheads="1"/>
            </p:cNvSpPr>
            <p:nvPr/>
          </p:nvSpPr>
          <p:spPr bwMode="auto">
            <a:xfrm>
              <a:off x="161925" y="2798763"/>
              <a:ext cx="1169988" cy="90011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altLang="zh-TW" b="1">
                  <a:solidFill>
                    <a:srgbClr val="3333FF"/>
                  </a:solidFill>
                  <a:latin typeface="Times New Roman" charset="0"/>
                  <a:ea typeface="文鼎標準楷體" charset="0"/>
                  <a:cs typeface="文鼎標準楷體" charset="0"/>
                </a:rPr>
                <a:t>10</a:t>
              </a:r>
              <a:r>
                <a:rPr lang="zh-TW" altLang="en-US" b="1">
                  <a:solidFill>
                    <a:srgbClr val="3333FF"/>
                  </a:solidFill>
                  <a:latin typeface="Times New Roman" charset="0"/>
                  <a:ea typeface="文鼎標準楷體" charset="0"/>
                  <a:cs typeface="文鼎標準楷體" charset="0"/>
                </a:rPr>
                <a:t>元</a:t>
              </a:r>
              <a:r>
                <a:rPr lang="zh-TW" altLang="en-US" b="1">
                  <a:solidFill>
                    <a:srgbClr val="3333FF"/>
                  </a:solidFill>
                  <a:latin typeface="Times New Roman" charset="0"/>
                  <a:ea typeface="文鼎標準楷體" charset="0"/>
                  <a:cs typeface="文鼎標準楷體" charset="0"/>
                  <a:sym typeface="Wingdings" charset="0"/>
                </a:rPr>
                <a:t></a:t>
              </a:r>
              <a:endParaRPr lang="zh-TW" altLang="en-US" b="1">
                <a:solidFill>
                  <a:srgbClr val="3333FF"/>
                </a:solidFill>
                <a:latin typeface="Times New Roman" charset="0"/>
                <a:ea typeface="文鼎標準楷體" charset="0"/>
                <a:cs typeface="文鼎標準楷體" charset="0"/>
              </a:endParaRPr>
            </a:p>
            <a:p>
              <a:pPr eaLnBrk="1" hangingPunct="1"/>
              <a:r>
                <a:rPr lang="en-US" altLang="zh-TW" b="1">
                  <a:solidFill>
                    <a:srgbClr val="3333FF"/>
                  </a:solidFill>
                  <a:latin typeface="Times New Roman" charset="0"/>
                  <a:ea typeface="文鼎標準楷體" charset="0"/>
                  <a:cs typeface="文鼎標準楷體" charset="0"/>
                </a:rPr>
                <a:t>10</a:t>
              </a:r>
              <a:r>
                <a:rPr lang="zh-TW" altLang="en-US" b="1">
                  <a:solidFill>
                    <a:srgbClr val="3333FF"/>
                  </a:solidFill>
                  <a:latin typeface="Times New Roman" charset="0"/>
                  <a:ea typeface="文鼎標準楷體" charset="0"/>
                  <a:cs typeface="文鼎標準楷體" charset="0"/>
                </a:rPr>
                <a:t>單位</a:t>
              </a:r>
            </a:p>
          </p:txBody>
        </p:sp>
        <p:sp>
          <p:nvSpPr>
            <p:cNvPr id="18440" name="Rectangle 7"/>
            <p:cNvSpPr>
              <a:spLocks noChangeArrowheads="1"/>
            </p:cNvSpPr>
            <p:nvPr/>
          </p:nvSpPr>
          <p:spPr bwMode="auto">
            <a:xfrm>
              <a:off x="1601788" y="1449388"/>
              <a:ext cx="1289713" cy="719136"/>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altLang="zh-TW" b="1">
                  <a:solidFill>
                    <a:srgbClr val="3333FF"/>
                  </a:solidFill>
                  <a:latin typeface="Times New Roman" charset="0"/>
                  <a:ea typeface="文鼎標準楷體" charset="0"/>
                  <a:cs typeface="文鼎標準楷體" charset="0"/>
                </a:rPr>
                <a:t>12</a:t>
              </a:r>
              <a:r>
                <a:rPr lang="zh-TW" altLang="en-US" b="1">
                  <a:solidFill>
                    <a:srgbClr val="3333FF"/>
                  </a:solidFill>
                  <a:latin typeface="Times New Roman" charset="0"/>
                  <a:ea typeface="文鼎標準楷體" charset="0"/>
                  <a:cs typeface="文鼎標準楷體" charset="0"/>
                </a:rPr>
                <a:t>元</a:t>
              </a:r>
              <a:r>
                <a:rPr lang="zh-TW" altLang="en-US" b="1">
                  <a:solidFill>
                    <a:srgbClr val="3333FF"/>
                  </a:solidFill>
                  <a:latin typeface="Times New Roman" charset="0"/>
                  <a:ea typeface="文鼎標準楷體" charset="0"/>
                  <a:cs typeface="文鼎標準楷體" charset="0"/>
                  <a:sym typeface="Wingdings" charset="0"/>
                </a:rPr>
                <a:t></a:t>
              </a:r>
              <a:endParaRPr lang="zh-TW" altLang="en-US" b="1">
                <a:solidFill>
                  <a:srgbClr val="3333FF"/>
                </a:solidFill>
                <a:latin typeface="Times New Roman" charset="0"/>
                <a:ea typeface="文鼎標準楷體" charset="0"/>
                <a:cs typeface="文鼎標準楷體" charset="0"/>
              </a:endParaRPr>
            </a:p>
            <a:p>
              <a:pPr eaLnBrk="1" hangingPunct="1"/>
              <a:r>
                <a:rPr lang="en-US" altLang="zh-TW" b="1">
                  <a:solidFill>
                    <a:srgbClr val="3333FF"/>
                  </a:solidFill>
                  <a:latin typeface="Times New Roman" charset="0"/>
                  <a:ea typeface="文鼎標準楷體" charset="0"/>
                  <a:cs typeface="文鼎標準楷體" charset="0"/>
                </a:rPr>
                <a:t>8.3</a:t>
              </a:r>
              <a:r>
                <a:rPr lang="zh-TW" altLang="en-US" b="1">
                  <a:solidFill>
                    <a:srgbClr val="3333FF"/>
                  </a:solidFill>
                  <a:latin typeface="Times New Roman" charset="0"/>
                  <a:ea typeface="文鼎標準楷體" charset="0"/>
                  <a:cs typeface="文鼎標準楷體" charset="0"/>
                </a:rPr>
                <a:t>單位</a:t>
              </a:r>
            </a:p>
          </p:txBody>
        </p:sp>
        <p:sp>
          <p:nvSpPr>
            <p:cNvPr id="18441" name="Rectangle 8"/>
            <p:cNvSpPr>
              <a:spLocks noChangeArrowheads="1"/>
            </p:cNvSpPr>
            <p:nvPr/>
          </p:nvSpPr>
          <p:spPr bwMode="auto">
            <a:xfrm>
              <a:off x="3581400" y="1282812"/>
              <a:ext cx="1052165" cy="7207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altLang="zh-TW" b="1">
                  <a:solidFill>
                    <a:srgbClr val="3333FF"/>
                  </a:solidFill>
                  <a:latin typeface="Times New Roman" charset="0"/>
                  <a:ea typeface="文鼎標準楷體" charset="0"/>
                  <a:cs typeface="文鼎標準楷體" charset="0"/>
                </a:rPr>
                <a:t>15</a:t>
              </a:r>
              <a:r>
                <a:rPr lang="zh-TW" altLang="en-US" b="1">
                  <a:solidFill>
                    <a:srgbClr val="3333FF"/>
                  </a:solidFill>
                  <a:latin typeface="Times New Roman" charset="0"/>
                  <a:ea typeface="文鼎標準楷體" charset="0"/>
                  <a:cs typeface="文鼎標準楷體" charset="0"/>
                </a:rPr>
                <a:t>元</a:t>
              </a:r>
              <a:r>
                <a:rPr lang="zh-TW" altLang="en-US" b="1">
                  <a:solidFill>
                    <a:srgbClr val="3333FF"/>
                  </a:solidFill>
                  <a:latin typeface="Times New Roman" charset="0"/>
                  <a:ea typeface="文鼎標準楷體" charset="0"/>
                  <a:cs typeface="文鼎標準楷體" charset="0"/>
                  <a:sym typeface="Wingdings" charset="0"/>
                </a:rPr>
                <a:t></a:t>
              </a:r>
              <a:endParaRPr lang="zh-TW" altLang="en-US" b="1">
                <a:solidFill>
                  <a:srgbClr val="3333FF"/>
                </a:solidFill>
                <a:latin typeface="Times New Roman" charset="0"/>
                <a:ea typeface="文鼎標準楷體" charset="0"/>
                <a:cs typeface="文鼎標準楷體" charset="0"/>
              </a:endParaRPr>
            </a:p>
            <a:p>
              <a:pPr eaLnBrk="1" hangingPunct="1"/>
              <a:r>
                <a:rPr lang="en-US" altLang="zh-TW" b="1">
                  <a:solidFill>
                    <a:srgbClr val="3333FF"/>
                  </a:solidFill>
                  <a:latin typeface="Times New Roman" charset="0"/>
                  <a:ea typeface="文鼎標準楷體" charset="0"/>
                  <a:cs typeface="文鼎標準楷體" charset="0"/>
                </a:rPr>
                <a:t>6.6</a:t>
              </a:r>
              <a:r>
                <a:rPr lang="zh-TW" altLang="en-US" b="1">
                  <a:solidFill>
                    <a:srgbClr val="3333FF"/>
                  </a:solidFill>
                  <a:latin typeface="Times New Roman" charset="0"/>
                  <a:ea typeface="文鼎標準楷體" charset="0"/>
                  <a:cs typeface="文鼎標準楷體" charset="0"/>
                </a:rPr>
                <a:t>單位</a:t>
              </a:r>
            </a:p>
          </p:txBody>
        </p:sp>
        <p:sp>
          <p:nvSpPr>
            <p:cNvPr id="18442" name="Rectangle 9"/>
            <p:cNvSpPr>
              <a:spLocks noChangeArrowheads="1"/>
            </p:cNvSpPr>
            <p:nvPr/>
          </p:nvSpPr>
          <p:spPr bwMode="auto">
            <a:xfrm>
              <a:off x="5381623" y="1358900"/>
              <a:ext cx="1081108" cy="7191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altLang="zh-TW" b="1">
                  <a:solidFill>
                    <a:srgbClr val="3333FF"/>
                  </a:solidFill>
                  <a:latin typeface="Times New Roman" charset="0"/>
                  <a:ea typeface="文鼎標準楷體" charset="0"/>
                  <a:cs typeface="文鼎標準楷體" charset="0"/>
                </a:rPr>
                <a:t>12</a:t>
              </a:r>
              <a:r>
                <a:rPr lang="zh-TW" altLang="en-US" b="1">
                  <a:solidFill>
                    <a:srgbClr val="3333FF"/>
                  </a:solidFill>
                  <a:latin typeface="Times New Roman" charset="0"/>
                  <a:ea typeface="文鼎標準楷體" charset="0"/>
                  <a:cs typeface="文鼎標準楷體" charset="0"/>
                </a:rPr>
                <a:t>元</a:t>
              </a:r>
              <a:r>
                <a:rPr lang="zh-TW" altLang="en-US" b="1">
                  <a:solidFill>
                    <a:srgbClr val="3333FF"/>
                  </a:solidFill>
                  <a:latin typeface="Times New Roman" charset="0"/>
                  <a:ea typeface="文鼎標準楷體" charset="0"/>
                  <a:cs typeface="文鼎標準楷體" charset="0"/>
                  <a:sym typeface="Wingdings" charset="0"/>
                </a:rPr>
                <a:t></a:t>
              </a:r>
              <a:endParaRPr lang="zh-TW" altLang="en-US" b="1">
                <a:solidFill>
                  <a:srgbClr val="3333FF"/>
                </a:solidFill>
                <a:latin typeface="Times New Roman" charset="0"/>
                <a:ea typeface="文鼎標準楷體" charset="0"/>
                <a:cs typeface="文鼎標準楷體" charset="0"/>
              </a:endParaRPr>
            </a:p>
            <a:p>
              <a:pPr eaLnBrk="1" hangingPunct="1"/>
              <a:r>
                <a:rPr lang="en-US" altLang="zh-TW" b="1">
                  <a:solidFill>
                    <a:srgbClr val="3333FF"/>
                  </a:solidFill>
                  <a:latin typeface="Times New Roman" charset="0"/>
                  <a:ea typeface="文鼎標準楷體" charset="0"/>
                  <a:cs typeface="文鼎標準楷體" charset="0"/>
                </a:rPr>
                <a:t>8.3</a:t>
              </a:r>
              <a:r>
                <a:rPr lang="zh-TW" altLang="en-US" b="1">
                  <a:solidFill>
                    <a:srgbClr val="3333FF"/>
                  </a:solidFill>
                  <a:latin typeface="Times New Roman" charset="0"/>
                  <a:ea typeface="文鼎標準楷體" charset="0"/>
                  <a:cs typeface="文鼎標準楷體" charset="0"/>
                </a:rPr>
                <a:t>單位</a:t>
              </a:r>
            </a:p>
          </p:txBody>
        </p:sp>
        <p:sp>
          <p:nvSpPr>
            <p:cNvPr id="18443" name="Rectangle 10"/>
            <p:cNvSpPr>
              <a:spLocks noChangeArrowheads="1"/>
            </p:cNvSpPr>
            <p:nvPr/>
          </p:nvSpPr>
          <p:spPr bwMode="auto">
            <a:xfrm>
              <a:off x="6916539" y="2804272"/>
              <a:ext cx="1288256" cy="90011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altLang="zh-TW" b="1">
                  <a:solidFill>
                    <a:srgbClr val="3333FF"/>
                  </a:solidFill>
                  <a:latin typeface="Times New Roman" charset="0"/>
                  <a:ea typeface="文鼎標準楷體" charset="0"/>
                  <a:cs typeface="文鼎標準楷體" charset="0"/>
                </a:rPr>
                <a:t>10</a:t>
              </a:r>
              <a:r>
                <a:rPr lang="zh-TW" altLang="en-US" b="1">
                  <a:solidFill>
                    <a:srgbClr val="3333FF"/>
                  </a:solidFill>
                  <a:latin typeface="Times New Roman" charset="0"/>
                  <a:ea typeface="文鼎標準楷體" charset="0"/>
                  <a:cs typeface="文鼎標準楷體" charset="0"/>
                </a:rPr>
                <a:t>元</a:t>
              </a:r>
              <a:r>
                <a:rPr lang="zh-TW" altLang="en-US" b="1">
                  <a:solidFill>
                    <a:srgbClr val="3333FF"/>
                  </a:solidFill>
                  <a:latin typeface="Times New Roman" charset="0"/>
                  <a:ea typeface="文鼎標準楷體" charset="0"/>
                  <a:cs typeface="文鼎標準楷體" charset="0"/>
                  <a:sym typeface="Wingdings" charset="0"/>
                </a:rPr>
                <a:t></a:t>
              </a:r>
              <a:endParaRPr lang="zh-TW" altLang="en-US" b="1">
                <a:solidFill>
                  <a:srgbClr val="3333FF"/>
                </a:solidFill>
                <a:latin typeface="Times New Roman" charset="0"/>
                <a:ea typeface="文鼎標準楷體" charset="0"/>
                <a:cs typeface="文鼎標準楷體" charset="0"/>
              </a:endParaRPr>
            </a:p>
            <a:p>
              <a:pPr eaLnBrk="1" hangingPunct="1"/>
              <a:r>
                <a:rPr lang="en-US" altLang="zh-TW" b="1">
                  <a:solidFill>
                    <a:srgbClr val="3333FF"/>
                  </a:solidFill>
                  <a:latin typeface="Times New Roman" charset="0"/>
                  <a:ea typeface="文鼎標準楷體" charset="0"/>
                  <a:cs typeface="文鼎標準楷體" charset="0"/>
                </a:rPr>
                <a:t>10</a:t>
              </a:r>
              <a:r>
                <a:rPr lang="zh-TW" altLang="en-US" b="1">
                  <a:solidFill>
                    <a:srgbClr val="3333FF"/>
                  </a:solidFill>
                  <a:latin typeface="Times New Roman" charset="0"/>
                  <a:ea typeface="文鼎標準楷體" charset="0"/>
                  <a:cs typeface="文鼎標準楷體" charset="0"/>
                </a:rPr>
                <a:t>單位</a:t>
              </a:r>
            </a:p>
          </p:txBody>
        </p:sp>
        <p:sp>
          <p:nvSpPr>
            <p:cNvPr id="18444" name="Rectangle 11"/>
            <p:cNvSpPr>
              <a:spLocks noChangeArrowheads="1"/>
            </p:cNvSpPr>
            <p:nvPr/>
          </p:nvSpPr>
          <p:spPr bwMode="auto">
            <a:xfrm>
              <a:off x="47470" y="5041230"/>
              <a:ext cx="1189069" cy="90011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altLang="zh-TW" b="1">
                  <a:solidFill>
                    <a:srgbClr val="3333FF"/>
                  </a:solidFill>
                  <a:latin typeface="Times New Roman" charset="0"/>
                  <a:ea typeface="文鼎標準楷體" charset="0"/>
                  <a:cs typeface="文鼎標準楷體" charset="0"/>
                </a:rPr>
                <a:t>10</a:t>
              </a:r>
              <a:r>
                <a:rPr lang="zh-TW" altLang="en-US" b="1">
                  <a:solidFill>
                    <a:srgbClr val="3333FF"/>
                  </a:solidFill>
                  <a:latin typeface="Times New Roman" charset="0"/>
                  <a:ea typeface="文鼎標準楷體" charset="0"/>
                  <a:cs typeface="文鼎標準楷體" charset="0"/>
                </a:rPr>
                <a:t>元</a:t>
              </a:r>
              <a:r>
                <a:rPr lang="zh-TW" altLang="en-US" b="1">
                  <a:solidFill>
                    <a:srgbClr val="3333FF"/>
                  </a:solidFill>
                  <a:latin typeface="Times New Roman" charset="0"/>
                  <a:ea typeface="文鼎標準楷體" charset="0"/>
                  <a:cs typeface="文鼎標準楷體" charset="0"/>
                  <a:sym typeface="Wingdings" charset="0"/>
                </a:rPr>
                <a:t></a:t>
              </a:r>
              <a:endParaRPr lang="zh-TW" altLang="en-US" b="1">
                <a:solidFill>
                  <a:srgbClr val="3333FF"/>
                </a:solidFill>
                <a:latin typeface="Times New Roman" charset="0"/>
                <a:ea typeface="文鼎標準楷體" charset="0"/>
                <a:cs typeface="文鼎標準楷體" charset="0"/>
              </a:endParaRPr>
            </a:p>
            <a:p>
              <a:pPr eaLnBrk="1" hangingPunct="1"/>
              <a:r>
                <a:rPr lang="en-US" altLang="zh-TW" b="1">
                  <a:solidFill>
                    <a:srgbClr val="3333FF"/>
                  </a:solidFill>
                  <a:latin typeface="Times New Roman" charset="0"/>
                  <a:ea typeface="文鼎標準楷體" charset="0"/>
                  <a:cs typeface="文鼎標準楷體" charset="0"/>
                </a:rPr>
                <a:t>10</a:t>
              </a:r>
              <a:r>
                <a:rPr lang="zh-TW" altLang="en-US" b="1">
                  <a:solidFill>
                    <a:srgbClr val="3333FF"/>
                  </a:solidFill>
                  <a:latin typeface="Times New Roman" charset="0"/>
                  <a:ea typeface="文鼎標準楷體" charset="0"/>
                  <a:cs typeface="文鼎標準楷體" charset="0"/>
                </a:rPr>
                <a:t>單位</a:t>
              </a:r>
            </a:p>
          </p:txBody>
        </p:sp>
        <p:sp>
          <p:nvSpPr>
            <p:cNvPr id="18445" name="Rectangle 12"/>
            <p:cNvSpPr>
              <a:spLocks noChangeArrowheads="1"/>
            </p:cNvSpPr>
            <p:nvPr/>
          </p:nvSpPr>
          <p:spPr bwMode="auto">
            <a:xfrm>
              <a:off x="1506119" y="6035100"/>
              <a:ext cx="1124071" cy="7207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altLang="zh-TW" b="1">
                  <a:solidFill>
                    <a:srgbClr val="3333FF"/>
                  </a:solidFill>
                  <a:latin typeface="Times New Roman" charset="0"/>
                  <a:ea typeface="文鼎標準楷體" charset="0"/>
                  <a:cs typeface="文鼎標準楷體" charset="0"/>
                </a:rPr>
                <a:t>8</a:t>
              </a:r>
              <a:r>
                <a:rPr lang="zh-TW" altLang="en-US" b="1">
                  <a:solidFill>
                    <a:srgbClr val="3333FF"/>
                  </a:solidFill>
                  <a:latin typeface="Times New Roman" charset="0"/>
                  <a:ea typeface="文鼎標準楷體" charset="0"/>
                  <a:cs typeface="文鼎標準楷體" charset="0"/>
                </a:rPr>
                <a:t>元</a:t>
              </a:r>
              <a:r>
                <a:rPr lang="zh-TW" altLang="en-US" b="1">
                  <a:solidFill>
                    <a:srgbClr val="3333FF"/>
                  </a:solidFill>
                  <a:latin typeface="Times New Roman" charset="0"/>
                  <a:ea typeface="文鼎標準楷體" charset="0"/>
                  <a:cs typeface="文鼎標準楷體" charset="0"/>
                  <a:sym typeface="Wingdings" charset="0"/>
                </a:rPr>
                <a:t></a:t>
              </a:r>
              <a:endParaRPr lang="zh-TW" altLang="en-US" b="1">
                <a:solidFill>
                  <a:srgbClr val="3333FF"/>
                </a:solidFill>
                <a:latin typeface="Times New Roman" charset="0"/>
                <a:ea typeface="文鼎標準楷體" charset="0"/>
                <a:cs typeface="文鼎標準楷體" charset="0"/>
              </a:endParaRPr>
            </a:p>
            <a:p>
              <a:pPr eaLnBrk="1" hangingPunct="1"/>
              <a:r>
                <a:rPr lang="en-US" altLang="zh-TW" b="1">
                  <a:solidFill>
                    <a:srgbClr val="3333FF"/>
                  </a:solidFill>
                  <a:latin typeface="Times New Roman" charset="0"/>
                  <a:ea typeface="文鼎標準楷體" charset="0"/>
                  <a:cs typeface="文鼎標準楷體" charset="0"/>
                </a:rPr>
                <a:t>12</a:t>
              </a:r>
              <a:r>
                <a:rPr lang="en-US" altLang="zh-TW" sz="2000" b="1">
                  <a:solidFill>
                    <a:srgbClr val="3333FF"/>
                  </a:solidFill>
                  <a:latin typeface="Times New Roman" charset="0"/>
                  <a:ea typeface="文鼎標準楷體" charset="0"/>
                  <a:cs typeface="文鼎標準楷體" charset="0"/>
                </a:rPr>
                <a:t>.</a:t>
              </a:r>
              <a:r>
                <a:rPr lang="en-US" altLang="zh-TW" b="1">
                  <a:solidFill>
                    <a:srgbClr val="3333FF"/>
                  </a:solidFill>
                  <a:latin typeface="Times New Roman" charset="0"/>
                  <a:ea typeface="文鼎標準楷體" charset="0"/>
                  <a:cs typeface="文鼎標準楷體" charset="0"/>
                </a:rPr>
                <a:t>5</a:t>
              </a:r>
              <a:r>
                <a:rPr lang="zh-TW" altLang="en-US" b="1">
                  <a:solidFill>
                    <a:srgbClr val="3333FF"/>
                  </a:solidFill>
                  <a:latin typeface="Times New Roman" charset="0"/>
                  <a:ea typeface="文鼎標準楷體" charset="0"/>
                  <a:cs typeface="文鼎標準楷體" charset="0"/>
                </a:rPr>
                <a:t>單位</a:t>
              </a:r>
            </a:p>
          </p:txBody>
        </p:sp>
        <p:sp>
          <p:nvSpPr>
            <p:cNvPr id="18446" name="Rectangle 13"/>
            <p:cNvSpPr>
              <a:spLocks noChangeArrowheads="1"/>
            </p:cNvSpPr>
            <p:nvPr/>
          </p:nvSpPr>
          <p:spPr bwMode="auto">
            <a:xfrm>
              <a:off x="3912058" y="6258626"/>
              <a:ext cx="982817" cy="53975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altLang="zh-TW" b="1">
                  <a:solidFill>
                    <a:srgbClr val="3333FF"/>
                  </a:solidFill>
                  <a:latin typeface="Times New Roman" charset="0"/>
                  <a:ea typeface="文鼎標準楷體" charset="0"/>
                  <a:cs typeface="文鼎標準楷體" charset="0"/>
                </a:rPr>
                <a:t>5</a:t>
              </a:r>
              <a:r>
                <a:rPr lang="zh-TW" altLang="en-US" b="1">
                  <a:solidFill>
                    <a:srgbClr val="3333FF"/>
                  </a:solidFill>
                  <a:latin typeface="Times New Roman" charset="0"/>
                  <a:ea typeface="文鼎標準楷體" charset="0"/>
                  <a:cs typeface="文鼎標準楷體" charset="0"/>
                </a:rPr>
                <a:t>元</a:t>
              </a:r>
              <a:r>
                <a:rPr lang="zh-TW" altLang="en-US" b="1">
                  <a:solidFill>
                    <a:srgbClr val="3333FF"/>
                  </a:solidFill>
                  <a:latin typeface="Times New Roman" charset="0"/>
                  <a:ea typeface="文鼎標準楷體" charset="0"/>
                  <a:cs typeface="文鼎標準楷體" charset="0"/>
                  <a:sym typeface="Wingdings" charset="0"/>
                </a:rPr>
                <a:t></a:t>
              </a:r>
              <a:endParaRPr lang="zh-TW" altLang="en-US" b="1">
                <a:solidFill>
                  <a:srgbClr val="3333FF"/>
                </a:solidFill>
                <a:latin typeface="Times New Roman" charset="0"/>
                <a:ea typeface="文鼎標準楷體" charset="0"/>
                <a:cs typeface="文鼎標準楷體" charset="0"/>
              </a:endParaRPr>
            </a:p>
            <a:p>
              <a:pPr eaLnBrk="1" hangingPunct="1"/>
              <a:r>
                <a:rPr lang="en-US" altLang="zh-TW" b="1">
                  <a:solidFill>
                    <a:srgbClr val="3333FF"/>
                  </a:solidFill>
                  <a:latin typeface="Times New Roman" charset="0"/>
                  <a:ea typeface="文鼎標準楷體" charset="0"/>
                  <a:cs typeface="文鼎標準楷體" charset="0"/>
                </a:rPr>
                <a:t>20</a:t>
              </a:r>
              <a:r>
                <a:rPr lang="zh-TW" altLang="en-US" b="1">
                  <a:solidFill>
                    <a:srgbClr val="3333FF"/>
                  </a:solidFill>
                  <a:latin typeface="Times New Roman" charset="0"/>
                  <a:ea typeface="文鼎標準楷體" charset="0"/>
                  <a:cs typeface="文鼎標準楷體" charset="0"/>
                </a:rPr>
                <a:t>單位</a:t>
              </a:r>
            </a:p>
          </p:txBody>
        </p:sp>
        <p:sp>
          <p:nvSpPr>
            <p:cNvPr id="18447" name="Rectangle 14"/>
            <p:cNvSpPr>
              <a:spLocks noChangeArrowheads="1"/>
            </p:cNvSpPr>
            <p:nvPr/>
          </p:nvSpPr>
          <p:spPr bwMode="auto">
            <a:xfrm>
              <a:off x="5651498" y="5890137"/>
              <a:ext cx="1081089" cy="7207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altLang="zh-TW" b="1">
                  <a:solidFill>
                    <a:srgbClr val="3333FF"/>
                  </a:solidFill>
                  <a:latin typeface="Times New Roman" charset="0"/>
                  <a:ea typeface="文鼎標準楷體" charset="0"/>
                  <a:cs typeface="文鼎標準楷體" charset="0"/>
                </a:rPr>
                <a:t>8</a:t>
              </a:r>
              <a:r>
                <a:rPr lang="zh-TW" altLang="en-US" b="1">
                  <a:solidFill>
                    <a:srgbClr val="3333FF"/>
                  </a:solidFill>
                  <a:latin typeface="Times New Roman" charset="0"/>
                  <a:ea typeface="文鼎標準楷體" charset="0"/>
                  <a:cs typeface="文鼎標準楷體" charset="0"/>
                </a:rPr>
                <a:t>元</a:t>
              </a:r>
              <a:r>
                <a:rPr lang="zh-TW" altLang="en-US" b="1">
                  <a:solidFill>
                    <a:srgbClr val="3333FF"/>
                  </a:solidFill>
                  <a:latin typeface="Times New Roman" charset="0"/>
                  <a:ea typeface="文鼎標準楷體" charset="0"/>
                  <a:cs typeface="文鼎標準楷體" charset="0"/>
                  <a:sym typeface="Wingdings" charset="0"/>
                </a:rPr>
                <a:t></a:t>
              </a:r>
              <a:endParaRPr lang="zh-TW" altLang="en-US" b="1">
                <a:solidFill>
                  <a:srgbClr val="3333FF"/>
                </a:solidFill>
                <a:latin typeface="Times New Roman" charset="0"/>
                <a:ea typeface="文鼎標準楷體" charset="0"/>
                <a:cs typeface="文鼎標準楷體" charset="0"/>
              </a:endParaRPr>
            </a:p>
            <a:p>
              <a:pPr eaLnBrk="1" hangingPunct="1"/>
              <a:r>
                <a:rPr lang="en-US" altLang="zh-TW" b="1">
                  <a:solidFill>
                    <a:srgbClr val="3333FF"/>
                  </a:solidFill>
                  <a:latin typeface="Times New Roman" charset="0"/>
                  <a:ea typeface="文鼎標準楷體" charset="0"/>
                  <a:cs typeface="文鼎標準楷體" charset="0"/>
                </a:rPr>
                <a:t>12</a:t>
              </a:r>
              <a:r>
                <a:rPr lang="en-US" altLang="zh-TW" sz="2000" b="1">
                  <a:solidFill>
                    <a:srgbClr val="3333FF"/>
                  </a:solidFill>
                  <a:latin typeface="Times New Roman" charset="0"/>
                  <a:ea typeface="文鼎標準楷體" charset="0"/>
                  <a:cs typeface="文鼎標準楷體" charset="0"/>
                </a:rPr>
                <a:t>.</a:t>
              </a:r>
              <a:r>
                <a:rPr lang="en-US" altLang="zh-TW" b="1">
                  <a:solidFill>
                    <a:srgbClr val="3333FF"/>
                  </a:solidFill>
                  <a:latin typeface="Times New Roman" charset="0"/>
                  <a:ea typeface="文鼎標準楷體" charset="0"/>
                  <a:cs typeface="文鼎標準楷體" charset="0"/>
                </a:rPr>
                <a:t>5</a:t>
              </a:r>
              <a:r>
                <a:rPr lang="zh-TW" altLang="en-US" b="1">
                  <a:solidFill>
                    <a:srgbClr val="3333FF"/>
                  </a:solidFill>
                  <a:latin typeface="Times New Roman" charset="0"/>
                  <a:ea typeface="文鼎標準楷體" charset="0"/>
                  <a:cs typeface="文鼎標準楷體" charset="0"/>
                </a:rPr>
                <a:t>單位</a:t>
              </a:r>
            </a:p>
          </p:txBody>
        </p:sp>
        <p:sp>
          <p:nvSpPr>
            <p:cNvPr id="18448" name="Rectangle 15"/>
            <p:cNvSpPr>
              <a:spLocks noChangeArrowheads="1"/>
            </p:cNvSpPr>
            <p:nvPr/>
          </p:nvSpPr>
          <p:spPr bwMode="auto">
            <a:xfrm>
              <a:off x="6985351" y="4722498"/>
              <a:ext cx="1045239" cy="63023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altLang="zh-TW" b="1">
                  <a:solidFill>
                    <a:srgbClr val="3333FF"/>
                  </a:solidFill>
                  <a:latin typeface="Times New Roman" charset="0"/>
                  <a:ea typeface="文鼎標準楷體" charset="0"/>
                  <a:cs typeface="文鼎標準楷體" charset="0"/>
                </a:rPr>
                <a:t>10</a:t>
              </a:r>
              <a:r>
                <a:rPr lang="zh-TW" altLang="en-US" b="1">
                  <a:solidFill>
                    <a:srgbClr val="3333FF"/>
                  </a:solidFill>
                  <a:latin typeface="Times New Roman" charset="0"/>
                  <a:ea typeface="文鼎標準楷體" charset="0"/>
                  <a:cs typeface="文鼎標準楷體" charset="0"/>
                </a:rPr>
                <a:t>元</a:t>
              </a:r>
              <a:r>
                <a:rPr lang="zh-TW" altLang="en-US" b="1">
                  <a:solidFill>
                    <a:srgbClr val="3333FF"/>
                  </a:solidFill>
                  <a:latin typeface="Times New Roman" charset="0"/>
                  <a:ea typeface="文鼎標準楷體" charset="0"/>
                  <a:cs typeface="文鼎標準楷體" charset="0"/>
                  <a:sym typeface="Wingdings" charset="0"/>
                </a:rPr>
                <a:t></a:t>
              </a:r>
              <a:endParaRPr lang="zh-TW" altLang="en-US" b="1">
                <a:solidFill>
                  <a:srgbClr val="3333FF"/>
                </a:solidFill>
                <a:latin typeface="Times New Roman" charset="0"/>
                <a:ea typeface="文鼎標準楷體" charset="0"/>
                <a:cs typeface="文鼎標準楷體" charset="0"/>
              </a:endParaRPr>
            </a:p>
            <a:p>
              <a:pPr eaLnBrk="1" hangingPunct="1"/>
              <a:r>
                <a:rPr lang="en-US" altLang="zh-TW" b="1">
                  <a:solidFill>
                    <a:srgbClr val="3333FF"/>
                  </a:solidFill>
                  <a:latin typeface="Times New Roman" charset="0"/>
                  <a:ea typeface="文鼎標準楷體" charset="0"/>
                  <a:cs typeface="文鼎標準楷體" charset="0"/>
                </a:rPr>
                <a:t>10</a:t>
              </a:r>
              <a:r>
                <a:rPr lang="zh-TW" altLang="en-US" b="1">
                  <a:solidFill>
                    <a:srgbClr val="3333FF"/>
                  </a:solidFill>
                  <a:latin typeface="Times New Roman" charset="0"/>
                  <a:ea typeface="文鼎標準楷體" charset="0"/>
                  <a:cs typeface="文鼎標準楷體" charset="0"/>
                </a:rPr>
                <a:t>單位</a:t>
              </a:r>
            </a:p>
          </p:txBody>
        </p:sp>
        <p:sp>
          <p:nvSpPr>
            <p:cNvPr id="18449" name="AutoShape 16"/>
            <p:cNvSpPr>
              <a:spLocks noChangeArrowheads="1"/>
            </p:cNvSpPr>
            <p:nvPr/>
          </p:nvSpPr>
          <p:spPr bwMode="auto">
            <a:xfrm>
              <a:off x="6683809" y="661318"/>
              <a:ext cx="2304916" cy="1435976"/>
            </a:xfrm>
            <a:prstGeom prst="wedgeRoundRectCallout">
              <a:avLst>
                <a:gd name="adj1" fmla="val -2444"/>
                <a:gd name="adj2" fmla="val 94639"/>
                <a:gd name="adj3" fmla="val 16667"/>
              </a:avLst>
            </a:prstGeom>
            <a:solidFill>
              <a:srgbClr val="B6FBA3"/>
            </a:solidFill>
            <a:ln w="9525">
              <a:solidFill>
                <a:schemeClr val="tx1"/>
              </a:solidFill>
              <a:miter lim="800000"/>
              <a:headEnd/>
              <a:tailEnd/>
            </a:ln>
          </p:spPr>
          <p:txBody>
            <a:bodyPr/>
            <a:lstStyle/>
            <a:p>
              <a:pPr eaLnBrk="1" hangingPunct="1"/>
              <a:r>
                <a:rPr lang="zh-TW" altLang="en-US" sz="1600" b="1">
                  <a:solidFill>
                    <a:srgbClr val="FF0000"/>
                  </a:solidFill>
                  <a:latin typeface="Times New Roman" charset="0"/>
                  <a:ea typeface="文鼎標準楷體" charset="0"/>
                  <a:cs typeface="文鼎標準楷體" charset="0"/>
                </a:rPr>
                <a:t>合計 </a:t>
              </a:r>
              <a:r>
                <a:rPr lang="en-US" altLang="zh-TW" sz="1600" b="1">
                  <a:solidFill>
                    <a:srgbClr val="FF0000"/>
                  </a:solidFill>
                  <a:latin typeface="Times New Roman" charset="0"/>
                  <a:ea typeface="文鼎標準楷體" charset="0"/>
                  <a:cs typeface="文鼎標準楷體" charset="0"/>
                </a:rPr>
                <a:t>43</a:t>
              </a:r>
              <a:r>
                <a:rPr lang="zh-TW" altLang="en-US" sz="1600" b="1">
                  <a:solidFill>
                    <a:srgbClr val="FF0000"/>
                  </a:solidFill>
                  <a:latin typeface="Times New Roman" charset="0"/>
                  <a:ea typeface="文鼎標準楷體" charset="0"/>
                  <a:cs typeface="文鼎標準楷體" charset="0"/>
                </a:rPr>
                <a:t>個單位</a:t>
              </a:r>
            </a:p>
            <a:p>
              <a:pPr eaLnBrk="1" hangingPunct="1"/>
              <a:r>
                <a:rPr lang="zh-TW" altLang="en-US" sz="1600" b="1">
                  <a:solidFill>
                    <a:srgbClr val="FF0000"/>
                  </a:solidFill>
                  <a:latin typeface="Times New Roman" charset="0"/>
                  <a:ea typeface="文鼎標準楷體" charset="0"/>
                  <a:cs typeface="文鼎標準楷體" charset="0"/>
                </a:rPr>
                <a:t>市值</a:t>
              </a:r>
              <a:r>
                <a:rPr lang="en-US" altLang="zh-TW" sz="1600" b="1">
                  <a:solidFill>
                    <a:srgbClr val="FF0000"/>
                  </a:solidFill>
                  <a:latin typeface="Times New Roman" charset="0"/>
                  <a:ea typeface="文鼎標準楷體" charset="0"/>
                  <a:cs typeface="文鼎標準楷體" charset="0"/>
                </a:rPr>
                <a:t>= 43*10</a:t>
              </a:r>
              <a:r>
                <a:rPr lang="zh-TW" altLang="en-US" sz="1600" b="1">
                  <a:solidFill>
                    <a:srgbClr val="FF0000"/>
                  </a:solidFill>
                  <a:latin typeface="Times New Roman" charset="0"/>
                  <a:ea typeface="文鼎標準楷體" charset="0"/>
                  <a:cs typeface="文鼎標準楷體" charset="0"/>
                </a:rPr>
                <a:t>元</a:t>
              </a:r>
            </a:p>
            <a:p>
              <a:pPr eaLnBrk="1" hangingPunct="1"/>
              <a:r>
                <a:rPr lang="en-US" altLang="zh-TW" sz="1600" b="1">
                  <a:solidFill>
                    <a:srgbClr val="FF0000"/>
                  </a:solidFill>
                  <a:latin typeface="Times New Roman" charset="0"/>
                  <a:ea typeface="文鼎標準楷體" charset="0"/>
                  <a:cs typeface="文鼎標準楷體" charset="0"/>
                </a:rPr>
                <a:t>= 430</a:t>
              </a:r>
              <a:r>
                <a:rPr lang="zh-TW" altLang="en-US" sz="1600" b="1">
                  <a:solidFill>
                    <a:srgbClr val="FF0000"/>
                  </a:solidFill>
                  <a:latin typeface="Times New Roman" charset="0"/>
                  <a:ea typeface="文鼎標準楷體" charset="0"/>
                  <a:cs typeface="文鼎標準楷體" charset="0"/>
                </a:rPr>
                <a:t>元</a:t>
              </a:r>
            </a:p>
            <a:p>
              <a:pPr eaLnBrk="1" hangingPunct="1"/>
              <a:r>
                <a:rPr lang="zh-TW" altLang="en-US" sz="1600" b="1">
                  <a:solidFill>
                    <a:srgbClr val="FF0000"/>
                  </a:solidFill>
                  <a:latin typeface="Times New Roman" charset="0"/>
                  <a:ea typeface="文鼎標準楷體" charset="0"/>
                  <a:cs typeface="文鼎標準楷體" charset="0"/>
                </a:rPr>
                <a:t>報酬率</a:t>
              </a:r>
              <a:r>
                <a:rPr lang="en-US" altLang="zh-TW" sz="1600" b="1">
                  <a:solidFill>
                    <a:srgbClr val="FF0000"/>
                  </a:solidFill>
                  <a:latin typeface="Times New Roman" charset="0"/>
                  <a:ea typeface="文鼎標準楷體" charset="0"/>
                  <a:cs typeface="文鼎標準楷體" charset="0"/>
                </a:rPr>
                <a:t>=  -14%</a:t>
              </a:r>
            </a:p>
          </p:txBody>
        </p:sp>
        <p:sp>
          <p:nvSpPr>
            <p:cNvPr id="18450" name="AutoShape 17"/>
            <p:cNvSpPr>
              <a:spLocks noChangeArrowheads="1"/>
            </p:cNvSpPr>
            <p:nvPr/>
          </p:nvSpPr>
          <p:spPr bwMode="auto">
            <a:xfrm>
              <a:off x="7350875" y="5631659"/>
              <a:ext cx="2247572" cy="1447990"/>
            </a:xfrm>
            <a:prstGeom prst="wedgeRoundRectCallout">
              <a:avLst>
                <a:gd name="adj1" fmla="val 3065"/>
                <a:gd name="adj2" fmla="val -86148"/>
                <a:gd name="adj3" fmla="val 16667"/>
              </a:avLst>
            </a:prstGeom>
            <a:solidFill>
              <a:srgbClr val="B6FBA3"/>
            </a:solidFill>
            <a:ln w="9525">
              <a:solidFill>
                <a:schemeClr val="tx1"/>
              </a:solidFill>
              <a:miter lim="800000"/>
              <a:headEnd/>
              <a:tailEnd/>
            </a:ln>
          </p:spPr>
          <p:txBody>
            <a:bodyPr/>
            <a:lstStyle/>
            <a:p>
              <a:pPr eaLnBrk="1" hangingPunct="1"/>
              <a:r>
                <a:rPr lang="zh-TW" altLang="en-US" sz="1600" b="1">
                  <a:solidFill>
                    <a:srgbClr val="FF0000"/>
                  </a:solidFill>
                  <a:latin typeface="Times New Roman" charset="0"/>
                  <a:ea typeface="文鼎標準楷體" charset="0"/>
                  <a:cs typeface="文鼎標準楷體" charset="0"/>
                </a:rPr>
                <a:t>合計 </a:t>
              </a:r>
              <a:r>
                <a:rPr lang="en-US" altLang="zh-TW" sz="1600" b="1">
                  <a:solidFill>
                    <a:srgbClr val="FF0000"/>
                  </a:solidFill>
                  <a:latin typeface="Times New Roman" charset="0"/>
                  <a:ea typeface="文鼎標準楷體" charset="0"/>
                  <a:cs typeface="文鼎標準楷體" charset="0"/>
                </a:rPr>
                <a:t>65</a:t>
              </a:r>
              <a:r>
                <a:rPr lang="zh-TW" altLang="en-US" sz="1600" b="1">
                  <a:solidFill>
                    <a:srgbClr val="FF0000"/>
                  </a:solidFill>
                  <a:latin typeface="Times New Roman" charset="0"/>
                  <a:ea typeface="文鼎標準楷體" charset="0"/>
                  <a:cs typeface="文鼎標準楷體" charset="0"/>
                </a:rPr>
                <a:t>個單位</a:t>
              </a:r>
            </a:p>
            <a:p>
              <a:pPr eaLnBrk="1" hangingPunct="1"/>
              <a:r>
                <a:rPr lang="zh-TW" altLang="en-US" sz="1600" b="1">
                  <a:solidFill>
                    <a:srgbClr val="FF0000"/>
                  </a:solidFill>
                  <a:latin typeface="Times New Roman" charset="0"/>
                  <a:ea typeface="文鼎標準楷體" charset="0"/>
                  <a:cs typeface="文鼎標準楷體" charset="0"/>
                </a:rPr>
                <a:t>市值</a:t>
              </a:r>
              <a:r>
                <a:rPr lang="en-US" altLang="zh-TW" sz="1600" b="1">
                  <a:solidFill>
                    <a:srgbClr val="FF0000"/>
                  </a:solidFill>
                  <a:latin typeface="Times New Roman" charset="0"/>
                  <a:ea typeface="文鼎標準楷體" charset="0"/>
                  <a:cs typeface="文鼎標準楷體" charset="0"/>
                </a:rPr>
                <a:t>=65*10</a:t>
              </a:r>
              <a:r>
                <a:rPr lang="zh-TW" altLang="en-US" sz="1600" b="1">
                  <a:solidFill>
                    <a:srgbClr val="FF0000"/>
                  </a:solidFill>
                  <a:latin typeface="Times New Roman" charset="0"/>
                  <a:ea typeface="文鼎標準楷體" charset="0"/>
                  <a:cs typeface="文鼎標準楷體" charset="0"/>
                </a:rPr>
                <a:t>元</a:t>
              </a:r>
            </a:p>
            <a:p>
              <a:pPr eaLnBrk="1" hangingPunct="1"/>
              <a:r>
                <a:rPr lang="en-US" altLang="zh-TW" sz="1600" b="1">
                  <a:solidFill>
                    <a:srgbClr val="FF0000"/>
                  </a:solidFill>
                  <a:latin typeface="Times New Roman" charset="0"/>
                  <a:ea typeface="文鼎標準楷體" charset="0"/>
                  <a:cs typeface="文鼎標準楷體" charset="0"/>
                </a:rPr>
                <a:t>=650</a:t>
              </a:r>
              <a:r>
                <a:rPr lang="zh-TW" altLang="en-US" sz="1600" b="1">
                  <a:solidFill>
                    <a:srgbClr val="FF0000"/>
                  </a:solidFill>
                  <a:latin typeface="Times New Roman" charset="0"/>
                  <a:ea typeface="文鼎標準楷體" charset="0"/>
                  <a:cs typeface="文鼎標準楷體" charset="0"/>
                </a:rPr>
                <a:t>元</a:t>
              </a:r>
            </a:p>
            <a:p>
              <a:pPr eaLnBrk="1" hangingPunct="1"/>
              <a:r>
                <a:rPr lang="zh-TW" altLang="en-US" sz="1600" b="1">
                  <a:solidFill>
                    <a:srgbClr val="FF0000"/>
                  </a:solidFill>
                  <a:latin typeface="Times New Roman" charset="0"/>
                  <a:ea typeface="文鼎標準楷體" charset="0"/>
                  <a:cs typeface="文鼎標準楷體" charset="0"/>
                </a:rPr>
                <a:t>報酬率</a:t>
              </a:r>
              <a:r>
                <a:rPr lang="en-US" altLang="zh-TW" sz="1600" b="1">
                  <a:solidFill>
                    <a:srgbClr val="FF0000"/>
                  </a:solidFill>
                  <a:latin typeface="Times New Roman" charset="0"/>
                  <a:ea typeface="文鼎標準楷體" charset="0"/>
                  <a:cs typeface="文鼎標準楷體" charset="0"/>
                </a:rPr>
                <a:t>=  30%</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41378" y="980728"/>
            <a:ext cx="7920037" cy="1085850"/>
          </a:xfrm>
          <a:prstGeom prst="rect">
            <a:avLst/>
          </a:prstGeom>
        </p:spPr>
        <p:txBody>
          <a:bodyPr/>
          <a:lstStyle>
            <a:lvl1pPr>
              <a:defRPr kumimoji="1">
                <a:solidFill>
                  <a:schemeClr val="tx1"/>
                </a:solidFill>
                <a:latin typeface="Arial" charset="0"/>
                <a:ea typeface="新細明體" charset="0"/>
              </a:defRPr>
            </a:lvl1pPr>
            <a:lvl2pPr marL="742950" indent="-285750">
              <a:defRPr kumimoji="1">
                <a:solidFill>
                  <a:schemeClr val="tx1"/>
                </a:solidFill>
                <a:latin typeface="Arial" charset="0"/>
                <a:ea typeface="新細明體" charset="0"/>
              </a:defRPr>
            </a:lvl2pPr>
            <a:lvl3pPr marL="1143000" indent="-228600">
              <a:defRPr kumimoji="1">
                <a:solidFill>
                  <a:schemeClr val="tx1"/>
                </a:solidFill>
                <a:latin typeface="Arial" charset="0"/>
                <a:ea typeface="新細明體" charset="0"/>
              </a:defRPr>
            </a:lvl3pPr>
            <a:lvl4pPr marL="1600200" indent="-228600">
              <a:defRPr kumimoji="1">
                <a:solidFill>
                  <a:schemeClr val="tx1"/>
                </a:solidFill>
                <a:latin typeface="Arial" charset="0"/>
                <a:ea typeface="新細明體" charset="0"/>
              </a:defRPr>
            </a:lvl4pPr>
            <a:lvl5pPr marL="2057400" indent="-228600">
              <a:defRPr kumimoji="1">
                <a:solidFill>
                  <a:schemeClr val="tx1"/>
                </a:solidFill>
                <a:latin typeface="Arial" charset="0"/>
                <a:ea typeface="新細明體" charset="0"/>
              </a:defRPr>
            </a:lvl5pPr>
            <a:lvl6pPr marL="2514600" indent="-228600" eaLnBrk="0" fontAlgn="base" hangingPunct="0">
              <a:spcBef>
                <a:spcPct val="0"/>
              </a:spcBef>
              <a:spcAft>
                <a:spcPct val="0"/>
              </a:spcAft>
              <a:defRPr kumimoji="1">
                <a:solidFill>
                  <a:schemeClr val="tx1"/>
                </a:solidFill>
                <a:latin typeface="Arial" charset="0"/>
                <a:ea typeface="新細明體" charset="0"/>
              </a:defRPr>
            </a:lvl6pPr>
            <a:lvl7pPr marL="2971800" indent="-228600" eaLnBrk="0" fontAlgn="base" hangingPunct="0">
              <a:spcBef>
                <a:spcPct val="0"/>
              </a:spcBef>
              <a:spcAft>
                <a:spcPct val="0"/>
              </a:spcAft>
              <a:defRPr kumimoji="1">
                <a:solidFill>
                  <a:schemeClr val="tx1"/>
                </a:solidFill>
                <a:latin typeface="Arial" charset="0"/>
                <a:ea typeface="新細明體" charset="0"/>
              </a:defRPr>
            </a:lvl7pPr>
            <a:lvl8pPr marL="3429000" indent="-228600" eaLnBrk="0" fontAlgn="base" hangingPunct="0">
              <a:spcBef>
                <a:spcPct val="0"/>
              </a:spcBef>
              <a:spcAft>
                <a:spcPct val="0"/>
              </a:spcAft>
              <a:defRPr kumimoji="1">
                <a:solidFill>
                  <a:schemeClr val="tx1"/>
                </a:solidFill>
                <a:latin typeface="Arial" charset="0"/>
                <a:ea typeface="新細明體" charset="0"/>
              </a:defRPr>
            </a:lvl8pPr>
            <a:lvl9pPr marL="3886200" indent="-228600" eaLnBrk="0" fontAlgn="base" hangingPunct="0">
              <a:spcBef>
                <a:spcPct val="0"/>
              </a:spcBef>
              <a:spcAft>
                <a:spcPct val="0"/>
              </a:spcAft>
              <a:defRPr kumimoji="1">
                <a:solidFill>
                  <a:schemeClr val="tx1"/>
                </a:solidFill>
                <a:latin typeface="Arial" charset="0"/>
                <a:ea typeface="新細明體" charset="0"/>
              </a:defRPr>
            </a:lvl9pPr>
          </a:lstStyle>
          <a:p>
            <a:pPr eaLnBrk="1" hangingPunct="1"/>
            <a:r>
              <a:rPr kumimoji="0" lang="zh-TW" altLang="en-US" sz="3600" b="1" dirty="0">
                <a:effectLst>
                  <a:outerShdw blurRad="38100" dist="38100" dir="2700000" algn="tl">
                    <a:srgbClr val="C0C0C0"/>
                  </a:outerShdw>
                </a:effectLst>
                <a:latin typeface="微軟正黑體" charset="0"/>
                <a:ea typeface="微軟正黑體" charset="0"/>
              </a:rPr>
              <a:t>微笑曲線的</a:t>
            </a:r>
            <a:r>
              <a:rPr kumimoji="0" lang="zh-TW" altLang="en-US" sz="3600" b="1" dirty="0" smtClean="0">
                <a:effectLst>
                  <a:outerShdw blurRad="38100" dist="38100" dir="2700000" algn="tl">
                    <a:srgbClr val="C0C0C0"/>
                  </a:outerShdw>
                </a:effectLst>
                <a:latin typeface="微軟正黑體" charset="0"/>
                <a:ea typeface="微軟正黑體" charset="0"/>
              </a:rPr>
              <a:t>實例</a:t>
            </a:r>
            <a:r>
              <a:rPr kumimoji="0" lang="en-US" altLang="zh-TW" sz="3600" b="1" dirty="0" smtClean="0">
                <a:effectLst>
                  <a:outerShdw blurRad="38100" dist="38100" dir="2700000" algn="tl">
                    <a:srgbClr val="C0C0C0"/>
                  </a:outerShdw>
                </a:effectLst>
                <a:latin typeface="微軟正黑體" charset="0"/>
                <a:ea typeface="微軟正黑體" charset="0"/>
              </a:rPr>
              <a:t>—S&amp;P 500</a:t>
            </a:r>
            <a:r>
              <a:rPr kumimoji="0" lang="zh-TW" altLang="en-US" sz="3600" b="1" dirty="0" smtClean="0">
                <a:effectLst>
                  <a:outerShdw blurRad="38100" dist="38100" dir="2700000" algn="tl">
                    <a:srgbClr val="C0C0C0"/>
                  </a:outerShdw>
                </a:effectLst>
                <a:latin typeface="微軟正黑體" charset="0"/>
                <a:ea typeface="微軟正黑體" charset="0"/>
              </a:rPr>
              <a:t>指數</a:t>
            </a:r>
            <a:endParaRPr kumimoji="0" lang="zh-TW" altLang="en-US" sz="3600" b="1" dirty="0">
              <a:effectLst>
                <a:outerShdw blurRad="38100" dist="38100" dir="2700000" algn="tl">
                  <a:srgbClr val="C0C0C0"/>
                </a:outerShdw>
              </a:effectLst>
              <a:latin typeface="微軟正黑體" charset="0"/>
              <a:ea typeface="微軟正黑體"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222" y="1742466"/>
            <a:ext cx="7687006"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rc 4"/>
          <p:cNvSpPr>
            <a:spLocks/>
          </p:cNvSpPr>
          <p:nvPr/>
        </p:nvSpPr>
        <p:spPr bwMode="auto">
          <a:xfrm rot="5053064">
            <a:off x="4072313" y="1789437"/>
            <a:ext cx="2133485" cy="4253175"/>
          </a:xfrm>
          <a:custGeom>
            <a:avLst/>
            <a:gdLst>
              <a:gd name="T0" fmla="*/ 2147483646 w 21600"/>
              <a:gd name="T1" fmla="*/ 0 h 42881"/>
              <a:gd name="T2" fmla="*/ 2147483646 w 21600"/>
              <a:gd name="T3" fmla="*/ 2147483646 h 42881"/>
              <a:gd name="T4" fmla="*/ 0 w 21600"/>
              <a:gd name="T5" fmla="*/ 2147483646 h 42881"/>
              <a:gd name="T6" fmla="*/ 0 60000 65536"/>
              <a:gd name="T7" fmla="*/ 0 60000 65536"/>
              <a:gd name="T8" fmla="*/ 0 60000 65536"/>
              <a:gd name="T9" fmla="*/ 0 w 21600"/>
              <a:gd name="T10" fmla="*/ 0 h 42881"/>
              <a:gd name="T11" fmla="*/ 21600 w 21600"/>
              <a:gd name="T12" fmla="*/ 42881 h 42881"/>
            </a:gdLst>
            <a:ahLst/>
            <a:cxnLst>
              <a:cxn ang="T6">
                <a:pos x="T0" y="T1"/>
              </a:cxn>
              <a:cxn ang="T7">
                <a:pos x="T2" y="T3"/>
              </a:cxn>
              <a:cxn ang="T8">
                <a:pos x="T4" y="T5"/>
              </a:cxn>
            </a:cxnLst>
            <a:rect l="T9" t="T10" r="T11" b="T12"/>
            <a:pathLst>
              <a:path w="21600" h="42881" fill="none" extrusionOk="0">
                <a:moveTo>
                  <a:pt x="3563" y="-1"/>
                </a:moveTo>
                <a:cubicBezTo>
                  <a:pt x="13972" y="1740"/>
                  <a:pt x="21600" y="10749"/>
                  <a:pt x="21600" y="21304"/>
                </a:cubicBezTo>
                <a:cubicBezTo>
                  <a:pt x="21600" y="32844"/>
                  <a:pt x="12528" y="42346"/>
                  <a:pt x="999" y="42880"/>
                </a:cubicBezTo>
              </a:path>
              <a:path w="21600" h="42881" stroke="0" extrusionOk="0">
                <a:moveTo>
                  <a:pt x="3563" y="-1"/>
                </a:moveTo>
                <a:cubicBezTo>
                  <a:pt x="13972" y="1740"/>
                  <a:pt x="21600" y="10749"/>
                  <a:pt x="21600" y="21304"/>
                </a:cubicBezTo>
                <a:cubicBezTo>
                  <a:pt x="21600" y="32844"/>
                  <a:pt x="12528" y="42346"/>
                  <a:pt x="999" y="42880"/>
                </a:cubicBezTo>
                <a:lnTo>
                  <a:pt x="0" y="21304"/>
                </a:lnTo>
                <a:lnTo>
                  <a:pt x="3563" y="-1"/>
                </a:lnTo>
                <a:close/>
              </a:path>
            </a:pathLst>
          </a:custGeom>
          <a:noFill/>
          <a:ln w="38100">
            <a:solidFill>
              <a:srgbClr val="FF00FF"/>
            </a:solidFill>
            <a:prstDash val="dash"/>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rot="10800000" vert="eaVert" wrap="none" anchor="ctr"/>
          <a:lstStyle/>
          <a:p>
            <a:endParaRPr lang="zh-TW"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917848"/>
            <a:ext cx="8229600" cy="1143000"/>
          </a:xfrm>
        </p:spPr>
        <p:txBody>
          <a:bodyPr/>
          <a:lstStyle/>
          <a:p>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rPr>
              <a:t>微笑曲線的</a:t>
            </a:r>
            <a:r>
              <a:rPr lang="zh-TW" altLang="en-US" sz="4000" b="1" dirty="0" smtClean="0">
                <a:effectLst>
                  <a:outerShdw blurRad="38100" dist="38100" dir="2700000" algn="tl">
                    <a:srgbClr val="000000">
                      <a:alpha val="43137"/>
                    </a:srgbClr>
                  </a:outerShdw>
                </a:effectLst>
                <a:latin typeface="微軟正黑體" pitchFamily="34" charset="-120"/>
                <a:ea typeface="微軟正黑體" pitchFamily="34" charset="-120"/>
              </a:rPr>
              <a:t>實例</a:t>
            </a:r>
            <a:r>
              <a:rPr lang="en-US" altLang="zh-TW" sz="4000" b="1" dirty="0" smtClean="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rPr>
              <a:t>台灣加權指數</a:t>
            </a:r>
            <a:b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rPr>
            </a:br>
            <a:endParaRPr lang="zh-TW" altLang="en-US" sz="4000" dirty="0"/>
          </a:p>
        </p:txBody>
      </p:sp>
      <p:sp>
        <p:nvSpPr>
          <p:cNvPr id="3" name="內容版面配置區 2"/>
          <p:cNvSpPr>
            <a:spLocks noGrp="1"/>
          </p:cNvSpPr>
          <p:nvPr>
            <p:ph idx="1"/>
          </p:nvPr>
        </p:nvSpPr>
        <p:spPr/>
        <p:txBody>
          <a:bodyPr/>
          <a:lstStyle/>
          <a:p>
            <a:pPr marL="0" indent="0">
              <a:buNone/>
            </a:pPr>
            <a:endParaRPr lang="zh-TW"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628801"/>
            <a:ext cx="7848873"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rc 4"/>
          <p:cNvSpPr>
            <a:spLocks/>
          </p:cNvSpPr>
          <p:nvPr/>
        </p:nvSpPr>
        <p:spPr bwMode="auto">
          <a:xfrm rot="5400000">
            <a:off x="3870138" y="1430994"/>
            <a:ext cx="2195812" cy="5256583"/>
          </a:xfrm>
          <a:custGeom>
            <a:avLst/>
            <a:gdLst>
              <a:gd name="T0" fmla="*/ 356397 w 21600"/>
              <a:gd name="T1" fmla="*/ 0 h 42881"/>
              <a:gd name="T2" fmla="*/ 100027 w 21600"/>
              <a:gd name="T3" fmla="*/ 4364038 h 42881"/>
              <a:gd name="T4" fmla="*/ 0 w 21600"/>
              <a:gd name="T5" fmla="*/ 2168127 h 42881"/>
              <a:gd name="T6" fmla="*/ 0 60000 65536"/>
              <a:gd name="T7" fmla="*/ 0 60000 65536"/>
              <a:gd name="T8" fmla="*/ 0 60000 65536"/>
              <a:gd name="T9" fmla="*/ 0 w 21600"/>
              <a:gd name="T10" fmla="*/ 0 h 42881"/>
              <a:gd name="T11" fmla="*/ 21600 w 21600"/>
              <a:gd name="T12" fmla="*/ 42881 h 42881"/>
            </a:gdLst>
            <a:ahLst/>
            <a:cxnLst>
              <a:cxn ang="T6">
                <a:pos x="T0" y="T1"/>
              </a:cxn>
              <a:cxn ang="T7">
                <a:pos x="T2" y="T3"/>
              </a:cxn>
              <a:cxn ang="T8">
                <a:pos x="T4" y="T5"/>
              </a:cxn>
            </a:cxnLst>
            <a:rect l="T9" t="T10" r="T11" b="T12"/>
            <a:pathLst>
              <a:path w="21600" h="42881" fill="none" extrusionOk="0">
                <a:moveTo>
                  <a:pt x="3563" y="-1"/>
                </a:moveTo>
                <a:cubicBezTo>
                  <a:pt x="13972" y="1740"/>
                  <a:pt x="21600" y="10749"/>
                  <a:pt x="21600" y="21304"/>
                </a:cubicBezTo>
                <a:cubicBezTo>
                  <a:pt x="21600" y="32844"/>
                  <a:pt x="12528" y="42346"/>
                  <a:pt x="999" y="42880"/>
                </a:cubicBezTo>
              </a:path>
              <a:path w="21600" h="42881" stroke="0" extrusionOk="0">
                <a:moveTo>
                  <a:pt x="3563" y="-1"/>
                </a:moveTo>
                <a:cubicBezTo>
                  <a:pt x="13972" y="1740"/>
                  <a:pt x="21600" y="10749"/>
                  <a:pt x="21600" y="21304"/>
                </a:cubicBezTo>
                <a:cubicBezTo>
                  <a:pt x="21600" y="32844"/>
                  <a:pt x="12528" y="42346"/>
                  <a:pt x="999" y="42880"/>
                </a:cubicBezTo>
                <a:lnTo>
                  <a:pt x="0" y="21304"/>
                </a:lnTo>
                <a:close/>
              </a:path>
            </a:pathLst>
          </a:custGeom>
          <a:noFill/>
          <a:ln w="38100">
            <a:solidFill>
              <a:srgbClr val="FF00FF"/>
            </a:solidFill>
            <a:prstDash val="dash"/>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rot="10800000" vert="eaVert" wrap="none" anchor="ctr"/>
          <a:lstStyle/>
          <a:p>
            <a:pPr algn="l"/>
            <a:endParaRPr lang="zh-TW" altLang="en-US"/>
          </a:p>
        </p:txBody>
      </p:sp>
    </p:spTree>
    <p:extLst>
      <p:ext uri="{BB962C8B-B14F-4D97-AF65-F5344CB8AC3E}">
        <p14:creationId xmlns:p14="http://schemas.microsoft.com/office/powerpoint/2010/main" val="2462429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ChangeArrowheads="1"/>
          </p:cNvSpPr>
          <p:nvPr/>
        </p:nvSpPr>
        <p:spPr bwMode="auto">
          <a:xfrm>
            <a:off x="468560" y="562893"/>
            <a:ext cx="9144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071" tIns="43535" rIns="87071" bIns="43535"/>
          <a:lstStyle/>
          <a:p>
            <a:pPr eaLnBrk="1" hangingPunct="1">
              <a:defRPr/>
            </a:pPr>
            <a:r>
              <a:rPr kumimoji="0" lang="zh-TW" altLang="en-US" sz="4000" b="1" dirty="0">
                <a:solidFill>
                  <a:srgbClr val="163D85"/>
                </a:solidFill>
                <a:effectLst>
                  <a:outerShdw blurRad="38100" dist="38100" dir="2700000" algn="tl">
                    <a:srgbClr val="000000">
                      <a:alpha val="43137"/>
                    </a:srgbClr>
                  </a:outerShdw>
                </a:effectLst>
                <a:latin typeface="微軟正黑體" pitchFamily="34" charset="-120"/>
                <a:ea typeface="微軟正黑體" pitchFamily="34" charset="-120"/>
              </a:rPr>
              <a:t>    </a:t>
            </a:r>
            <a:r>
              <a:rPr kumimoji="0" lang="zh-TW" altLang="en-US" sz="4000" b="1" dirty="0">
                <a:effectLst>
                  <a:outerShdw blurRad="38100" dist="38100" dir="2700000" algn="tl">
                    <a:srgbClr val="000000">
                      <a:alpha val="43137"/>
                    </a:srgbClr>
                  </a:outerShdw>
                </a:effectLst>
                <a:latin typeface="微軟正黑體" pitchFamily="34" charset="-120"/>
                <a:ea typeface="微軟正黑體" pitchFamily="34" charset="-120"/>
              </a:rPr>
              <a:t>定期定額投資法</a:t>
            </a:r>
          </a:p>
        </p:txBody>
      </p:sp>
      <p:grpSp>
        <p:nvGrpSpPr>
          <p:cNvPr id="21507" name="Group 22"/>
          <p:cNvGrpSpPr>
            <a:grpSpLocks/>
          </p:cNvGrpSpPr>
          <p:nvPr/>
        </p:nvGrpSpPr>
        <p:grpSpPr bwMode="auto">
          <a:xfrm>
            <a:off x="468313" y="1125538"/>
            <a:ext cx="7566025" cy="4824412"/>
            <a:chOff x="897" y="709"/>
            <a:chExt cx="4404" cy="3172"/>
          </a:xfrm>
        </p:grpSpPr>
        <p:graphicFrame>
          <p:nvGraphicFramePr>
            <p:cNvPr id="21508" name="Object 5"/>
            <p:cNvGraphicFramePr>
              <a:graphicFrameLocks noChangeAspect="1"/>
            </p:cNvGraphicFramePr>
            <p:nvPr/>
          </p:nvGraphicFramePr>
          <p:xfrm>
            <a:off x="3198" y="2114"/>
            <a:ext cx="2058" cy="1758"/>
          </p:xfrm>
          <a:graphic>
            <a:graphicData uri="http://schemas.openxmlformats.org/presentationml/2006/ole">
              <mc:AlternateContent xmlns:mc="http://schemas.openxmlformats.org/markup-compatibility/2006">
                <mc:Choice xmlns:v="urn:schemas-microsoft-com:vml" Requires="v">
                  <p:oleObj spid="_x0000_s2095" name="工作表" r:id="rId3" imgW="2686288" imgH="2829163" progId="Excel.Sheet.8">
                    <p:embed/>
                  </p:oleObj>
                </mc:Choice>
                <mc:Fallback>
                  <p:oleObj name="工作表" r:id="rId3" imgW="2686288" imgH="2829163"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8" y="2114"/>
                          <a:ext cx="2058" cy="1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969696"/>
                              </a:solidFill>
                              <a:miter lim="800000"/>
                              <a:headEnd/>
                              <a:tailEnd/>
                            </a14:hiddenLine>
                          </a:ext>
                          <a:ext uri="{AF507438-7753-43E0-B8FC-AC1667EBCBE1}">
                            <a14:hiddenEffects xmlns:a14="http://schemas.microsoft.com/office/drawing/2010/main">
                              <a:effectLst>
                                <a:outerShdw blurRad="63500" dist="17961" dir="2700000" algn="ctr" rotWithShape="0">
                                  <a:srgbClr val="999999">
                                    <a:alpha val="74998"/>
                                  </a:srgbClr>
                                </a:outerShdw>
                              </a:effectLst>
                            </a14:hiddenEffects>
                          </a:ext>
                        </a:extLst>
                      </p:spPr>
                    </p:pic>
                  </p:oleObj>
                </mc:Fallback>
              </mc:AlternateContent>
            </a:graphicData>
          </a:graphic>
        </p:graphicFrame>
        <p:grpSp>
          <p:nvGrpSpPr>
            <p:cNvPr id="21509" name="Group 6"/>
            <p:cNvGrpSpPr>
              <a:grpSpLocks/>
            </p:cNvGrpSpPr>
            <p:nvPr/>
          </p:nvGrpSpPr>
          <p:grpSpPr bwMode="auto">
            <a:xfrm>
              <a:off x="930" y="709"/>
              <a:ext cx="4371" cy="841"/>
              <a:chOff x="908" y="850"/>
              <a:chExt cx="4371" cy="841"/>
            </a:xfrm>
          </p:grpSpPr>
          <p:sp>
            <p:nvSpPr>
              <p:cNvPr id="21516" name="Line 7"/>
              <p:cNvSpPr>
                <a:spLocks noChangeShapeType="1"/>
              </p:cNvSpPr>
              <p:nvPr/>
            </p:nvSpPr>
            <p:spPr bwMode="auto">
              <a:xfrm flipV="1">
                <a:off x="908" y="943"/>
                <a:ext cx="4371" cy="657"/>
              </a:xfrm>
              <a:prstGeom prst="line">
                <a:avLst/>
              </a:prstGeom>
              <a:noFill/>
              <a:ln w="2857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rgbClr val="5A5A5A">
                          <a:alpha val="74998"/>
                        </a:srgbClr>
                      </a:outerShdw>
                    </a:effectLst>
                  </a14:hiddenEffects>
                </a:ext>
              </a:extLst>
            </p:spPr>
            <p:txBody>
              <a:bodyPr wrap="none" lIns="0" tIns="0" rIns="0" bIns="0" anchor="ctr"/>
              <a:lstStyle/>
              <a:p>
                <a:endParaRPr lang="zh-TW" altLang="en-US"/>
              </a:p>
            </p:txBody>
          </p:sp>
          <p:sp>
            <p:nvSpPr>
              <p:cNvPr id="21517" name="Arc 8"/>
              <p:cNvSpPr>
                <a:spLocks/>
              </p:cNvSpPr>
              <p:nvPr/>
            </p:nvSpPr>
            <p:spPr bwMode="auto">
              <a:xfrm flipH="1" flipV="1">
                <a:off x="3261" y="1011"/>
                <a:ext cx="945" cy="422"/>
              </a:xfrm>
              <a:custGeom>
                <a:avLst/>
                <a:gdLst>
                  <a:gd name="T0" fmla="*/ 0 w 40829"/>
                  <a:gd name="T1" fmla="*/ 0 h 21600"/>
                  <a:gd name="T2" fmla="*/ 1 w 40829"/>
                  <a:gd name="T3" fmla="*/ 0 h 21600"/>
                  <a:gd name="T4" fmla="*/ 0 w 40829"/>
                  <a:gd name="T5" fmla="*/ 0 h 21600"/>
                  <a:gd name="T6" fmla="*/ 0 60000 65536"/>
                  <a:gd name="T7" fmla="*/ 0 60000 65536"/>
                  <a:gd name="T8" fmla="*/ 0 60000 65536"/>
                </a:gdLst>
                <a:ahLst/>
                <a:cxnLst>
                  <a:cxn ang="T6">
                    <a:pos x="T0" y="T1"/>
                  </a:cxn>
                  <a:cxn ang="T7">
                    <a:pos x="T2" y="T3"/>
                  </a:cxn>
                  <a:cxn ang="T8">
                    <a:pos x="T4" y="T5"/>
                  </a:cxn>
                </a:cxnLst>
                <a:rect l="0" t="0" r="r" b="b"/>
                <a:pathLst>
                  <a:path w="40829" h="21600" fill="none" extrusionOk="0">
                    <a:moveTo>
                      <a:pt x="0" y="17682"/>
                    </a:moveTo>
                    <a:cubicBezTo>
                      <a:pt x="1890" y="7436"/>
                      <a:pt x="10823" y="-1"/>
                      <a:pt x="21242" y="0"/>
                    </a:cubicBezTo>
                    <a:cubicBezTo>
                      <a:pt x="29645" y="0"/>
                      <a:pt x="37286" y="4873"/>
                      <a:pt x="40828" y="12494"/>
                    </a:cubicBezTo>
                  </a:path>
                  <a:path w="40829" h="21600" stroke="0" extrusionOk="0">
                    <a:moveTo>
                      <a:pt x="0" y="17682"/>
                    </a:moveTo>
                    <a:cubicBezTo>
                      <a:pt x="1890" y="7436"/>
                      <a:pt x="10823" y="-1"/>
                      <a:pt x="21242" y="0"/>
                    </a:cubicBezTo>
                    <a:cubicBezTo>
                      <a:pt x="29645" y="0"/>
                      <a:pt x="37286" y="4873"/>
                      <a:pt x="40828" y="12494"/>
                    </a:cubicBezTo>
                    <a:lnTo>
                      <a:pt x="21242" y="21600"/>
                    </a:lnTo>
                    <a:lnTo>
                      <a:pt x="0" y="17682"/>
                    </a:lnTo>
                    <a:close/>
                  </a:path>
                </a:pathLst>
              </a:custGeom>
              <a:noFill/>
              <a:ln w="28575">
                <a:solidFill>
                  <a:srgbClr val="96969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rgbClr val="5A5A5A"/>
                      </a:outerShdw>
                    </a:effectLst>
                  </a14:hiddenEffects>
                </a:ext>
              </a:extLst>
            </p:spPr>
            <p:txBody>
              <a:bodyPr wrap="none" lIns="0" tIns="0" rIns="0" bIns="0" anchor="ctr"/>
              <a:lstStyle/>
              <a:p>
                <a:endParaRPr lang="zh-TW" altLang="en-US"/>
              </a:p>
            </p:txBody>
          </p:sp>
          <p:sp>
            <p:nvSpPr>
              <p:cNvPr id="21518" name="Arc 9"/>
              <p:cNvSpPr>
                <a:spLocks/>
              </p:cNvSpPr>
              <p:nvPr/>
            </p:nvSpPr>
            <p:spPr bwMode="auto">
              <a:xfrm flipH="1">
                <a:off x="2391" y="1054"/>
                <a:ext cx="879" cy="393"/>
              </a:xfrm>
              <a:custGeom>
                <a:avLst/>
                <a:gdLst>
                  <a:gd name="T0" fmla="*/ 0 w 38679"/>
                  <a:gd name="T1" fmla="*/ 0 h 21600"/>
                  <a:gd name="T2" fmla="*/ 0 w 38679"/>
                  <a:gd name="T3" fmla="*/ 0 h 21600"/>
                  <a:gd name="T4" fmla="*/ 0 w 38679"/>
                  <a:gd name="T5" fmla="*/ 0 h 21600"/>
                  <a:gd name="T6" fmla="*/ 0 60000 65536"/>
                  <a:gd name="T7" fmla="*/ 0 60000 65536"/>
                  <a:gd name="T8" fmla="*/ 0 60000 65536"/>
                </a:gdLst>
                <a:ahLst/>
                <a:cxnLst>
                  <a:cxn ang="T6">
                    <a:pos x="T0" y="T1"/>
                  </a:cxn>
                  <a:cxn ang="T7">
                    <a:pos x="T2" y="T3"/>
                  </a:cxn>
                  <a:cxn ang="T8">
                    <a:pos x="T4" y="T5"/>
                  </a:cxn>
                </a:cxnLst>
                <a:rect l="0" t="0" r="r" b="b"/>
                <a:pathLst>
                  <a:path w="38679" h="21600" fill="none" extrusionOk="0">
                    <a:moveTo>
                      <a:pt x="-1" y="8574"/>
                    </a:moveTo>
                    <a:cubicBezTo>
                      <a:pt x="4082" y="3174"/>
                      <a:pt x="10460" y="-1"/>
                      <a:pt x="17231" y="0"/>
                    </a:cubicBezTo>
                    <a:cubicBezTo>
                      <a:pt x="28170" y="0"/>
                      <a:pt x="37382" y="8178"/>
                      <a:pt x="38678" y="19041"/>
                    </a:cubicBezTo>
                  </a:path>
                  <a:path w="38679" h="21600" stroke="0" extrusionOk="0">
                    <a:moveTo>
                      <a:pt x="-1" y="8574"/>
                    </a:moveTo>
                    <a:cubicBezTo>
                      <a:pt x="4082" y="3174"/>
                      <a:pt x="10460" y="-1"/>
                      <a:pt x="17231" y="0"/>
                    </a:cubicBezTo>
                    <a:cubicBezTo>
                      <a:pt x="28170" y="0"/>
                      <a:pt x="37382" y="8178"/>
                      <a:pt x="38678" y="19041"/>
                    </a:cubicBezTo>
                    <a:lnTo>
                      <a:pt x="17231" y="21600"/>
                    </a:lnTo>
                    <a:lnTo>
                      <a:pt x="-1" y="8574"/>
                    </a:lnTo>
                    <a:close/>
                  </a:path>
                </a:pathLst>
              </a:custGeom>
              <a:noFill/>
              <a:ln w="28575">
                <a:solidFill>
                  <a:srgbClr val="96969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rgbClr val="5A5A5A"/>
                      </a:outerShdw>
                    </a:effectLst>
                  </a14:hiddenEffects>
                </a:ext>
              </a:extLst>
            </p:spPr>
            <p:txBody>
              <a:bodyPr wrap="none" lIns="0" tIns="0" rIns="0" bIns="0" anchor="ctr"/>
              <a:lstStyle/>
              <a:p>
                <a:endParaRPr lang="zh-TW" altLang="en-US"/>
              </a:p>
            </p:txBody>
          </p:sp>
          <p:sp>
            <p:nvSpPr>
              <p:cNvPr id="21519" name="Arc 10"/>
              <p:cNvSpPr>
                <a:spLocks/>
              </p:cNvSpPr>
              <p:nvPr/>
            </p:nvSpPr>
            <p:spPr bwMode="auto">
              <a:xfrm flipH="1" flipV="1">
                <a:off x="1364" y="1072"/>
                <a:ext cx="1024" cy="577"/>
              </a:xfrm>
              <a:custGeom>
                <a:avLst/>
                <a:gdLst>
                  <a:gd name="T0" fmla="*/ 0 w 36844"/>
                  <a:gd name="T1" fmla="*/ 0 h 21600"/>
                  <a:gd name="T2" fmla="*/ 1 w 36844"/>
                  <a:gd name="T3" fmla="*/ 0 h 21600"/>
                  <a:gd name="T4" fmla="*/ 0 w 36844"/>
                  <a:gd name="T5" fmla="*/ 0 h 21600"/>
                  <a:gd name="T6" fmla="*/ 0 60000 65536"/>
                  <a:gd name="T7" fmla="*/ 0 60000 65536"/>
                  <a:gd name="T8" fmla="*/ 0 60000 65536"/>
                </a:gdLst>
                <a:ahLst/>
                <a:cxnLst>
                  <a:cxn ang="T6">
                    <a:pos x="T0" y="T1"/>
                  </a:cxn>
                  <a:cxn ang="T7">
                    <a:pos x="T2" y="T3"/>
                  </a:cxn>
                  <a:cxn ang="T8">
                    <a:pos x="T4" y="T5"/>
                  </a:cxn>
                </a:cxnLst>
                <a:rect l="0" t="0" r="r" b="b"/>
                <a:pathLst>
                  <a:path w="36844" h="21600" fill="none" extrusionOk="0">
                    <a:moveTo>
                      <a:pt x="0" y="10098"/>
                    </a:moveTo>
                    <a:cubicBezTo>
                      <a:pt x="3953" y="3813"/>
                      <a:pt x="10858" y="-1"/>
                      <a:pt x="18283" y="0"/>
                    </a:cubicBezTo>
                    <a:cubicBezTo>
                      <a:pt x="25897" y="0"/>
                      <a:pt x="32949" y="4009"/>
                      <a:pt x="36844" y="10552"/>
                    </a:cubicBezTo>
                  </a:path>
                  <a:path w="36844" h="21600" stroke="0" extrusionOk="0">
                    <a:moveTo>
                      <a:pt x="0" y="10098"/>
                    </a:moveTo>
                    <a:cubicBezTo>
                      <a:pt x="3953" y="3813"/>
                      <a:pt x="10858" y="-1"/>
                      <a:pt x="18283" y="0"/>
                    </a:cubicBezTo>
                    <a:cubicBezTo>
                      <a:pt x="25897" y="0"/>
                      <a:pt x="32949" y="4009"/>
                      <a:pt x="36844" y="10552"/>
                    </a:cubicBezTo>
                    <a:lnTo>
                      <a:pt x="18283" y="21600"/>
                    </a:lnTo>
                    <a:lnTo>
                      <a:pt x="0" y="10098"/>
                    </a:lnTo>
                    <a:close/>
                  </a:path>
                </a:pathLst>
              </a:custGeom>
              <a:noFill/>
              <a:ln w="28575">
                <a:solidFill>
                  <a:srgbClr val="96969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rgbClr val="5A5A5A"/>
                      </a:outerShdw>
                    </a:effectLst>
                  </a14:hiddenEffects>
                </a:ext>
              </a:extLst>
            </p:spPr>
            <p:txBody>
              <a:bodyPr wrap="none" lIns="0" tIns="0" rIns="0" bIns="0" anchor="ctr"/>
              <a:lstStyle/>
              <a:p>
                <a:endParaRPr lang="zh-TW" altLang="en-US"/>
              </a:p>
            </p:txBody>
          </p:sp>
          <p:sp>
            <p:nvSpPr>
              <p:cNvPr id="21520" name="Arc 11"/>
              <p:cNvSpPr>
                <a:spLocks/>
              </p:cNvSpPr>
              <p:nvPr/>
            </p:nvSpPr>
            <p:spPr bwMode="auto">
              <a:xfrm flipH="1">
                <a:off x="4202" y="880"/>
                <a:ext cx="924" cy="225"/>
              </a:xfrm>
              <a:custGeom>
                <a:avLst/>
                <a:gdLst>
                  <a:gd name="T0" fmla="*/ 0 w 43006"/>
                  <a:gd name="T1" fmla="*/ 0 h 26004"/>
                  <a:gd name="T2" fmla="*/ 0 w 43006"/>
                  <a:gd name="T3" fmla="*/ 0 h 26004"/>
                  <a:gd name="T4" fmla="*/ 0 w 43006"/>
                  <a:gd name="T5" fmla="*/ 0 h 26004"/>
                  <a:gd name="T6" fmla="*/ 0 60000 65536"/>
                  <a:gd name="T7" fmla="*/ 0 60000 65536"/>
                  <a:gd name="T8" fmla="*/ 0 60000 65536"/>
                </a:gdLst>
                <a:ahLst/>
                <a:cxnLst>
                  <a:cxn ang="T6">
                    <a:pos x="T0" y="T1"/>
                  </a:cxn>
                  <a:cxn ang="T7">
                    <a:pos x="T2" y="T3"/>
                  </a:cxn>
                  <a:cxn ang="T8">
                    <a:pos x="T4" y="T5"/>
                  </a:cxn>
                </a:cxnLst>
                <a:rect l="0" t="0" r="r" b="b"/>
                <a:pathLst>
                  <a:path w="43006" h="26004" fill="none" extrusionOk="0">
                    <a:moveTo>
                      <a:pt x="0" y="18711"/>
                    </a:moveTo>
                    <a:cubicBezTo>
                      <a:pt x="1446" y="7995"/>
                      <a:pt x="10593" y="-1"/>
                      <a:pt x="21406" y="0"/>
                    </a:cubicBezTo>
                    <a:cubicBezTo>
                      <a:pt x="33335" y="0"/>
                      <a:pt x="43006" y="9670"/>
                      <a:pt x="43006" y="21600"/>
                    </a:cubicBezTo>
                    <a:cubicBezTo>
                      <a:pt x="43006" y="23079"/>
                      <a:pt x="42853" y="24555"/>
                      <a:pt x="42552" y="26004"/>
                    </a:cubicBezTo>
                  </a:path>
                  <a:path w="43006" h="26004" stroke="0" extrusionOk="0">
                    <a:moveTo>
                      <a:pt x="0" y="18711"/>
                    </a:moveTo>
                    <a:cubicBezTo>
                      <a:pt x="1446" y="7995"/>
                      <a:pt x="10593" y="-1"/>
                      <a:pt x="21406" y="0"/>
                    </a:cubicBezTo>
                    <a:cubicBezTo>
                      <a:pt x="33335" y="0"/>
                      <a:pt x="43006" y="9670"/>
                      <a:pt x="43006" y="21600"/>
                    </a:cubicBezTo>
                    <a:cubicBezTo>
                      <a:pt x="43006" y="23079"/>
                      <a:pt x="42853" y="24555"/>
                      <a:pt x="42552" y="26004"/>
                    </a:cubicBezTo>
                    <a:lnTo>
                      <a:pt x="21406" y="21600"/>
                    </a:lnTo>
                    <a:lnTo>
                      <a:pt x="0" y="18711"/>
                    </a:lnTo>
                    <a:close/>
                  </a:path>
                </a:pathLst>
              </a:custGeom>
              <a:noFill/>
              <a:ln w="28575">
                <a:solidFill>
                  <a:srgbClr val="96969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rgbClr val="5A5A5A"/>
                      </a:outerShdw>
                    </a:effectLst>
                  </a14:hiddenEffects>
                </a:ext>
              </a:extLst>
            </p:spPr>
            <p:txBody>
              <a:bodyPr wrap="none" lIns="0" tIns="0" rIns="0" bIns="0" anchor="ctr"/>
              <a:lstStyle/>
              <a:p>
                <a:endParaRPr lang="zh-TW" altLang="en-US"/>
              </a:p>
            </p:txBody>
          </p:sp>
          <p:sp>
            <p:nvSpPr>
              <p:cNvPr id="21521" name="Oval 12"/>
              <p:cNvSpPr>
                <a:spLocks noChangeArrowheads="1"/>
              </p:cNvSpPr>
              <p:nvPr/>
            </p:nvSpPr>
            <p:spPr bwMode="auto">
              <a:xfrm>
                <a:off x="1911" y="1618"/>
                <a:ext cx="56" cy="73"/>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rgbClr val="990000">
                          <a:alpha val="74998"/>
                        </a:srgbClr>
                      </a:outerShdw>
                    </a:effectLst>
                  </a14:hiddenEffects>
                </a:ext>
              </a:extLst>
            </p:spPr>
            <p:txBody>
              <a:bodyPr wrap="none" lIns="0" tIns="0" rIns="0" bIns="0" anchor="ctr"/>
              <a:lstStyle/>
              <a:p>
                <a:pPr eaLnBrk="1" hangingPunct="1"/>
                <a:endParaRPr lang="zh-TW" altLang="en-US"/>
              </a:p>
            </p:txBody>
          </p:sp>
          <p:sp>
            <p:nvSpPr>
              <p:cNvPr id="21522" name="Oval 13"/>
              <p:cNvSpPr>
                <a:spLocks noChangeArrowheads="1"/>
              </p:cNvSpPr>
              <p:nvPr/>
            </p:nvSpPr>
            <p:spPr bwMode="auto">
              <a:xfrm>
                <a:off x="2830" y="1038"/>
                <a:ext cx="56" cy="73"/>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rgbClr val="990000">
                          <a:alpha val="74998"/>
                        </a:srgbClr>
                      </a:outerShdw>
                    </a:effectLst>
                  </a14:hiddenEffects>
                </a:ext>
              </a:extLst>
            </p:spPr>
            <p:txBody>
              <a:bodyPr wrap="none" lIns="0" tIns="0" rIns="0" bIns="0" anchor="ctr"/>
              <a:lstStyle/>
              <a:p>
                <a:pPr eaLnBrk="1" hangingPunct="1"/>
                <a:endParaRPr lang="zh-TW" altLang="en-US"/>
              </a:p>
            </p:txBody>
          </p:sp>
          <p:sp>
            <p:nvSpPr>
              <p:cNvPr id="21523" name="Oval 14"/>
              <p:cNvSpPr>
                <a:spLocks noChangeArrowheads="1"/>
              </p:cNvSpPr>
              <p:nvPr/>
            </p:nvSpPr>
            <p:spPr bwMode="auto">
              <a:xfrm>
                <a:off x="3793" y="1398"/>
                <a:ext cx="56" cy="73"/>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rgbClr val="990000">
                          <a:alpha val="74998"/>
                        </a:srgbClr>
                      </a:outerShdw>
                    </a:effectLst>
                  </a14:hiddenEffects>
                </a:ext>
              </a:extLst>
            </p:spPr>
            <p:txBody>
              <a:bodyPr wrap="none" lIns="0" tIns="0" rIns="0" bIns="0" anchor="ctr"/>
              <a:lstStyle/>
              <a:p>
                <a:pPr eaLnBrk="1" hangingPunct="1"/>
                <a:endParaRPr lang="zh-TW" altLang="en-US"/>
              </a:p>
            </p:txBody>
          </p:sp>
          <p:sp>
            <p:nvSpPr>
              <p:cNvPr id="21524" name="Oval 15"/>
              <p:cNvSpPr>
                <a:spLocks noChangeArrowheads="1"/>
              </p:cNvSpPr>
              <p:nvPr/>
            </p:nvSpPr>
            <p:spPr bwMode="auto">
              <a:xfrm>
                <a:off x="4562" y="850"/>
                <a:ext cx="56" cy="73"/>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rgbClr val="990000">
                          <a:alpha val="74998"/>
                        </a:srgbClr>
                      </a:outerShdw>
                    </a:effectLst>
                  </a14:hiddenEffects>
                </a:ext>
              </a:extLst>
            </p:spPr>
            <p:txBody>
              <a:bodyPr wrap="none" lIns="0" tIns="0" rIns="0" bIns="0" anchor="ctr"/>
              <a:lstStyle/>
              <a:p>
                <a:pPr eaLnBrk="1" hangingPunct="1"/>
                <a:endParaRPr lang="zh-TW" altLang="en-US"/>
              </a:p>
            </p:txBody>
          </p:sp>
        </p:grpSp>
        <p:sp>
          <p:nvSpPr>
            <p:cNvPr id="21510" name="Rectangle 16"/>
            <p:cNvSpPr>
              <a:spLocks noChangeArrowheads="1"/>
            </p:cNvSpPr>
            <p:nvPr/>
          </p:nvSpPr>
          <p:spPr bwMode="auto">
            <a:xfrm>
              <a:off x="3250" y="1825"/>
              <a:ext cx="1910" cy="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969696"/>
                  </a:solidFill>
                  <a:miter lim="800000"/>
                  <a:headEnd/>
                  <a:tailEnd/>
                </a14:hiddenLine>
              </a:ext>
              <a:ext uri="{AF507438-7753-43E0-B8FC-AC1667EBCBE1}">
                <a14:hiddenEffects xmlns:a14="http://schemas.microsoft.com/office/drawing/2010/main">
                  <a:effectLst>
                    <a:outerShdw blurRad="63500" dist="17961" dir="2700000" algn="ctr" rotWithShape="0">
                      <a:srgbClr val="999999">
                        <a:alpha val="74998"/>
                      </a:srgbClr>
                    </a:outerShdw>
                  </a:effectLst>
                </a14:hiddenEffects>
              </a:ext>
            </a:extLst>
          </p:spPr>
          <p:txBody>
            <a:bodyPr wrap="none" lIns="0" tIns="0" rIns="0" bIns="0" anchor="ctr"/>
            <a:lstStyle/>
            <a:p>
              <a:pPr algn="ctr">
                <a:spcBef>
                  <a:spcPct val="50000"/>
                </a:spcBef>
              </a:pPr>
              <a:r>
                <a:rPr kumimoji="0" lang="zh-TW" altLang="en-US" sz="2000">
                  <a:latin typeface="標楷體" charset="0"/>
                  <a:ea typeface="標楷體" charset="0"/>
                </a:rPr>
                <a:t>低點停止扣款</a:t>
              </a:r>
            </a:p>
          </p:txBody>
        </p:sp>
        <p:graphicFrame>
          <p:nvGraphicFramePr>
            <p:cNvPr id="21511" name="Object 17"/>
            <p:cNvGraphicFramePr>
              <a:graphicFrameLocks noChangeAspect="1"/>
            </p:cNvGraphicFramePr>
            <p:nvPr/>
          </p:nvGraphicFramePr>
          <p:xfrm>
            <a:off x="897" y="2105"/>
            <a:ext cx="1984" cy="1776"/>
          </p:xfrm>
          <a:graphic>
            <a:graphicData uri="http://schemas.openxmlformats.org/presentationml/2006/ole">
              <mc:AlternateContent xmlns:mc="http://schemas.openxmlformats.org/markup-compatibility/2006">
                <mc:Choice xmlns:v="urn:schemas-microsoft-com:vml" Requires="v">
                  <p:oleObj spid="_x0000_s2096" name="工作表" r:id="rId5" imgW="2686288" imgH="2829163" progId="Excel.Sheet.8">
                    <p:embed/>
                  </p:oleObj>
                </mc:Choice>
                <mc:Fallback>
                  <p:oleObj name="工作表" r:id="rId5" imgW="2686288" imgH="2829163"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7" y="2105"/>
                          <a:ext cx="1984" cy="1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969696"/>
                              </a:solidFill>
                              <a:miter lim="800000"/>
                              <a:headEnd/>
                              <a:tailEnd/>
                            </a14:hiddenLine>
                          </a:ext>
                          <a:ext uri="{AF507438-7753-43E0-B8FC-AC1667EBCBE1}">
                            <a14:hiddenEffects xmlns:a14="http://schemas.microsoft.com/office/drawing/2010/main">
                              <a:effectLst>
                                <a:outerShdw blurRad="63500" dist="17961" dir="2700000" algn="ctr" rotWithShape="0">
                                  <a:srgbClr val="999999">
                                    <a:alpha val="74998"/>
                                  </a:srgbClr>
                                </a:outerShdw>
                              </a:effectLst>
                            </a14:hiddenEffects>
                          </a:ext>
                        </a:extLst>
                      </p:spPr>
                    </p:pic>
                  </p:oleObj>
                </mc:Fallback>
              </mc:AlternateContent>
            </a:graphicData>
          </a:graphic>
        </p:graphicFrame>
        <p:sp>
          <p:nvSpPr>
            <p:cNvPr id="21512" name="Rectangle 18"/>
            <p:cNvSpPr>
              <a:spLocks noChangeArrowheads="1"/>
            </p:cNvSpPr>
            <p:nvPr/>
          </p:nvSpPr>
          <p:spPr bwMode="auto">
            <a:xfrm>
              <a:off x="960" y="1802"/>
              <a:ext cx="1910" cy="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969696"/>
                  </a:solidFill>
                  <a:miter lim="800000"/>
                  <a:headEnd/>
                  <a:tailEnd/>
                </a14:hiddenLine>
              </a:ext>
              <a:ext uri="{AF507438-7753-43E0-B8FC-AC1667EBCBE1}">
                <a14:hiddenEffects xmlns:a14="http://schemas.microsoft.com/office/drawing/2010/main">
                  <a:effectLst>
                    <a:outerShdw blurRad="63500" dist="17961" dir="2700000" algn="ctr" rotWithShape="0">
                      <a:srgbClr val="999999">
                        <a:alpha val="74998"/>
                      </a:srgbClr>
                    </a:outerShdw>
                  </a:effectLst>
                </a14:hiddenEffects>
              </a:ext>
            </a:extLst>
          </p:spPr>
          <p:txBody>
            <a:bodyPr wrap="none" lIns="0" tIns="0" rIns="0" bIns="0" anchor="ctr"/>
            <a:lstStyle/>
            <a:p>
              <a:pPr algn="ctr">
                <a:spcBef>
                  <a:spcPct val="50000"/>
                </a:spcBef>
              </a:pPr>
              <a:r>
                <a:rPr kumimoji="0" lang="zh-TW" altLang="en-US" sz="2000">
                  <a:latin typeface="標楷體" charset="0"/>
                  <a:ea typeface="標楷體" charset="0"/>
                </a:rPr>
                <a:t>定期正常扣款</a:t>
              </a:r>
            </a:p>
          </p:txBody>
        </p:sp>
        <p:sp>
          <p:nvSpPr>
            <p:cNvPr id="21513" name="AutoShape 19"/>
            <p:cNvSpPr>
              <a:spLocks noChangeArrowheads="1"/>
            </p:cNvSpPr>
            <p:nvPr/>
          </p:nvSpPr>
          <p:spPr bwMode="auto">
            <a:xfrm>
              <a:off x="1865" y="1673"/>
              <a:ext cx="128" cy="1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206 w 21600"/>
                <a:gd name="T25" fmla="*/ 3153 h 21600"/>
                <a:gd name="T26" fmla="*/ 18394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00FF"/>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17961" dir="2700000" algn="ctr" rotWithShape="0">
                      <a:srgbClr val="000099"/>
                    </a:outerShdw>
                  </a:effectLst>
                </a14:hiddenEffects>
              </a:ext>
            </a:extLst>
          </p:spPr>
          <p:txBody>
            <a:bodyPr wrap="none" lIns="0" tIns="0" rIns="0" bIns="0" anchor="ctr"/>
            <a:lstStyle/>
            <a:p>
              <a:endParaRPr lang="zh-TW" altLang="en-US"/>
            </a:p>
          </p:txBody>
        </p:sp>
        <p:sp>
          <p:nvSpPr>
            <p:cNvPr id="21514" name="Line 20"/>
            <p:cNvSpPr>
              <a:spLocks noChangeShapeType="1"/>
            </p:cNvSpPr>
            <p:nvPr/>
          </p:nvSpPr>
          <p:spPr bwMode="auto">
            <a:xfrm>
              <a:off x="4132" y="1691"/>
              <a:ext cx="110" cy="1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rgbClr val="000000">
                        <a:alpha val="74998"/>
                      </a:srgbClr>
                    </a:outerShdw>
                  </a:effectLst>
                </a14:hiddenEffects>
              </a:ext>
            </a:extLst>
          </p:spPr>
          <p:txBody>
            <a:bodyPr wrap="none" lIns="0" tIns="0" rIns="0" bIns="0" anchor="ctr"/>
            <a:lstStyle/>
            <a:p>
              <a:endParaRPr lang="zh-TW" altLang="en-US"/>
            </a:p>
          </p:txBody>
        </p:sp>
        <p:sp>
          <p:nvSpPr>
            <p:cNvPr id="21515" name="Line 21"/>
            <p:cNvSpPr>
              <a:spLocks noChangeShapeType="1"/>
            </p:cNvSpPr>
            <p:nvPr/>
          </p:nvSpPr>
          <p:spPr bwMode="auto">
            <a:xfrm flipH="1">
              <a:off x="4123" y="1682"/>
              <a:ext cx="119" cy="11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rgbClr val="000000">
                        <a:alpha val="74998"/>
                      </a:srgbClr>
                    </a:outerShdw>
                  </a:effectLst>
                </a14:hiddenEffects>
              </a:ext>
            </a:extLst>
          </p:spPr>
          <p:txBody>
            <a:bodyPr wrap="none" lIns="0" tIns="0" rIns="0" bIns="0" anchor="ctr"/>
            <a:lstStyle/>
            <a:p>
              <a:endParaRPr lang="zh-TW" alt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sz="half" idx="1"/>
          </p:nvPr>
        </p:nvSpPr>
        <p:spPr>
          <a:xfrm>
            <a:off x="395288" y="908050"/>
            <a:ext cx="7993062" cy="792163"/>
          </a:xfrm>
        </p:spPr>
        <p:txBody>
          <a:bodyPr/>
          <a:lstStyle/>
          <a:p>
            <a:pPr>
              <a:buFontTx/>
              <a:buNone/>
            </a:pPr>
            <a:r>
              <a:rPr lang="zh-TW" altLang="en-US" sz="3600" b="1">
                <a:latin typeface="微軟正黑體" charset="0"/>
                <a:ea typeface="微軟正黑體" charset="0"/>
              </a:rPr>
              <a:t>長期投資可以降低風險</a:t>
            </a:r>
            <a:endParaRPr lang="en-US" altLang="zh-TW" sz="3600" b="1">
              <a:latin typeface="微軟正黑體" charset="0"/>
              <a:ea typeface="微軟正黑體" charset="0"/>
            </a:endParaRPr>
          </a:p>
          <a:p>
            <a:pPr>
              <a:buFontTx/>
              <a:buNone/>
            </a:pPr>
            <a:r>
              <a:rPr lang="zh-TW" altLang="en-US" sz="2200" b="1">
                <a:solidFill>
                  <a:srgbClr val="FF6600"/>
                </a:solidFill>
                <a:latin typeface="標楷體" charset="0"/>
                <a:ea typeface="標楷體" charset="0"/>
              </a:rPr>
              <a:t>歷史統計歸納的結果：</a:t>
            </a:r>
            <a:r>
              <a:rPr lang="zh-TW" altLang="en-US" sz="2200">
                <a:latin typeface="標楷體" charset="0"/>
                <a:ea typeface="標楷體" charset="0"/>
              </a:rPr>
              <a:t>根據美國一項長達</a:t>
            </a:r>
            <a:r>
              <a:rPr lang="en-US" altLang="zh-TW" sz="2200">
                <a:latin typeface="標楷體" charset="0"/>
                <a:ea typeface="標楷體" charset="0"/>
              </a:rPr>
              <a:t>205</a:t>
            </a:r>
            <a:r>
              <a:rPr lang="zh-TW" altLang="en-US" sz="2200">
                <a:latin typeface="標楷體" charset="0"/>
                <a:ea typeface="標楷體" charset="0"/>
              </a:rPr>
              <a:t>年的統計，股票年</a:t>
            </a:r>
            <a:endParaRPr lang="en-US" altLang="zh-TW" sz="2200">
              <a:latin typeface="標楷體" charset="0"/>
              <a:ea typeface="標楷體" charset="0"/>
            </a:endParaRPr>
          </a:p>
          <a:p>
            <a:pPr>
              <a:buFontTx/>
              <a:buNone/>
            </a:pPr>
            <a:r>
              <a:rPr lang="zh-TW" altLang="en-US" sz="2200">
                <a:latin typeface="標楷體" charset="0"/>
                <a:ea typeface="標楷體" charset="0"/>
              </a:rPr>
              <a:t>實質報酬率的高低區間與投資持有期間如下：</a:t>
            </a:r>
          </a:p>
          <a:p>
            <a:pPr>
              <a:buFontTx/>
              <a:buNone/>
            </a:pPr>
            <a:endParaRPr lang="en-US" altLang="zh-TW" sz="2000">
              <a:latin typeface="標楷體" charset="0"/>
              <a:ea typeface="標楷體" charset="0"/>
            </a:endParaRPr>
          </a:p>
        </p:txBody>
      </p:sp>
      <p:graphicFrame>
        <p:nvGraphicFramePr>
          <p:cNvPr id="41003" name="Group 43"/>
          <p:cNvGraphicFramePr>
            <a:graphicFrameLocks noGrp="1"/>
          </p:cNvGraphicFramePr>
          <p:nvPr>
            <p:ph sz="half" idx="2"/>
          </p:nvPr>
        </p:nvGraphicFramePr>
        <p:xfrm>
          <a:off x="395288" y="2492375"/>
          <a:ext cx="7931150" cy="2200274"/>
        </p:xfrm>
        <a:graphic>
          <a:graphicData uri="http://schemas.openxmlformats.org/drawingml/2006/table">
            <a:tbl>
              <a:tblPr/>
              <a:tblGrid>
                <a:gridCol w="1555750"/>
                <a:gridCol w="1203325"/>
                <a:gridCol w="1271587"/>
                <a:gridCol w="1271588"/>
                <a:gridCol w="1306512"/>
                <a:gridCol w="1322388"/>
              </a:tblGrid>
              <a:tr h="457332">
                <a:tc gridSpan="6">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1" lang="zh-TW" altLang="en-US" sz="2400" b="0" i="0" u="none" strike="noStrike" cap="none" normalizeH="0" baseline="0" dirty="0" smtClean="0">
                          <a:ln>
                            <a:noFill/>
                          </a:ln>
                          <a:solidFill>
                            <a:srgbClr val="FF3300"/>
                          </a:solidFill>
                          <a:effectLst/>
                          <a:latin typeface="標楷體" pitchFamily="65" charset="-120"/>
                          <a:ea typeface="標楷體" pitchFamily="65" charset="-120"/>
                        </a:rPr>
                        <a:t>股票實質報酬率與投資期間的關係</a:t>
                      </a:r>
                      <a:r>
                        <a:rPr kumimoji="1" lang="en-US" altLang="zh-TW" sz="2400" b="0" i="0" u="none" strike="noStrike" cap="none" normalizeH="0" baseline="0" dirty="0" smtClean="0">
                          <a:ln>
                            <a:noFill/>
                          </a:ln>
                          <a:solidFill>
                            <a:srgbClr val="FF3300"/>
                          </a:solidFill>
                          <a:effectLst/>
                          <a:latin typeface="Arial" charset="0"/>
                          <a:ea typeface="標楷體" pitchFamily="65" charset="-120"/>
                        </a:rPr>
                        <a:t>《1803-2008》</a:t>
                      </a:r>
                    </a:p>
                  </a:txBody>
                  <a:tcPr marT="45733" marB="457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9635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1" lang="zh-TW" altLang="zh-TW" sz="2000" b="0" i="0" u="none" strike="noStrike" cap="none" normalizeH="0" baseline="0" smtClean="0">
                        <a:ln>
                          <a:noFill/>
                        </a:ln>
                        <a:solidFill>
                          <a:schemeClr val="tx1"/>
                        </a:solidFill>
                        <a:effectLst/>
                        <a:latin typeface="Arial" charset="0"/>
                        <a:ea typeface="標楷體" pitchFamily="65" charset="-120"/>
                      </a:endParaRP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1" lang="en-US" altLang="zh-TW" sz="2000" b="0" i="0" u="none" strike="noStrike" cap="none" normalizeH="0" baseline="0" smtClean="0">
                          <a:ln>
                            <a:noFill/>
                          </a:ln>
                          <a:solidFill>
                            <a:schemeClr val="tx1"/>
                          </a:solidFill>
                          <a:effectLst/>
                          <a:latin typeface="Arial" charset="0"/>
                          <a:ea typeface="標楷體" pitchFamily="65" charset="-120"/>
                        </a:rPr>
                        <a:t>1</a:t>
                      </a:r>
                      <a:r>
                        <a:rPr kumimoji="1" lang="zh-TW" altLang="en-US" sz="2000" b="0" i="0" u="none" strike="noStrike" cap="none" normalizeH="0" baseline="0" smtClean="0">
                          <a:ln>
                            <a:noFill/>
                          </a:ln>
                          <a:solidFill>
                            <a:schemeClr val="tx1"/>
                          </a:solidFill>
                          <a:effectLst/>
                          <a:latin typeface="Arial" charset="0"/>
                          <a:ea typeface="標楷體" pitchFamily="65" charset="-120"/>
                        </a:rPr>
                        <a:t>年</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1" lang="en-US" altLang="zh-TW" sz="2000" b="0" i="0" u="none" strike="noStrike" cap="none" normalizeH="0" baseline="0" smtClean="0">
                          <a:ln>
                            <a:noFill/>
                          </a:ln>
                          <a:solidFill>
                            <a:schemeClr val="tx1"/>
                          </a:solidFill>
                          <a:effectLst/>
                          <a:latin typeface="Arial" charset="0"/>
                          <a:ea typeface="標楷體" pitchFamily="65" charset="-120"/>
                        </a:rPr>
                        <a:t>5</a:t>
                      </a:r>
                      <a:r>
                        <a:rPr kumimoji="1" lang="zh-TW" altLang="en-US" sz="2000" b="0" i="0" u="none" strike="noStrike" cap="none" normalizeH="0" baseline="0" smtClean="0">
                          <a:ln>
                            <a:noFill/>
                          </a:ln>
                          <a:solidFill>
                            <a:schemeClr val="tx1"/>
                          </a:solidFill>
                          <a:effectLst/>
                          <a:latin typeface="Arial" charset="0"/>
                          <a:ea typeface="標楷體" pitchFamily="65" charset="-120"/>
                        </a:rPr>
                        <a:t>年</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1" lang="en-US" altLang="zh-TW" sz="2000" b="0" i="0" u="none" strike="noStrike" cap="none" normalizeH="0" baseline="0" smtClean="0">
                          <a:ln>
                            <a:noFill/>
                          </a:ln>
                          <a:solidFill>
                            <a:schemeClr val="tx1"/>
                          </a:solidFill>
                          <a:effectLst/>
                          <a:latin typeface="Arial" charset="0"/>
                          <a:ea typeface="標楷體" pitchFamily="65" charset="-120"/>
                        </a:rPr>
                        <a:t>10</a:t>
                      </a:r>
                      <a:r>
                        <a:rPr kumimoji="1" lang="zh-TW" altLang="en-US" sz="2000" b="0" i="0" u="none" strike="noStrike" cap="none" normalizeH="0" baseline="0" smtClean="0">
                          <a:ln>
                            <a:noFill/>
                          </a:ln>
                          <a:solidFill>
                            <a:schemeClr val="tx1"/>
                          </a:solidFill>
                          <a:effectLst/>
                          <a:latin typeface="Arial" charset="0"/>
                          <a:ea typeface="標楷體" pitchFamily="65" charset="-120"/>
                        </a:rPr>
                        <a:t>年</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1" lang="en-US" altLang="zh-TW" sz="2000" b="0" i="0" u="none" strike="noStrike" cap="none" normalizeH="0" baseline="0" dirty="0" smtClean="0">
                          <a:ln>
                            <a:noFill/>
                          </a:ln>
                          <a:solidFill>
                            <a:schemeClr val="tx1"/>
                          </a:solidFill>
                          <a:effectLst/>
                          <a:latin typeface="Arial" charset="0"/>
                          <a:ea typeface="標楷體" pitchFamily="65" charset="-120"/>
                        </a:rPr>
                        <a:t>15</a:t>
                      </a:r>
                      <a:r>
                        <a:rPr kumimoji="1" lang="zh-TW" altLang="en-US" sz="2000" b="0" i="0" u="none" strike="noStrike" cap="none" normalizeH="0" baseline="0" dirty="0" smtClean="0">
                          <a:ln>
                            <a:noFill/>
                          </a:ln>
                          <a:solidFill>
                            <a:schemeClr val="tx1"/>
                          </a:solidFill>
                          <a:effectLst/>
                          <a:latin typeface="Arial" charset="0"/>
                          <a:ea typeface="標楷體" pitchFamily="65" charset="-120"/>
                        </a:rPr>
                        <a:t>年</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1" lang="en-US" altLang="zh-TW" sz="2000" b="0" i="0" u="none" strike="noStrike" cap="none" normalizeH="0" baseline="0" smtClean="0">
                          <a:ln>
                            <a:noFill/>
                          </a:ln>
                          <a:solidFill>
                            <a:schemeClr val="tx1"/>
                          </a:solidFill>
                          <a:effectLst/>
                          <a:latin typeface="Arial" charset="0"/>
                          <a:ea typeface="標楷體" pitchFamily="65" charset="-120"/>
                        </a:rPr>
                        <a:t>25</a:t>
                      </a:r>
                      <a:r>
                        <a:rPr kumimoji="1" lang="zh-TW" altLang="en-US" sz="2000" b="0" i="0" u="none" strike="noStrike" cap="none" normalizeH="0" baseline="0" smtClean="0">
                          <a:ln>
                            <a:noFill/>
                          </a:ln>
                          <a:solidFill>
                            <a:schemeClr val="tx1"/>
                          </a:solidFill>
                          <a:effectLst/>
                          <a:latin typeface="Arial" charset="0"/>
                          <a:ea typeface="標楷體" pitchFamily="65" charset="-120"/>
                        </a:rPr>
                        <a:t>年</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r>
              <a:tr h="44462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1" lang="zh-TW" altLang="en-US" sz="2000" b="0" i="0" u="none" strike="noStrike" cap="none" normalizeH="0" baseline="0" smtClean="0">
                          <a:ln>
                            <a:noFill/>
                          </a:ln>
                          <a:solidFill>
                            <a:schemeClr val="tx1"/>
                          </a:solidFill>
                          <a:effectLst/>
                          <a:latin typeface="Arial" charset="0"/>
                          <a:ea typeface="標楷體" pitchFamily="65" charset="-120"/>
                        </a:rPr>
                        <a:t>報酬率上限</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1" lang="en-US" altLang="zh-TW" sz="2000" b="0" i="0" u="none" strike="noStrike" cap="none" normalizeH="0" baseline="0" smtClean="0">
                          <a:ln>
                            <a:noFill/>
                          </a:ln>
                          <a:solidFill>
                            <a:schemeClr val="tx1"/>
                          </a:solidFill>
                          <a:effectLst/>
                          <a:latin typeface="Arial" charset="0"/>
                          <a:ea typeface="標楷體" pitchFamily="65" charset="-120"/>
                        </a:rPr>
                        <a:t>25.1%</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1" lang="en-US" altLang="zh-TW" sz="2000" b="0" i="0" u="none" strike="noStrike" cap="none" normalizeH="0" baseline="0" smtClean="0">
                          <a:ln>
                            <a:noFill/>
                          </a:ln>
                          <a:solidFill>
                            <a:schemeClr val="tx1"/>
                          </a:solidFill>
                          <a:effectLst/>
                          <a:latin typeface="Arial" charset="0"/>
                          <a:ea typeface="標楷體" pitchFamily="65" charset="-120"/>
                        </a:rPr>
                        <a:t>14.4%</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1" lang="en-US" altLang="zh-TW" sz="2000" b="0" i="0" u="none" strike="noStrike" cap="none" normalizeH="0" baseline="0" smtClean="0">
                          <a:ln>
                            <a:noFill/>
                          </a:ln>
                          <a:solidFill>
                            <a:schemeClr val="tx1"/>
                          </a:solidFill>
                          <a:effectLst/>
                          <a:latin typeface="Arial" charset="0"/>
                          <a:ea typeface="標楷體" pitchFamily="65" charset="-120"/>
                        </a:rPr>
                        <a:t>11.2%</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1" lang="en-US" altLang="zh-TW" sz="2000" b="0" i="0" u="none" strike="noStrike" cap="none" normalizeH="0" baseline="0" dirty="0" smtClean="0">
                          <a:ln>
                            <a:noFill/>
                          </a:ln>
                          <a:solidFill>
                            <a:schemeClr val="tx1"/>
                          </a:solidFill>
                          <a:effectLst/>
                          <a:latin typeface="Arial" charset="0"/>
                          <a:ea typeface="標楷體" pitchFamily="65" charset="-120"/>
                        </a:rPr>
                        <a:t>10.3%</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1" lang="en-US" altLang="zh-TW" sz="2000" b="0" i="0" u="none" strike="noStrike" cap="none" normalizeH="0" baseline="0" smtClean="0">
                          <a:ln>
                            <a:noFill/>
                          </a:ln>
                          <a:solidFill>
                            <a:schemeClr val="tx1"/>
                          </a:solidFill>
                          <a:effectLst/>
                          <a:latin typeface="Arial" charset="0"/>
                          <a:ea typeface="標楷體" pitchFamily="65" charset="-120"/>
                        </a:rPr>
                        <a:t>8.7%</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r>
              <a:tr h="45098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1" lang="zh-TW" altLang="en-US" sz="2000" b="0" i="0" u="none" strike="noStrike" cap="none" normalizeH="0" baseline="0" smtClean="0">
                          <a:ln>
                            <a:noFill/>
                          </a:ln>
                          <a:solidFill>
                            <a:schemeClr val="tx1"/>
                          </a:solidFill>
                          <a:effectLst/>
                          <a:latin typeface="Arial" charset="0"/>
                          <a:ea typeface="標楷體" pitchFamily="65" charset="-120"/>
                        </a:rPr>
                        <a:t>報酬率下限</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1" lang="en-US" altLang="zh-TW" sz="2000" b="0" i="0" u="none" strike="noStrike" cap="none" normalizeH="0" baseline="0" smtClean="0">
                          <a:ln>
                            <a:noFill/>
                          </a:ln>
                          <a:solidFill>
                            <a:schemeClr val="tx1"/>
                          </a:solidFill>
                          <a:effectLst/>
                          <a:latin typeface="Arial" charset="0"/>
                          <a:ea typeface="標楷體" pitchFamily="65" charset="-120"/>
                        </a:rPr>
                        <a:t>-11.1%</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1" lang="en-US" altLang="zh-TW" sz="2000" b="0" i="0" u="none" strike="noStrike" cap="none" normalizeH="0" baseline="0" smtClean="0">
                          <a:ln>
                            <a:noFill/>
                          </a:ln>
                          <a:solidFill>
                            <a:schemeClr val="tx1"/>
                          </a:solidFill>
                          <a:effectLst/>
                          <a:latin typeface="Arial" charset="0"/>
                          <a:ea typeface="標楷體" pitchFamily="65" charset="-120"/>
                        </a:rPr>
                        <a:t>-0.6%</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1" lang="en-US" altLang="zh-TW" sz="2000" b="0" i="0" u="none" strike="noStrike" cap="none" normalizeH="0" baseline="0" smtClean="0">
                          <a:ln>
                            <a:noFill/>
                          </a:ln>
                          <a:solidFill>
                            <a:schemeClr val="tx1"/>
                          </a:solidFill>
                          <a:effectLst/>
                          <a:latin typeface="Arial" charset="0"/>
                          <a:ea typeface="標楷體" pitchFamily="65" charset="-120"/>
                        </a:rPr>
                        <a:t>2.4%</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1" lang="en-US" altLang="zh-TW" sz="2000" b="0" i="0" u="none" strike="noStrike" cap="none" normalizeH="0" baseline="0" dirty="0" smtClean="0">
                          <a:ln>
                            <a:noFill/>
                          </a:ln>
                          <a:solidFill>
                            <a:schemeClr val="tx1"/>
                          </a:solidFill>
                          <a:effectLst/>
                          <a:latin typeface="Arial" charset="0"/>
                          <a:ea typeface="標楷體" pitchFamily="65" charset="-120"/>
                        </a:rPr>
                        <a:t>3.4%</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1" lang="en-US" altLang="zh-TW" sz="2000" b="0" i="0" u="none" strike="noStrike" cap="none" normalizeH="0" baseline="0" smtClean="0">
                          <a:ln>
                            <a:noFill/>
                          </a:ln>
                          <a:solidFill>
                            <a:schemeClr val="tx1"/>
                          </a:solidFill>
                          <a:effectLst/>
                          <a:latin typeface="Arial" charset="0"/>
                          <a:ea typeface="標楷體" pitchFamily="65" charset="-120"/>
                        </a:rPr>
                        <a:t>4.7%</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00"/>
                    </a:solidFill>
                  </a:tcPr>
                </a:tc>
              </a:tr>
              <a:tr h="45098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1" lang="zh-TW" altLang="en-US" sz="2000" b="0" i="0" u="none" strike="noStrike" cap="none" normalizeH="0" baseline="0" smtClean="0">
                          <a:ln>
                            <a:noFill/>
                          </a:ln>
                          <a:solidFill>
                            <a:schemeClr val="tx1"/>
                          </a:solidFill>
                          <a:effectLst/>
                          <a:latin typeface="Arial" charset="0"/>
                          <a:ea typeface="標楷體" pitchFamily="65" charset="-120"/>
                        </a:rPr>
                        <a:t>標準差</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1" lang="en-US" altLang="zh-TW" sz="2000" b="0" i="0" u="none" strike="noStrike" cap="none" normalizeH="0" baseline="0" smtClean="0">
                          <a:ln>
                            <a:noFill/>
                          </a:ln>
                          <a:solidFill>
                            <a:schemeClr val="tx1"/>
                          </a:solidFill>
                          <a:effectLst/>
                          <a:latin typeface="Arial" charset="0"/>
                          <a:ea typeface="標楷體" pitchFamily="65" charset="-120"/>
                        </a:rPr>
                        <a:t>18.1%</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1" lang="en-US" altLang="zh-TW" sz="2000" b="0" i="0" u="none" strike="noStrike" cap="none" normalizeH="0" baseline="0" dirty="0" smtClean="0">
                          <a:ln>
                            <a:noFill/>
                          </a:ln>
                          <a:solidFill>
                            <a:schemeClr val="tx1"/>
                          </a:solidFill>
                          <a:effectLst/>
                          <a:latin typeface="Arial" charset="0"/>
                          <a:ea typeface="標楷體" pitchFamily="65" charset="-120"/>
                        </a:rPr>
                        <a:t>12.5%</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1" lang="en-US" altLang="zh-TW" sz="2000" b="0" i="0" u="none" strike="noStrike" cap="none" normalizeH="0" baseline="0" dirty="0" smtClean="0">
                          <a:ln>
                            <a:noFill/>
                          </a:ln>
                          <a:solidFill>
                            <a:schemeClr val="tx1"/>
                          </a:solidFill>
                          <a:effectLst/>
                          <a:latin typeface="Arial" charset="0"/>
                          <a:ea typeface="標楷體" pitchFamily="65" charset="-120"/>
                        </a:rPr>
                        <a:t>9.4%</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66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1" lang="en-US" altLang="zh-TW" sz="2000" b="0" i="0" u="none" strike="noStrike" cap="none" normalizeH="0" baseline="0" dirty="0" smtClean="0">
                          <a:ln>
                            <a:noFill/>
                          </a:ln>
                          <a:solidFill>
                            <a:schemeClr val="tx1"/>
                          </a:solidFill>
                          <a:effectLst/>
                          <a:latin typeface="Arial" charset="0"/>
                          <a:ea typeface="標楷體" pitchFamily="65" charset="-120"/>
                        </a:rPr>
                        <a:t>5.3%</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1" lang="en-US" altLang="zh-TW" sz="2000" b="0" i="0" u="none" strike="noStrike" cap="none" normalizeH="0" baseline="0" dirty="0" smtClean="0">
                          <a:ln>
                            <a:noFill/>
                          </a:ln>
                          <a:solidFill>
                            <a:schemeClr val="tx1"/>
                          </a:solidFill>
                          <a:effectLst/>
                          <a:latin typeface="Arial" charset="0"/>
                          <a:ea typeface="標楷體" pitchFamily="65" charset="-120"/>
                        </a:rPr>
                        <a:t>3.5%</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6600"/>
                    </a:solidFill>
                  </a:tcPr>
                </a:tc>
              </a:tr>
            </a:tbl>
          </a:graphicData>
        </a:graphic>
      </p:graphicFrame>
      <p:sp>
        <p:nvSpPr>
          <p:cNvPr id="22570" name="Text Box 42"/>
          <p:cNvSpPr txBox="1">
            <a:spLocks noChangeArrowheads="1"/>
          </p:cNvSpPr>
          <p:nvPr/>
        </p:nvSpPr>
        <p:spPr bwMode="auto">
          <a:xfrm>
            <a:off x="179388" y="4941888"/>
            <a:ext cx="7991475"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50000"/>
              </a:spcBef>
              <a:buFontTx/>
              <a:buNone/>
            </a:pPr>
            <a:r>
              <a:rPr kumimoji="0" lang="zh-TW" altLang="en-US" sz="1400">
                <a:latin typeface="微軟正黑體" charset="0"/>
                <a:ea typeface="微軟正黑體" charset="0"/>
              </a:rPr>
              <a:t>上表可看出，隨著時間的拉長，報酬率上下限的差異愈來愈小，標準差也愈來愈小顯示</a:t>
            </a:r>
            <a:r>
              <a:rPr kumimoji="0" lang="zh-TW" altLang="en-US" sz="1400" b="1">
                <a:solidFill>
                  <a:srgbClr val="FF0000"/>
                </a:solidFill>
                <a:latin typeface="微軟正黑體" charset="0"/>
                <a:ea typeface="微軟正黑體" charset="0"/>
              </a:rPr>
              <a:t>投資期間愈長平均報酬率愈穩定的結果。</a:t>
            </a:r>
            <a:r>
              <a:rPr kumimoji="0" lang="zh-TW" altLang="en-US" sz="1400">
                <a:latin typeface="微軟正黑體" charset="0"/>
                <a:ea typeface="微軟正黑體" charset="0"/>
              </a:rPr>
              <a:t>大致說來，投資</a:t>
            </a:r>
            <a:r>
              <a:rPr kumimoji="0" lang="en-US" altLang="zh-TW" sz="1400" b="1">
                <a:solidFill>
                  <a:srgbClr val="FF0000"/>
                </a:solidFill>
                <a:latin typeface="微軟正黑體" charset="0"/>
                <a:ea typeface="微軟正黑體" charset="0"/>
              </a:rPr>
              <a:t>5</a:t>
            </a:r>
            <a:r>
              <a:rPr kumimoji="0" lang="zh-TW" altLang="en-US" sz="1400" b="1">
                <a:solidFill>
                  <a:srgbClr val="FF0000"/>
                </a:solidFill>
                <a:latin typeface="微軟正黑體" charset="0"/>
                <a:ea typeface="微軟正黑體" charset="0"/>
              </a:rPr>
              <a:t>年</a:t>
            </a:r>
            <a:r>
              <a:rPr kumimoji="0" lang="zh-TW" altLang="en-US" sz="1400">
                <a:latin typeface="微軟正黑體" charset="0"/>
                <a:ea typeface="微軟正黑體" charset="0"/>
              </a:rPr>
              <a:t>賠錢機會的可能性已經不高了，投資</a:t>
            </a:r>
            <a:r>
              <a:rPr kumimoji="0" lang="en-US" altLang="zh-TW" sz="1400" b="1">
                <a:solidFill>
                  <a:srgbClr val="FF0000"/>
                </a:solidFill>
                <a:latin typeface="微軟正黑體" charset="0"/>
                <a:ea typeface="微軟正黑體" charset="0"/>
              </a:rPr>
              <a:t>10</a:t>
            </a:r>
            <a:r>
              <a:rPr kumimoji="0" lang="zh-TW" altLang="en-US" sz="1400" b="1">
                <a:solidFill>
                  <a:srgbClr val="FF0000"/>
                </a:solidFill>
                <a:latin typeface="微軟正黑體" charset="0"/>
                <a:ea typeface="微軟正黑體" charset="0"/>
              </a:rPr>
              <a:t>年</a:t>
            </a:r>
            <a:r>
              <a:rPr kumimoji="0" lang="zh-TW" altLang="en-US" sz="1400">
                <a:latin typeface="微軟正黑體" charset="0"/>
                <a:ea typeface="微軟正黑體" charset="0"/>
              </a:rPr>
              <a:t>最差的情形已抵得上存款利率，投資</a:t>
            </a:r>
            <a:r>
              <a:rPr kumimoji="0" lang="en-US" altLang="zh-TW" sz="1400">
                <a:solidFill>
                  <a:srgbClr val="FF0000"/>
                </a:solidFill>
                <a:latin typeface="微軟正黑體" charset="0"/>
                <a:ea typeface="微軟正黑體" charset="0"/>
              </a:rPr>
              <a:t>25</a:t>
            </a:r>
            <a:r>
              <a:rPr kumimoji="0" lang="zh-TW" altLang="en-US" sz="1400">
                <a:solidFill>
                  <a:srgbClr val="FF0000"/>
                </a:solidFill>
                <a:latin typeface="微軟正黑體" charset="0"/>
                <a:ea typeface="微軟正黑體" charset="0"/>
              </a:rPr>
              <a:t>年</a:t>
            </a:r>
            <a:r>
              <a:rPr kumimoji="0" lang="zh-TW" altLang="en-US" sz="1400">
                <a:latin typeface="微軟正黑體" charset="0"/>
                <a:ea typeface="微軟正黑體" charset="0"/>
              </a:rPr>
              <a:t>以上幾可確定介於</a:t>
            </a:r>
            <a:r>
              <a:rPr kumimoji="0" lang="en-US" altLang="zh-TW" sz="1400" b="1">
                <a:solidFill>
                  <a:srgbClr val="FF0000"/>
                </a:solidFill>
                <a:latin typeface="微軟正黑體" charset="0"/>
                <a:ea typeface="微軟正黑體" charset="0"/>
              </a:rPr>
              <a:t>5%</a:t>
            </a:r>
            <a:r>
              <a:rPr kumimoji="0" lang="zh-TW" altLang="en-US" sz="1400" b="1">
                <a:solidFill>
                  <a:srgbClr val="FF0000"/>
                </a:solidFill>
                <a:latin typeface="微軟正黑體" charset="0"/>
                <a:ea typeface="微軟正黑體" charset="0"/>
              </a:rPr>
              <a:t>至</a:t>
            </a:r>
            <a:r>
              <a:rPr kumimoji="0" lang="en-US" altLang="zh-TW" sz="1400" b="1">
                <a:solidFill>
                  <a:srgbClr val="FF0000"/>
                </a:solidFill>
                <a:latin typeface="微軟正黑體" charset="0"/>
                <a:ea typeface="微軟正黑體" charset="0"/>
              </a:rPr>
              <a:t>8%</a:t>
            </a:r>
            <a:r>
              <a:rPr kumimoji="0" lang="zh-TW" altLang="en-US" sz="1400">
                <a:latin typeface="微軟正黑體" charset="0"/>
                <a:ea typeface="微軟正黑體" charset="0"/>
              </a:rPr>
              <a:t>之間。這項長期統計驗證，</a:t>
            </a:r>
            <a:r>
              <a:rPr kumimoji="0" lang="zh-TW" altLang="en-US" sz="1400" b="1">
                <a:solidFill>
                  <a:srgbClr val="FF0000"/>
                </a:solidFill>
                <a:latin typeface="微軟正黑體" charset="0"/>
                <a:ea typeface="微軟正黑體" charset="0"/>
              </a:rPr>
              <a:t>風險可藉由拉長投資時間來降低的道理。</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6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9628</TotalTime>
  <Words>2753</Words>
  <Application>Microsoft Office PowerPoint</Application>
  <PresentationFormat>如螢幕大小 (4:3)</PresentationFormat>
  <Paragraphs>680</Paragraphs>
  <Slides>28</Slides>
  <Notes>4</Notes>
  <HiddenSlides>0</HiddenSlides>
  <MMClips>0</MMClips>
  <ScaleCrop>false</ScaleCrop>
  <HeadingPairs>
    <vt:vector size="6" baseType="variant">
      <vt:variant>
        <vt:lpstr>佈景主題</vt:lpstr>
      </vt:variant>
      <vt:variant>
        <vt:i4>2</vt:i4>
      </vt:variant>
      <vt:variant>
        <vt:lpstr>內嵌 OLE 伺服程式</vt:lpstr>
      </vt:variant>
      <vt:variant>
        <vt:i4>2</vt:i4>
      </vt:variant>
      <vt:variant>
        <vt:lpstr>投影片標題</vt:lpstr>
      </vt:variant>
      <vt:variant>
        <vt:i4>28</vt:i4>
      </vt:variant>
    </vt:vector>
  </HeadingPairs>
  <TitlesOfParts>
    <vt:vector size="32" baseType="lpstr">
      <vt:lpstr>Diseño predeterminado</vt:lpstr>
      <vt:lpstr>161</vt:lpstr>
      <vt:lpstr>工作表</vt:lpstr>
      <vt:lpstr>Microsoft Excel 97-2003 工作表</vt:lpstr>
      <vt:lpstr>3把成功鑰匙打開退休之門</vt:lpstr>
      <vt:lpstr>退休理財三要素</vt:lpstr>
      <vt:lpstr>        定期定額    長期投資</vt:lpstr>
      <vt:lpstr>定期定額的成功關鍵</vt:lpstr>
      <vt:lpstr>PowerPoint 簡報</vt:lpstr>
      <vt:lpstr>PowerPoint 簡報</vt:lpstr>
      <vt:lpstr>微笑曲線的實例—台灣加權指數 </vt:lpstr>
      <vt:lpstr>PowerPoint 簡報</vt:lpstr>
      <vt:lpstr>PowerPoint 簡報</vt:lpstr>
      <vt:lpstr>         資產配置   全球布局 </vt:lpstr>
      <vt:lpstr>影響投資績效的因素之百分比 </vt:lpstr>
      <vt:lpstr>私校自選計畫的特色</vt:lpstr>
      <vt:lpstr>三種類型投資組合的成分差異</vt:lpstr>
      <vt:lpstr>保守型投資組合的投資內容 23.23%投資固定收益產品，目前沒有股票部位</vt:lpstr>
      <vt:lpstr>穩健型投資組合的投資內容 股票部位48.05%、債券部位49.46%及現金2.49%</vt:lpstr>
      <vt:lpstr>積極型投資組合的投資內容 股票部位59.41%、債券部位38%及現金2.59%</vt:lpstr>
      <vt:lpstr>    三種投資組合類型分析比較  </vt:lpstr>
      <vt:lpstr>三種類型投資組合歷年績效比較 (投資組合過去績效不代表未來績效之保證)</vt:lpstr>
      <vt:lpstr>模擬未來績效簡化試算參考 (僅供參考，投資組合過去績效不代表未來績效之保證) </vt:lpstr>
      <vt:lpstr>PowerPoint 簡報</vt:lpstr>
      <vt:lpstr>PowerPoint 簡報</vt:lpstr>
      <vt:lpstr>家庭財富:台灣投資收入偏低</vt:lpstr>
      <vt:lpstr>教職員增額提撥計劃的宗旨</vt:lpstr>
      <vt:lpstr>「增額提撥」對教職員之好處？</vt:lpstr>
      <vt:lpstr>家庭承擔投資風險變化</vt:lpstr>
      <vt:lpstr>社會保險、儲金新制提供退休金仍不足 以30歲一般教職員，全薪4萬元，60歲退休為例試算所需退休金</vt:lpstr>
      <vt:lpstr>儲金新制在不同報酬率與提撥年年數下的所得替代率</vt:lpstr>
      <vt:lpstr>增額提撥功效-原先退休金加上增額提撥35%在不同報酬率與提撥年數下的所得替代率</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grace</cp:lastModifiedBy>
  <cp:revision>608</cp:revision>
  <cp:lastPrinted>2014-04-10T01:13:45Z</cp:lastPrinted>
  <dcterms:created xsi:type="dcterms:W3CDTF">2010-05-23T14:28:12Z</dcterms:created>
  <dcterms:modified xsi:type="dcterms:W3CDTF">2014-04-10T01:14:08Z</dcterms:modified>
</cp:coreProperties>
</file>