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handoutMasterIdLst>
    <p:handoutMasterId r:id="rId44"/>
  </p:handoutMasterIdLst>
  <p:sldIdLst>
    <p:sldId id="256" r:id="rId2"/>
    <p:sldId id="257" r:id="rId3"/>
    <p:sldId id="307" r:id="rId4"/>
    <p:sldId id="277" r:id="rId5"/>
    <p:sldId id="279" r:id="rId6"/>
    <p:sldId id="280" r:id="rId7"/>
    <p:sldId id="281" r:id="rId8"/>
    <p:sldId id="278" r:id="rId9"/>
    <p:sldId id="282" r:id="rId10"/>
    <p:sldId id="273" r:id="rId11"/>
    <p:sldId id="274" r:id="rId12"/>
    <p:sldId id="276" r:id="rId13"/>
    <p:sldId id="285" r:id="rId14"/>
    <p:sldId id="263" r:id="rId15"/>
    <p:sldId id="259" r:id="rId16"/>
    <p:sldId id="275" r:id="rId17"/>
    <p:sldId id="283" r:id="rId18"/>
    <p:sldId id="260" r:id="rId19"/>
    <p:sldId id="284" r:id="rId20"/>
    <p:sldId id="289" r:id="rId21"/>
    <p:sldId id="290" r:id="rId22"/>
    <p:sldId id="291" r:id="rId23"/>
    <p:sldId id="300" r:id="rId24"/>
    <p:sldId id="304" r:id="rId25"/>
    <p:sldId id="305" r:id="rId26"/>
    <p:sldId id="301" r:id="rId27"/>
    <p:sldId id="294" r:id="rId28"/>
    <p:sldId id="299" r:id="rId29"/>
    <p:sldId id="295" r:id="rId30"/>
    <p:sldId id="296" r:id="rId31"/>
    <p:sldId id="297" r:id="rId32"/>
    <p:sldId id="303" r:id="rId33"/>
    <p:sldId id="302" r:id="rId34"/>
    <p:sldId id="269" r:id="rId35"/>
    <p:sldId id="293" r:id="rId36"/>
    <p:sldId id="265" r:id="rId37"/>
    <p:sldId id="266" r:id="rId38"/>
    <p:sldId id="270" r:id="rId39"/>
    <p:sldId id="271" r:id="rId40"/>
    <p:sldId id="272" r:id="rId41"/>
    <p:sldId id="306" r:id="rId42"/>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nsion chen" initials="pc"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90" d="100"/>
          <a:sy n="90" d="100"/>
        </p:scale>
        <p:origin x="-258" y="-6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4695674866118244"/>
          <c:y val="6.3362253635719554E-2"/>
          <c:w val="0.8455844711656294"/>
          <c:h val="0.66672012949291692"/>
        </c:manualLayout>
      </c:layout>
      <c:barChart>
        <c:barDir val="col"/>
        <c:grouping val="clustered"/>
        <c:varyColors val="0"/>
        <c:ser>
          <c:idx val="0"/>
          <c:order val="0"/>
          <c:tx>
            <c:strRef>
              <c:f>工作表1!$B$1</c:f>
              <c:strCache>
                <c:ptCount val="1"/>
                <c:pt idx="0">
                  <c:v>保守型</c:v>
                </c:pt>
              </c:strCache>
            </c:strRef>
          </c:tx>
          <c:spPr>
            <a:solidFill>
              <a:schemeClr val="accent1">
                <a:tint val="65000"/>
              </a:schemeClr>
            </a:solidFill>
            <a:ln>
              <a:noFill/>
            </a:ln>
            <a:effectLst/>
          </c:spPr>
          <c:invertIfNegative val="0"/>
          <c:cat>
            <c:strRef>
              <c:f>工作表1!$A$2:$A$5</c:f>
              <c:strCache>
                <c:ptCount val="3"/>
                <c:pt idx="0">
                  <c:v>2016-2016</c:v>
                </c:pt>
                <c:pt idx="1">
                  <c:v>2015-2016</c:v>
                </c:pt>
                <c:pt idx="2">
                  <c:v>2014-2016</c:v>
                </c:pt>
              </c:strCache>
            </c:strRef>
          </c:cat>
          <c:val>
            <c:numRef>
              <c:f>工作表1!$B$2:$B$5</c:f>
              <c:numCache>
                <c:formatCode>General</c:formatCode>
                <c:ptCount val="4"/>
                <c:pt idx="0">
                  <c:v>1.28</c:v>
                </c:pt>
                <c:pt idx="1">
                  <c:v>3.09</c:v>
                </c:pt>
                <c:pt idx="2">
                  <c:v>6.26</c:v>
                </c:pt>
              </c:numCache>
            </c:numRef>
          </c:val>
          <c:extLst xmlns:c16r2="http://schemas.microsoft.com/office/drawing/2015/06/chart">
            <c:ext xmlns:c16="http://schemas.microsoft.com/office/drawing/2014/chart" uri="{C3380CC4-5D6E-409C-BE32-E72D297353CC}">
              <c16:uniqueId val="{00000000-CD35-415D-87EC-20FE647EF0E8}"/>
            </c:ext>
          </c:extLst>
        </c:ser>
        <c:ser>
          <c:idx val="1"/>
          <c:order val="1"/>
          <c:tx>
            <c:strRef>
              <c:f>工作表1!$C$1</c:f>
              <c:strCache>
                <c:ptCount val="1"/>
                <c:pt idx="0">
                  <c:v>穩健型</c:v>
                </c:pt>
              </c:strCache>
            </c:strRef>
          </c:tx>
          <c:spPr>
            <a:solidFill>
              <a:schemeClr val="accent1"/>
            </a:solidFill>
            <a:ln>
              <a:noFill/>
            </a:ln>
            <a:effectLst/>
          </c:spPr>
          <c:invertIfNegative val="0"/>
          <c:cat>
            <c:strRef>
              <c:f>工作表1!$A$2:$A$5</c:f>
              <c:strCache>
                <c:ptCount val="3"/>
                <c:pt idx="0">
                  <c:v>2016-2016</c:v>
                </c:pt>
                <c:pt idx="1">
                  <c:v>2015-2016</c:v>
                </c:pt>
                <c:pt idx="2">
                  <c:v>2014-2016</c:v>
                </c:pt>
              </c:strCache>
            </c:strRef>
          </c:cat>
          <c:val>
            <c:numRef>
              <c:f>工作表1!$C$2:$C$5</c:f>
              <c:numCache>
                <c:formatCode>General</c:formatCode>
                <c:ptCount val="4"/>
                <c:pt idx="0">
                  <c:v>1.93</c:v>
                </c:pt>
                <c:pt idx="1">
                  <c:v>6.02</c:v>
                </c:pt>
                <c:pt idx="2">
                  <c:v>14.67</c:v>
                </c:pt>
              </c:numCache>
            </c:numRef>
          </c:val>
          <c:extLst xmlns:c16r2="http://schemas.microsoft.com/office/drawing/2015/06/chart">
            <c:ext xmlns:c16="http://schemas.microsoft.com/office/drawing/2014/chart" uri="{C3380CC4-5D6E-409C-BE32-E72D297353CC}">
              <c16:uniqueId val="{00000001-CD35-415D-87EC-20FE647EF0E8}"/>
            </c:ext>
          </c:extLst>
        </c:ser>
        <c:ser>
          <c:idx val="2"/>
          <c:order val="2"/>
          <c:tx>
            <c:strRef>
              <c:f>工作表1!$D$1</c:f>
              <c:strCache>
                <c:ptCount val="1"/>
                <c:pt idx="0">
                  <c:v>積極型</c:v>
                </c:pt>
              </c:strCache>
            </c:strRef>
          </c:tx>
          <c:spPr>
            <a:solidFill>
              <a:schemeClr val="accent1">
                <a:shade val="65000"/>
              </a:schemeClr>
            </a:solidFill>
            <a:ln>
              <a:noFill/>
            </a:ln>
            <a:effectLst/>
          </c:spPr>
          <c:invertIfNegative val="0"/>
          <c:cat>
            <c:strRef>
              <c:f>工作表1!$A$2:$A$5</c:f>
              <c:strCache>
                <c:ptCount val="3"/>
                <c:pt idx="0">
                  <c:v>2016-2016</c:v>
                </c:pt>
                <c:pt idx="1">
                  <c:v>2015-2016</c:v>
                </c:pt>
                <c:pt idx="2">
                  <c:v>2014-2016</c:v>
                </c:pt>
              </c:strCache>
            </c:strRef>
          </c:cat>
          <c:val>
            <c:numRef>
              <c:f>工作表1!$D$2:$D$5</c:f>
              <c:numCache>
                <c:formatCode>General</c:formatCode>
                <c:ptCount val="4"/>
                <c:pt idx="0">
                  <c:v>2.4900000000000002</c:v>
                </c:pt>
                <c:pt idx="1">
                  <c:v>6.32</c:v>
                </c:pt>
                <c:pt idx="2">
                  <c:v>16.170000000000002</c:v>
                </c:pt>
              </c:numCache>
            </c:numRef>
          </c:val>
          <c:extLst xmlns:c16r2="http://schemas.microsoft.com/office/drawing/2015/06/chart">
            <c:ext xmlns:c16="http://schemas.microsoft.com/office/drawing/2014/chart" uri="{C3380CC4-5D6E-409C-BE32-E72D297353CC}">
              <c16:uniqueId val="{00000002-CD35-415D-87EC-20FE647EF0E8}"/>
            </c:ext>
          </c:extLst>
        </c:ser>
        <c:dLbls>
          <c:showLegendKey val="0"/>
          <c:showVal val="0"/>
          <c:showCatName val="0"/>
          <c:showSerName val="0"/>
          <c:showPercent val="0"/>
          <c:showBubbleSize val="0"/>
        </c:dLbls>
        <c:gapWidth val="219"/>
        <c:axId val="87847680"/>
        <c:axId val="87849216"/>
      </c:barChart>
      <c:catAx>
        <c:axId val="87847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TW"/>
          </a:p>
        </c:txPr>
        <c:crossAx val="87849216"/>
        <c:crosses val="autoZero"/>
        <c:auto val="1"/>
        <c:lblAlgn val="ctr"/>
        <c:lblOffset val="100"/>
        <c:noMultiLvlLbl val="0"/>
      </c:catAx>
      <c:valAx>
        <c:axId val="87849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878476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1">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A373C3-F1AA-458D-8634-5CEE6E7EBADB}"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zh-TW" altLang="en-US"/>
        </a:p>
      </dgm:t>
    </dgm:pt>
    <dgm:pt modelId="{6DF9B3C1-1DB7-4998-8EA1-E8C01BDFEDB7}">
      <dgm:prSet phldrT="[文字]"/>
      <dgm:spPr/>
      <dgm:t>
        <a:bodyPr/>
        <a:lstStyle/>
        <a:p>
          <a:r>
            <a:rPr lang="en-US" altLang="zh-TW" dirty="0"/>
            <a:t>L Income</a:t>
          </a:r>
          <a:endParaRPr lang="zh-TW" altLang="en-US" dirty="0"/>
        </a:p>
      </dgm:t>
    </dgm:pt>
    <dgm:pt modelId="{B8BD8AFD-FED5-41D1-895B-955442D7A6F8}" type="parTrans" cxnId="{7B271FDF-B3B9-465D-9186-46DC806B7F65}">
      <dgm:prSet/>
      <dgm:spPr/>
      <dgm:t>
        <a:bodyPr/>
        <a:lstStyle/>
        <a:p>
          <a:endParaRPr lang="zh-TW" altLang="en-US"/>
        </a:p>
      </dgm:t>
    </dgm:pt>
    <dgm:pt modelId="{45759390-C82F-46F7-A1AA-F7C689876194}" type="sibTrans" cxnId="{7B271FDF-B3B9-465D-9186-46DC806B7F65}">
      <dgm:prSet/>
      <dgm:spPr/>
      <dgm:t>
        <a:bodyPr/>
        <a:lstStyle/>
        <a:p>
          <a:endParaRPr lang="zh-TW" altLang="en-US"/>
        </a:p>
      </dgm:t>
    </dgm:pt>
    <dgm:pt modelId="{694D18F6-D723-4B28-BF07-33AF2D9ED3C7}">
      <dgm:prSet phldrT="[文字]"/>
      <dgm:spPr/>
      <dgm:t>
        <a:bodyPr/>
        <a:lstStyle/>
        <a:p>
          <a:r>
            <a:rPr lang="zh-TW" altLang="en-US" dirty="0"/>
            <a:t>已經退休者</a:t>
          </a:r>
        </a:p>
      </dgm:t>
    </dgm:pt>
    <dgm:pt modelId="{52930970-08F9-46F2-8B92-F3B4F850D271}" type="parTrans" cxnId="{69C90E66-A741-43DC-AAB4-BB1C196307C7}">
      <dgm:prSet/>
      <dgm:spPr/>
      <dgm:t>
        <a:bodyPr/>
        <a:lstStyle/>
        <a:p>
          <a:endParaRPr lang="zh-TW" altLang="en-US"/>
        </a:p>
      </dgm:t>
    </dgm:pt>
    <dgm:pt modelId="{2F23C6D9-E3AB-40FD-ACE4-916EB9C8730B}" type="sibTrans" cxnId="{69C90E66-A741-43DC-AAB4-BB1C196307C7}">
      <dgm:prSet/>
      <dgm:spPr/>
      <dgm:t>
        <a:bodyPr/>
        <a:lstStyle/>
        <a:p>
          <a:endParaRPr lang="zh-TW" altLang="en-US"/>
        </a:p>
      </dgm:t>
    </dgm:pt>
    <dgm:pt modelId="{AE9A9CF9-90F3-4AEC-B589-44FA948E170F}">
      <dgm:prSet phldrT="[文字]"/>
      <dgm:spPr/>
      <dgm:t>
        <a:bodyPr/>
        <a:lstStyle/>
        <a:p>
          <a:r>
            <a:rPr lang="en-US" altLang="zh-TW" dirty="0"/>
            <a:t>L</a:t>
          </a:r>
          <a:r>
            <a:rPr lang="zh-TW" altLang="en-US" dirty="0"/>
            <a:t> </a:t>
          </a:r>
          <a:r>
            <a:rPr lang="en-US" altLang="zh-TW" dirty="0"/>
            <a:t>2020</a:t>
          </a:r>
          <a:endParaRPr lang="zh-TW" altLang="en-US" dirty="0"/>
        </a:p>
      </dgm:t>
    </dgm:pt>
    <dgm:pt modelId="{910DC66B-021B-444C-AF1E-D18E0B44395D}" type="parTrans" cxnId="{C576C55B-7CC3-4DFD-B42B-09CCD7FD2862}">
      <dgm:prSet/>
      <dgm:spPr/>
      <dgm:t>
        <a:bodyPr/>
        <a:lstStyle/>
        <a:p>
          <a:endParaRPr lang="zh-TW" altLang="en-US"/>
        </a:p>
      </dgm:t>
    </dgm:pt>
    <dgm:pt modelId="{FC2A2CDD-5F39-410B-B8E4-5997929A09F5}" type="sibTrans" cxnId="{C576C55B-7CC3-4DFD-B42B-09CCD7FD2862}">
      <dgm:prSet/>
      <dgm:spPr/>
      <dgm:t>
        <a:bodyPr/>
        <a:lstStyle/>
        <a:p>
          <a:endParaRPr lang="zh-TW" altLang="en-US"/>
        </a:p>
      </dgm:t>
    </dgm:pt>
    <dgm:pt modelId="{EBBB34E5-5B1D-46F9-B071-9E9C1C0470E8}">
      <dgm:prSet phldrT="[文字]"/>
      <dgm:spPr/>
      <dgm:t>
        <a:bodyPr/>
        <a:lstStyle/>
        <a:p>
          <a:r>
            <a:rPr lang="en-US" altLang="zh-TW" dirty="0"/>
            <a:t>2018</a:t>
          </a:r>
          <a:r>
            <a:rPr lang="zh-TW" altLang="en-US" dirty="0"/>
            <a:t>到</a:t>
          </a:r>
          <a:r>
            <a:rPr lang="en-US" altLang="zh-TW" dirty="0"/>
            <a:t>2024</a:t>
          </a:r>
          <a:r>
            <a:rPr lang="zh-TW" altLang="en-US" dirty="0"/>
            <a:t>退休者</a:t>
          </a:r>
        </a:p>
      </dgm:t>
    </dgm:pt>
    <dgm:pt modelId="{2A629E31-1122-4434-9421-CE6CA43E12F6}" type="parTrans" cxnId="{6AC66323-B4EB-4658-82A9-1578584DB262}">
      <dgm:prSet/>
      <dgm:spPr/>
      <dgm:t>
        <a:bodyPr/>
        <a:lstStyle/>
        <a:p>
          <a:endParaRPr lang="zh-TW" altLang="en-US"/>
        </a:p>
      </dgm:t>
    </dgm:pt>
    <dgm:pt modelId="{BEE85180-F28A-4110-A29D-F5E46676623F}" type="sibTrans" cxnId="{6AC66323-B4EB-4658-82A9-1578584DB262}">
      <dgm:prSet/>
      <dgm:spPr/>
      <dgm:t>
        <a:bodyPr/>
        <a:lstStyle/>
        <a:p>
          <a:endParaRPr lang="zh-TW" altLang="en-US"/>
        </a:p>
      </dgm:t>
    </dgm:pt>
    <dgm:pt modelId="{7F614BE3-849B-4BF9-BB3C-6F4601CC714A}">
      <dgm:prSet phldrT="[文字]"/>
      <dgm:spPr/>
      <dgm:t>
        <a:bodyPr/>
        <a:lstStyle/>
        <a:p>
          <a:r>
            <a:rPr lang="en-US" altLang="zh-TW" dirty="0"/>
            <a:t>L 2030</a:t>
          </a:r>
          <a:endParaRPr lang="zh-TW" altLang="en-US" dirty="0"/>
        </a:p>
      </dgm:t>
    </dgm:pt>
    <dgm:pt modelId="{0875C773-DF50-4F20-8B8C-DB42DFC8C078}" type="parTrans" cxnId="{9DB53C11-528E-4042-9398-F6376C14D338}">
      <dgm:prSet/>
      <dgm:spPr/>
      <dgm:t>
        <a:bodyPr/>
        <a:lstStyle/>
        <a:p>
          <a:endParaRPr lang="zh-TW" altLang="en-US"/>
        </a:p>
      </dgm:t>
    </dgm:pt>
    <dgm:pt modelId="{30C86498-39E4-4017-AC17-8F5CECE8FE5F}" type="sibTrans" cxnId="{9DB53C11-528E-4042-9398-F6376C14D338}">
      <dgm:prSet/>
      <dgm:spPr/>
      <dgm:t>
        <a:bodyPr/>
        <a:lstStyle/>
        <a:p>
          <a:endParaRPr lang="zh-TW" altLang="en-US"/>
        </a:p>
      </dgm:t>
    </dgm:pt>
    <dgm:pt modelId="{EDE8CC6F-C85B-4FFF-8844-F6E3659F9F50}">
      <dgm:prSet phldrT="[文字]"/>
      <dgm:spPr/>
      <dgm:t>
        <a:bodyPr/>
        <a:lstStyle/>
        <a:p>
          <a:r>
            <a:rPr lang="en-US" altLang="en-US" dirty="0"/>
            <a:t>2025</a:t>
          </a:r>
          <a:r>
            <a:rPr lang="zh-TW" altLang="en-US" dirty="0"/>
            <a:t>到</a:t>
          </a:r>
          <a:r>
            <a:rPr lang="en-US" altLang="en-US" dirty="0"/>
            <a:t>2034</a:t>
          </a:r>
          <a:r>
            <a:rPr lang="zh-TW" altLang="en-US" dirty="0"/>
            <a:t>退休者</a:t>
          </a:r>
        </a:p>
      </dgm:t>
    </dgm:pt>
    <dgm:pt modelId="{4CE565AF-E87C-4A6E-ACDA-546D00742E00}" type="parTrans" cxnId="{3E3438C5-5FFE-443F-BB46-AACF64242075}">
      <dgm:prSet/>
      <dgm:spPr/>
      <dgm:t>
        <a:bodyPr/>
        <a:lstStyle/>
        <a:p>
          <a:endParaRPr lang="zh-TW" altLang="en-US"/>
        </a:p>
      </dgm:t>
    </dgm:pt>
    <dgm:pt modelId="{049CD2FE-BB86-4DC1-92DF-665BF73F9549}" type="sibTrans" cxnId="{3E3438C5-5FFE-443F-BB46-AACF64242075}">
      <dgm:prSet/>
      <dgm:spPr/>
      <dgm:t>
        <a:bodyPr/>
        <a:lstStyle/>
        <a:p>
          <a:endParaRPr lang="zh-TW" altLang="en-US"/>
        </a:p>
      </dgm:t>
    </dgm:pt>
    <dgm:pt modelId="{BDE62C6C-01B4-41BF-B2E8-079EE091CB69}">
      <dgm:prSet phldrT="[文字]"/>
      <dgm:spPr/>
      <dgm:t>
        <a:bodyPr/>
        <a:lstStyle/>
        <a:p>
          <a:r>
            <a:rPr lang="en-US" altLang="zh-TW" dirty="0"/>
            <a:t>L</a:t>
          </a:r>
          <a:r>
            <a:rPr lang="zh-TW" altLang="en-US" dirty="0"/>
            <a:t> </a:t>
          </a:r>
          <a:r>
            <a:rPr lang="en-US" altLang="zh-TW" dirty="0"/>
            <a:t>2040</a:t>
          </a:r>
          <a:endParaRPr lang="zh-TW" altLang="en-US" dirty="0"/>
        </a:p>
      </dgm:t>
    </dgm:pt>
    <dgm:pt modelId="{4AA1DB61-84B8-491F-A508-3BEE17C0769E}" type="parTrans" cxnId="{FB42B569-9C81-4A94-AA68-0200BB57BF07}">
      <dgm:prSet/>
      <dgm:spPr/>
      <dgm:t>
        <a:bodyPr/>
        <a:lstStyle/>
        <a:p>
          <a:endParaRPr lang="zh-TW" altLang="en-US"/>
        </a:p>
      </dgm:t>
    </dgm:pt>
    <dgm:pt modelId="{F88529E7-BBD3-45D3-B9B8-060E4B45379C}" type="sibTrans" cxnId="{FB42B569-9C81-4A94-AA68-0200BB57BF07}">
      <dgm:prSet/>
      <dgm:spPr/>
      <dgm:t>
        <a:bodyPr/>
        <a:lstStyle/>
        <a:p>
          <a:endParaRPr lang="zh-TW" altLang="en-US"/>
        </a:p>
      </dgm:t>
    </dgm:pt>
    <dgm:pt modelId="{5A195025-4833-41B6-AA01-5754708DFE05}">
      <dgm:prSet phldrT="[文字]"/>
      <dgm:spPr/>
      <dgm:t>
        <a:bodyPr/>
        <a:lstStyle/>
        <a:p>
          <a:r>
            <a:rPr lang="en-US" altLang="zh-TW" dirty="0"/>
            <a:t>2035</a:t>
          </a:r>
          <a:r>
            <a:rPr lang="zh-TW" altLang="en-US" dirty="0"/>
            <a:t>到</a:t>
          </a:r>
          <a:r>
            <a:rPr lang="en-US" altLang="zh-TW" dirty="0"/>
            <a:t>2044</a:t>
          </a:r>
          <a:r>
            <a:rPr lang="zh-TW" altLang="en-US" dirty="0"/>
            <a:t>退休者</a:t>
          </a:r>
        </a:p>
      </dgm:t>
    </dgm:pt>
    <dgm:pt modelId="{ECDC576A-D86B-474A-A2E7-617DB5ED5BB1}" type="parTrans" cxnId="{6D7A25AA-34B2-4D07-8301-F8B32A82177B}">
      <dgm:prSet/>
      <dgm:spPr/>
      <dgm:t>
        <a:bodyPr/>
        <a:lstStyle/>
        <a:p>
          <a:endParaRPr lang="zh-TW" altLang="en-US"/>
        </a:p>
      </dgm:t>
    </dgm:pt>
    <dgm:pt modelId="{C7960AB1-D65A-4156-97BA-22BE4F94FD7F}" type="sibTrans" cxnId="{6D7A25AA-34B2-4D07-8301-F8B32A82177B}">
      <dgm:prSet/>
      <dgm:spPr/>
      <dgm:t>
        <a:bodyPr/>
        <a:lstStyle/>
        <a:p>
          <a:endParaRPr lang="zh-TW" altLang="en-US"/>
        </a:p>
      </dgm:t>
    </dgm:pt>
    <dgm:pt modelId="{CA9485A1-8801-4930-B91F-3EF3477D8567}">
      <dgm:prSet phldrT="[文字]"/>
      <dgm:spPr/>
      <dgm:t>
        <a:bodyPr/>
        <a:lstStyle/>
        <a:p>
          <a:r>
            <a:rPr lang="en-US" altLang="zh-TW" dirty="0"/>
            <a:t>L 2050</a:t>
          </a:r>
          <a:endParaRPr lang="zh-TW" altLang="en-US" dirty="0"/>
        </a:p>
      </dgm:t>
    </dgm:pt>
    <dgm:pt modelId="{CD2B56D0-1711-4B37-9C58-95DF4555A68B}" type="parTrans" cxnId="{3A7085FB-EFD4-4B19-9807-97AE1DE44293}">
      <dgm:prSet/>
      <dgm:spPr/>
      <dgm:t>
        <a:bodyPr/>
        <a:lstStyle/>
        <a:p>
          <a:endParaRPr lang="zh-TW" altLang="en-US"/>
        </a:p>
      </dgm:t>
    </dgm:pt>
    <dgm:pt modelId="{76356569-B184-4A73-A838-DB116FF36BA0}" type="sibTrans" cxnId="{3A7085FB-EFD4-4B19-9807-97AE1DE44293}">
      <dgm:prSet/>
      <dgm:spPr/>
      <dgm:t>
        <a:bodyPr/>
        <a:lstStyle/>
        <a:p>
          <a:endParaRPr lang="zh-TW" altLang="en-US"/>
        </a:p>
      </dgm:t>
    </dgm:pt>
    <dgm:pt modelId="{10D90546-3063-4E86-8EA8-0C7AB7408E94}">
      <dgm:prSet phldrT="[文字]"/>
      <dgm:spPr/>
      <dgm:t>
        <a:bodyPr/>
        <a:lstStyle/>
        <a:p>
          <a:r>
            <a:rPr lang="en-US" altLang="en-US" dirty="0"/>
            <a:t>2045</a:t>
          </a:r>
          <a:r>
            <a:rPr lang="zh-TW" altLang="en-US" dirty="0"/>
            <a:t>到</a:t>
          </a:r>
          <a:r>
            <a:rPr lang="en-US" altLang="en-US" dirty="0"/>
            <a:t>2054</a:t>
          </a:r>
          <a:r>
            <a:rPr lang="zh-TW" altLang="en-US" dirty="0"/>
            <a:t>退休者</a:t>
          </a:r>
        </a:p>
      </dgm:t>
    </dgm:pt>
    <dgm:pt modelId="{D21ABF64-4DB1-4A20-9178-A1BFEFCAB00B}" type="parTrans" cxnId="{17E537F6-15B8-4EB8-AD4C-499DBD869A4D}">
      <dgm:prSet/>
      <dgm:spPr/>
      <dgm:t>
        <a:bodyPr/>
        <a:lstStyle/>
        <a:p>
          <a:endParaRPr lang="zh-TW" altLang="en-US"/>
        </a:p>
      </dgm:t>
    </dgm:pt>
    <dgm:pt modelId="{C2E8C57C-27EE-4406-9FCA-332038AD1949}" type="sibTrans" cxnId="{17E537F6-15B8-4EB8-AD4C-499DBD869A4D}">
      <dgm:prSet/>
      <dgm:spPr/>
      <dgm:t>
        <a:bodyPr/>
        <a:lstStyle/>
        <a:p>
          <a:endParaRPr lang="zh-TW" altLang="en-US"/>
        </a:p>
      </dgm:t>
    </dgm:pt>
    <dgm:pt modelId="{5BE8FA0F-8226-46D1-87C5-47A0158C2707}" type="pres">
      <dgm:prSet presAssocID="{75A373C3-F1AA-458D-8634-5CEE6E7EBADB}" presName="theList" presStyleCnt="0">
        <dgm:presLayoutVars>
          <dgm:dir/>
          <dgm:animLvl val="lvl"/>
          <dgm:resizeHandles val="exact"/>
        </dgm:presLayoutVars>
      </dgm:prSet>
      <dgm:spPr/>
      <dgm:t>
        <a:bodyPr/>
        <a:lstStyle/>
        <a:p>
          <a:endParaRPr lang="zh-TW" altLang="en-US"/>
        </a:p>
      </dgm:t>
    </dgm:pt>
    <dgm:pt modelId="{25845474-5831-403F-ACBE-0F569A396CA4}" type="pres">
      <dgm:prSet presAssocID="{6DF9B3C1-1DB7-4998-8EA1-E8C01BDFEDB7}" presName="compNode" presStyleCnt="0"/>
      <dgm:spPr/>
    </dgm:pt>
    <dgm:pt modelId="{6E157922-A16E-4A3C-B83C-5C93F299A59D}" type="pres">
      <dgm:prSet presAssocID="{6DF9B3C1-1DB7-4998-8EA1-E8C01BDFEDB7}" presName="noGeometry" presStyleCnt="0"/>
      <dgm:spPr/>
    </dgm:pt>
    <dgm:pt modelId="{D165BDB9-3201-49BC-857F-A58A14FAAD07}" type="pres">
      <dgm:prSet presAssocID="{6DF9B3C1-1DB7-4998-8EA1-E8C01BDFEDB7}" presName="childTextVisible" presStyleLbl="bgAccFollowNode1" presStyleIdx="0" presStyleCnt="5">
        <dgm:presLayoutVars>
          <dgm:bulletEnabled val="1"/>
        </dgm:presLayoutVars>
      </dgm:prSet>
      <dgm:spPr/>
      <dgm:t>
        <a:bodyPr/>
        <a:lstStyle/>
        <a:p>
          <a:endParaRPr lang="zh-TW" altLang="en-US"/>
        </a:p>
      </dgm:t>
    </dgm:pt>
    <dgm:pt modelId="{65DC4F79-6338-4E33-99BE-BCE8B8616C5E}" type="pres">
      <dgm:prSet presAssocID="{6DF9B3C1-1DB7-4998-8EA1-E8C01BDFEDB7}" presName="childTextHidden" presStyleLbl="bgAccFollowNode1" presStyleIdx="0" presStyleCnt="5"/>
      <dgm:spPr/>
      <dgm:t>
        <a:bodyPr/>
        <a:lstStyle/>
        <a:p>
          <a:endParaRPr lang="zh-TW" altLang="en-US"/>
        </a:p>
      </dgm:t>
    </dgm:pt>
    <dgm:pt modelId="{6817B18C-DABE-47B8-85B3-FC1AE8C4A931}" type="pres">
      <dgm:prSet presAssocID="{6DF9B3C1-1DB7-4998-8EA1-E8C01BDFEDB7}" presName="parentText" presStyleLbl="node1" presStyleIdx="0" presStyleCnt="5">
        <dgm:presLayoutVars>
          <dgm:chMax val="1"/>
          <dgm:bulletEnabled val="1"/>
        </dgm:presLayoutVars>
      </dgm:prSet>
      <dgm:spPr/>
      <dgm:t>
        <a:bodyPr/>
        <a:lstStyle/>
        <a:p>
          <a:endParaRPr lang="zh-TW" altLang="en-US"/>
        </a:p>
      </dgm:t>
    </dgm:pt>
    <dgm:pt modelId="{6F9D7C0B-789A-40D1-8A5F-15E846DD8BCE}" type="pres">
      <dgm:prSet presAssocID="{6DF9B3C1-1DB7-4998-8EA1-E8C01BDFEDB7}" presName="aSpace" presStyleCnt="0"/>
      <dgm:spPr/>
    </dgm:pt>
    <dgm:pt modelId="{C15C43A7-708C-4188-91AF-537D967C5F2C}" type="pres">
      <dgm:prSet presAssocID="{AE9A9CF9-90F3-4AEC-B589-44FA948E170F}" presName="compNode" presStyleCnt="0"/>
      <dgm:spPr/>
    </dgm:pt>
    <dgm:pt modelId="{D7B77A9E-F92D-4275-89AA-DB219CDC6071}" type="pres">
      <dgm:prSet presAssocID="{AE9A9CF9-90F3-4AEC-B589-44FA948E170F}" presName="noGeometry" presStyleCnt="0"/>
      <dgm:spPr/>
    </dgm:pt>
    <dgm:pt modelId="{B5773B56-E5E2-4B61-87EE-92A254E728EB}" type="pres">
      <dgm:prSet presAssocID="{AE9A9CF9-90F3-4AEC-B589-44FA948E170F}" presName="childTextVisible" presStyleLbl="bgAccFollowNode1" presStyleIdx="1" presStyleCnt="5">
        <dgm:presLayoutVars>
          <dgm:bulletEnabled val="1"/>
        </dgm:presLayoutVars>
      </dgm:prSet>
      <dgm:spPr/>
      <dgm:t>
        <a:bodyPr/>
        <a:lstStyle/>
        <a:p>
          <a:endParaRPr lang="zh-TW" altLang="en-US"/>
        </a:p>
      </dgm:t>
    </dgm:pt>
    <dgm:pt modelId="{76AB2520-512E-4850-9447-053A582E0346}" type="pres">
      <dgm:prSet presAssocID="{AE9A9CF9-90F3-4AEC-B589-44FA948E170F}" presName="childTextHidden" presStyleLbl="bgAccFollowNode1" presStyleIdx="1" presStyleCnt="5"/>
      <dgm:spPr/>
      <dgm:t>
        <a:bodyPr/>
        <a:lstStyle/>
        <a:p>
          <a:endParaRPr lang="zh-TW" altLang="en-US"/>
        </a:p>
      </dgm:t>
    </dgm:pt>
    <dgm:pt modelId="{A15E1A75-67A7-48E8-8998-7BA43AFA4D49}" type="pres">
      <dgm:prSet presAssocID="{AE9A9CF9-90F3-4AEC-B589-44FA948E170F}" presName="parentText" presStyleLbl="node1" presStyleIdx="1" presStyleCnt="5">
        <dgm:presLayoutVars>
          <dgm:chMax val="1"/>
          <dgm:bulletEnabled val="1"/>
        </dgm:presLayoutVars>
      </dgm:prSet>
      <dgm:spPr/>
      <dgm:t>
        <a:bodyPr/>
        <a:lstStyle/>
        <a:p>
          <a:endParaRPr lang="zh-TW" altLang="en-US"/>
        </a:p>
      </dgm:t>
    </dgm:pt>
    <dgm:pt modelId="{8C0A334E-0A94-4044-9A57-635DB64CB81D}" type="pres">
      <dgm:prSet presAssocID="{AE9A9CF9-90F3-4AEC-B589-44FA948E170F}" presName="aSpace" presStyleCnt="0"/>
      <dgm:spPr/>
    </dgm:pt>
    <dgm:pt modelId="{624073EE-DB07-45E9-A15C-3E789B914241}" type="pres">
      <dgm:prSet presAssocID="{7F614BE3-849B-4BF9-BB3C-6F4601CC714A}" presName="compNode" presStyleCnt="0"/>
      <dgm:spPr/>
    </dgm:pt>
    <dgm:pt modelId="{EC72F2B3-1C8C-423A-BBED-6AD09FAD5034}" type="pres">
      <dgm:prSet presAssocID="{7F614BE3-849B-4BF9-BB3C-6F4601CC714A}" presName="noGeometry" presStyleCnt="0"/>
      <dgm:spPr/>
    </dgm:pt>
    <dgm:pt modelId="{102A2B4E-8E6B-46E8-A596-EC1D452E403C}" type="pres">
      <dgm:prSet presAssocID="{7F614BE3-849B-4BF9-BB3C-6F4601CC714A}" presName="childTextVisible" presStyleLbl="bgAccFollowNode1" presStyleIdx="2" presStyleCnt="5">
        <dgm:presLayoutVars>
          <dgm:bulletEnabled val="1"/>
        </dgm:presLayoutVars>
      </dgm:prSet>
      <dgm:spPr/>
      <dgm:t>
        <a:bodyPr/>
        <a:lstStyle/>
        <a:p>
          <a:endParaRPr lang="zh-TW" altLang="en-US"/>
        </a:p>
      </dgm:t>
    </dgm:pt>
    <dgm:pt modelId="{037AFE4C-F885-4825-8131-93B58942F7C3}" type="pres">
      <dgm:prSet presAssocID="{7F614BE3-849B-4BF9-BB3C-6F4601CC714A}" presName="childTextHidden" presStyleLbl="bgAccFollowNode1" presStyleIdx="2" presStyleCnt="5"/>
      <dgm:spPr/>
      <dgm:t>
        <a:bodyPr/>
        <a:lstStyle/>
        <a:p>
          <a:endParaRPr lang="zh-TW" altLang="en-US"/>
        </a:p>
      </dgm:t>
    </dgm:pt>
    <dgm:pt modelId="{91B53025-10BD-4750-B847-50A14EEB016A}" type="pres">
      <dgm:prSet presAssocID="{7F614BE3-849B-4BF9-BB3C-6F4601CC714A}" presName="parentText" presStyleLbl="node1" presStyleIdx="2" presStyleCnt="5">
        <dgm:presLayoutVars>
          <dgm:chMax val="1"/>
          <dgm:bulletEnabled val="1"/>
        </dgm:presLayoutVars>
      </dgm:prSet>
      <dgm:spPr/>
      <dgm:t>
        <a:bodyPr/>
        <a:lstStyle/>
        <a:p>
          <a:endParaRPr lang="zh-TW" altLang="en-US"/>
        </a:p>
      </dgm:t>
    </dgm:pt>
    <dgm:pt modelId="{6A5AAC12-E81B-4B66-96C2-6BA34177D1EC}" type="pres">
      <dgm:prSet presAssocID="{7F614BE3-849B-4BF9-BB3C-6F4601CC714A}" presName="aSpace" presStyleCnt="0"/>
      <dgm:spPr/>
    </dgm:pt>
    <dgm:pt modelId="{0561C721-3F6A-4813-9FEF-BF65CE404B72}" type="pres">
      <dgm:prSet presAssocID="{BDE62C6C-01B4-41BF-B2E8-079EE091CB69}" presName="compNode" presStyleCnt="0"/>
      <dgm:spPr/>
    </dgm:pt>
    <dgm:pt modelId="{4A1837F4-A20A-4424-A678-DBD3B55FC9CC}" type="pres">
      <dgm:prSet presAssocID="{BDE62C6C-01B4-41BF-B2E8-079EE091CB69}" presName="noGeometry" presStyleCnt="0"/>
      <dgm:spPr/>
    </dgm:pt>
    <dgm:pt modelId="{9B540142-1BE0-482F-B0DD-1EF326220FE3}" type="pres">
      <dgm:prSet presAssocID="{BDE62C6C-01B4-41BF-B2E8-079EE091CB69}" presName="childTextVisible" presStyleLbl="bgAccFollowNode1" presStyleIdx="3" presStyleCnt="5">
        <dgm:presLayoutVars>
          <dgm:bulletEnabled val="1"/>
        </dgm:presLayoutVars>
      </dgm:prSet>
      <dgm:spPr/>
      <dgm:t>
        <a:bodyPr/>
        <a:lstStyle/>
        <a:p>
          <a:endParaRPr lang="zh-TW" altLang="en-US"/>
        </a:p>
      </dgm:t>
    </dgm:pt>
    <dgm:pt modelId="{FB5B9E94-DF25-468E-9B1F-FB3F805D1F6F}" type="pres">
      <dgm:prSet presAssocID="{BDE62C6C-01B4-41BF-B2E8-079EE091CB69}" presName="childTextHidden" presStyleLbl="bgAccFollowNode1" presStyleIdx="3" presStyleCnt="5"/>
      <dgm:spPr/>
      <dgm:t>
        <a:bodyPr/>
        <a:lstStyle/>
        <a:p>
          <a:endParaRPr lang="zh-TW" altLang="en-US"/>
        </a:p>
      </dgm:t>
    </dgm:pt>
    <dgm:pt modelId="{94E363B3-8EAD-45BB-9666-BED0D811A69F}" type="pres">
      <dgm:prSet presAssocID="{BDE62C6C-01B4-41BF-B2E8-079EE091CB69}" presName="parentText" presStyleLbl="node1" presStyleIdx="3" presStyleCnt="5">
        <dgm:presLayoutVars>
          <dgm:chMax val="1"/>
          <dgm:bulletEnabled val="1"/>
        </dgm:presLayoutVars>
      </dgm:prSet>
      <dgm:spPr/>
      <dgm:t>
        <a:bodyPr/>
        <a:lstStyle/>
        <a:p>
          <a:endParaRPr lang="zh-TW" altLang="en-US"/>
        </a:p>
      </dgm:t>
    </dgm:pt>
    <dgm:pt modelId="{92CF7B26-1A24-41BB-8FEF-B0C38721C98C}" type="pres">
      <dgm:prSet presAssocID="{BDE62C6C-01B4-41BF-B2E8-079EE091CB69}" presName="aSpace" presStyleCnt="0"/>
      <dgm:spPr/>
    </dgm:pt>
    <dgm:pt modelId="{31C6A48B-7A1C-44E8-805E-720507995549}" type="pres">
      <dgm:prSet presAssocID="{CA9485A1-8801-4930-B91F-3EF3477D8567}" presName="compNode" presStyleCnt="0"/>
      <dgm:spPr/>
    </dgm:pt>
    <dgm:pt modelId="{7CFD2618-E0EC-4AB5-BBAE-A73A80F1E67B}" type="pres">
      <dgm:prSet presAssocID="{CA9485A1-8801-4930-B91F-3EF3477D8567}" presName="noGeometry" presStyleCnt="0"/>
      <dgm:spPr/>
    </dgm:pt>
    <dgm:pt modelId="{1B83F2B0-8461-493D-A4C1-B72D3E09F73E}" type="pres">
      <dgm:prSet presAssocID="{CA9485A1-8801-4930-B91F-3EF3477D8567}" presName="childTextVisible" presStyleLbl="bgAccFollowNode1" presStyleIdx="4" presStyleCnt="5">
        <dgm:presLayoutVars>
          <dgm:bulletEnabled val="1"/>
        </dgm:presLayoutVars>
      </dgm:prSet>
      <dgm:spPr/>
      <dgm:t>
        <a:bodyPr/>
        <a:lstStyle/>
        <a:p>
          <a:endParaRPr lang="zh-TW" altLang="en-US"/>
        </a:p>
      </dgm:t>
    </dgm:pt>
    <dgm:pt modelId="{6B42F72F-2141-4249-B4BE-DD444D1EDD83}" type="pres">
      <dgm:prSet presAssocID="{CA9485A1-8801-4930-B91F-3EF3477D8567}" presName="childTextHidden" presStyleLbl="bgAccFollowNode1" presStyleIdx="4" presStyleCnt="5"/>
      <dgm:spPr/>
      <dgm:t>
        <a:bodyPr/>
        <a:lstStyle/>
        <a:p>
          <a:endParaRPr lang="zh-TW" altLang="en-US"/>
        </a:p>
      </dgm:t>
    </dgm:pt>
    <dgm:pt modelId="{F51C7FC5-D6BB-49E8-93E3-7404DFE33476}" type="pres">
      <dgm:prSet presAssocID="{CA9485A1-8801-4930-B91F-3EF3477D8567}" presName="parentText" presStyleLbl="node1" presStyleIdx="4" presStyleCnt="5">
        <dgm:presLayoutVars>
          <dgm:chMax val="1"/>
          <dgm:bulletEnabled val="1"/>
        </dgm:presLayoutVars>
      </dgm:prSet>
      <dgm:spPr/>
      <dgm:t>
        <a:bodyPr/>
        <a:lstStyle/>
        <a:p>
          <a:endParaRPr lang="zh-TW" altLang="en-US"/>
        </a:p>
      </dgm:t>
    </dgm:pt>
  </dgm:ptLst>
  <dgm:cxnLst>
    <dgm:cxn modelId="{5DC22D18-A0FF-4D53-9ADA-E59CD2BD4480}" type="presOf" srcId="{EBBB34E5-5B1D-46F9-B071-9E9C1C0470E8}" destId="{B5773B56-E5E2-4B61-87EE-92A254E728EB}" srcOrd="0" destOrd="0" presId="urn:microsoft.com/office/officeart/2005/8/layout/hProcess6"/>
    <dgm:cxn modelId="{6D7A25AA-34B2-4D07-8301-F8B32A82177B}" srcId="{BDE62C6C-01B4-41BF-B2E8-079EE091CB69}" destId="{5A195025-4833-41B6-AA01-5754708DFE05}" srcOrd="0" destOrd="0" parTransId="{ECDC576A-D86B-474A-A2E7-617DB5ED5BB1}" sibTransId="{C7960AB1-D65A-4156-97BA-22BE4F94FD7F}"/>
    <dgm:cxn modelId="{6AC66323-B4EB-4658-82A9-1578584DB262}" srcId="{AE9A9CF9-90F3-4AEC-B589-44FA948E170F}" destId="{EBBB34E5-5B1D-46F9-B071-9E9C1C0470E8}" srcOrd="0" destOrd="0" parTransId="{2A629E31-1122-4434-9421-CE6CA43E12F6}" sibTransId="{BEE85180-F28A-4110-A29D-F5E46676623F}"/>
    <dgm:cxn modelId="{BF384BFB-AE2D-4BF8-9DFB-31BABEFD0EAC}" type="presOf" srcId="{5A195025-4833-41B6-AA01-5754708DFE05}" destId="{9B540142-1BE0-482F-B0DD-1EF326220FE3}" srcOrd="0" destOrd="0" presId="urn:microsoft.com/office/officeart/2005/8/layout/hProcess6"/>
    <dgm:cxn modelId="{2897D910-015B-4BAE-BA45-ACADFA23174F}" type="presOf" srcId="{694D18F6-D723-4B28-BF07-33AF2D9ED3C7}" destId="{D165BDB9-3201-49BC-857F-A58A14FAAD07}" srcOrd="0" destOrd="0" presId="urn:microsoft.com/office/officeart/2005/8/layout/hProcess6"/>
    <dgm:cxn modelId="{5D284083-220F-443E-A6C2-0F8706B49876}" type="presOf" srcId="{CA9485A1-8801-4930-B91F-3EF3477D8567}" destId="{F51C7FC5-D6BB-49E8-93E3-7404DFE33476}" srcOrd="0" destOrd="0" presId="urn:microsoft.com/office/officeart/2005/8/layout/hProcess6"/>
    <dgm:cxn modelId="{5CB308DB-679E-45A2-A1A5-77E1670DC664}" type="presOf" srcId="{694D18F6-D723-4B28-BF07-33AF2D9ED3C7}" destId="{65DC4F79-6338-4E33-99BE-BCE8B8616C5E}" srcOrd="1" destOrd="0" presId="urn:microsoft.com/office/officeart/2005/8/layout/hProcess6"/>
    <dgm:cxn modelId="{ABE5CA32-4409-4342-A551-6F003BEF23D1}" type="presOf" srcId="{AE9A9CF9-90F3-4AEC-B589-44FA948E170F}" destId="{A15E1A75-67A7-48E8-8998-7BA43AFA4D49}" srcOrd="0" destOrd="0" presId="urn:microsoft.com/office/officeart/2005/8/layout/hProcess6"/>
    <dgm:cxn modelId="{D787B1F8-7F46-4E11-98C1-FA44957F6679}" type="presOf" srcId="{EDE8CC6F-C85B-4FFF-8844-F6E3659F9F50}" destId="{037AFE4C-F885-4825-8131-93B58942F7C3}" srcOrd="1" destOrd="0" presId="urn:microsoft.com/office/officeart/2005/8/layout/hProcess6"/>
    <dgm:cxn modelId="{287F0DA8-C829-4C6A-8DFB-A3D3DFCAE180}" type="presOf" srcId="{7F614BE3-849B-4BF9-BB3C-6F4601CC714A}" destId="{91B53025-10BD-4750-B847-50A14EEB016A}" srcOrd="0" destOrd="0" presId="urn:microsoft.com/office/officeart/2005/8/layout/hProcess6"/>
    <dgm:cxn modelId="{69C90E66-A741-43DC-AAB4-BB1C196307C7}" srcId="{6DF9B3C1-1DB7-4998-8EA1-E8C01BDFEDB7}" destId="{694D18F6-D723-4B28-BF07-33AF2D9ED3C7}" srcOrd="0" destOrd="0" parTransId="{52930970-08F9-46F2-8B92-F3B4F850D271}" sibTransId="{2F23C6D9-E3AB-40FD-ACE4-916EB9C8730B}"/>
    <dgm:cxn modelId="{3E3438C5-5FFE-443F-BB46-AACF64242075}" srcId="{7F614BE3-849B-4BF9-BB3C-6F4601CC714A}" destId="{EDE8CC6F-C85B-4FFF-8844-F6E3659F9F50}" srcOrd="0" destOrd="0" parTransId="{4CE565AF-E87C-4A6E-ACDA-546D00742E00}" sibTransId="{049CD2FE-BB86-4DC1-92DF-665BF73F9549}"/>
    <dgm:cxn modelId="{39D55F2A-3ADE-4EB8-B575-6B0BA5AC84D1}" type="presOf" srcId="{EDE8CC6F-C85B-4FFF-8844-F6E3659F9F50}" destId="{102A2B4E-8E6B-46E8-A596-EC1D452E403C}" srcOrd="0" destOrd="0" presId="urn:microsoft.com/office/officeart/2005/8/layout/hProcess6"/>
    <dgm:cxn modelId="{8B7D18B9-814F-4912-A1D9-C0508F36C86A}" type="presOf" srcId="{5A195025-4833-41B6-AA01-5754708DFE05}" destId="{FB5B9E94-DF25-468E-9B1F-FB3F805D1F6F}" srcOrd="1" destOrd="0" presId="urn:microsoft.com/office/officeart/2005/8/layout/hProcess6"/>
    <dgm:cxn modelId="{3A7085FB-EFD4-4B19-9807-97AE1DE44293}" srcId="{75A373C3-F1AA-458D-8634-5CEE6E7EBADB}" destId="{CA9485A1-8801-4930-B91F-3EF3477D8567}" srcOrd="4" destOrd="0" parTransId="{CD2B56D0-1711-4B37-9C58-95DF4555A68B}" sibTransId="{76356569-B184-4A73-A838-DB116FF36BA0}"/>
    <dgm:cxn modelId="{65C9B669-4327-403E-8BAB-FD7CEFD0496B}" type="presOf" srcId="{75A373C3-F1AA-458D-8634-5CEE6E7EBADB}" destId="{5BE8FA0F-8226-46D1-87C5-47A0158C2707}" srcOrd="0" destOrd="0" presId="urn:microsoft.com/office/officeart/2005/8/layout/hProcess6"/>
    <dgm:cxn modelId="{7B271FDF-B3B9-465D-9186-46DC806B7F65}" srcId="{75A373C3-F1AA-458D-8634-5CEE6E7EBADB}" destId="{6DF9B3C1-1DB7-4998-8EA1-E8C01BDFEDB7}" srcOrd="0" destOrd="0" parTransId="{B8BD8AFD-FED5-41D1-895B-955442D7A6F8}" sibTransId="{45759390-C82F-46F7-A1AA-F7C689876194}"/>
    <dgm:cxn modelId="{17E537F6-15B8-4EB8-AD4C-499DBD869A4D}" srcId="{CA9485A1-8801-4930-B91F-3EF3477D8567}" destId="{10D90546-3063-4E86-8EA8-0C7AB7408E94}" srcOrd="0" destOrd="0" parTransId="{D21ABF64-4DB1-4A20-9178-A1BFEFCAB00B}" sibTransId="{C2E8C57C-27EE-4406-9FCA-332038AD1949}"/>
    <dgm:cxn modelId="{B0BA9C29-193B-4C6B-8F12-23C985F2B99E}" type="presOf" srcId="{10D90546-3063-4E86-8EA8-0C7AB7408E94}" destId="{6B42F72F-2141-4249-B4BE-DD444D1EDD83}" srcOrd="1" destOrd="0" presId="urn:microsoft.com/office/officeart/2005/8/layout/hProcess6"/>
    <dgm:cxn modelId="{1D0FC28A-810C-4C49-9625-5B8A04316113}" type="presOf" srcId="{BDE62C6C-01B4-41BF-B2E8-079EE091CB69}" destId="{94E363B3-8EAD-45BB-9666-BED0D811A69F}" srcOrd="0" destOrd="0" presId="urn:microsoft.com/office/officeart/2005/8/layout/hProcess6"/>
    <dgm:cxn modelId="{C576C55B-7CC3-4DFD-B42B-09CCD7FD2862}" srcId="{75A373C3-F1AA-458D-8634-5CEE6E7EBADB}" destId="{AE9A9CF9-90F3-4AEC-B589-44FA948E170F}" srcOrd="1" destOrd="0" parTransId="{910DC66B-021B-444C-AF1E-D18E0B44395D}" sibTransId="{FC2A2CDD-5F39-410B-B8E4-5997929A09F5}"/>
    <dgm:cxn modelId="{0930E5A0-3E49-41AC-8337-A6BAFC10ABB2}" type="presOf" srcId="{EBBB34E5-5B1D-46F9-B071-9E9C1C0470E8}" destId="{76AB2520-512E-4850-9447-053A582E0346}" srcOrd="1" destOrd="0" presId="urn:microsoft.com/office/officeart/2005/8/layout/hProcess6"/>
    <dgm:cxn modelId="{6843D85E-44F8-43C8-8308-C35CE9CE1599}" type="presOf" srcId="{10D90546-3063-4E86-8EA8-0C7AB7408E94}" destId="{1B83F2B0-8461-493D-A4C1-B72D3E09F73E}" srcOrd="0" destOrd="0" presId="urn:microsoft.com/office/officeart/2005/8/layout/hProcess6"/>
    <dgm:cxn modelId="{9DB53C11-528E-4042-9398-F6376C14D338}" srcId="{75A373C3-F1AA-458D-8634-5CEE6E7EBADB}" destId="{7F614BE3-849B-4BF9-BB3C-6F4601CC714A}" srcOrd="2" destOrd="0" parTransId="{0875C773-DF50-4F20-8B8C-DB42DFC8C078}" sibTransId="{30C86498-39E4-4017-AC17-8F5CECE8FE5F}"/>
    <dgm:cxn modelId="{035C57A9-ED97-48D4-B3EE-CD9F59CF2963}" type="presOf" srcId="{6DF9B3C1-1DB7-4998-8EA1-E8C01BDFEDB7}" destId="{6817B18C-DABE-47B8-85B3-FC1AE8C4A931}" srcOrd="0" destOrd="0" presId="urn:microsoft.com/office/officeart/2005/8/layout/hProcess6"/>
    <dgm:cxn modelId="{FB42B569-9C81-4A94-AA68-0200BB57BF07}" srcId="{75A373C3-F1AA-458D-8634-5CEE6E7EBADB}" destId="{BDE62C6C-01B4-41BF-B2E8-079EE091CB69}" srcOrd="3" destOrd="0" parTransId="{4AA1DB61-84B8-491F-A508-3BEE17C0769E}" sibTransId="{F88529E7-BBD3-45D3-B9B8-060E4B45379C}"/>
    <dgm:cxn modelId="{763072F6-9BB3-44A0-A447-665F2D960207}" type="presParOf" srcId="{5BE8FA0F-8226-46D1-87C5-47A0158C2707}" destId="{25845474-5831-403F-ACBE-0F569A396CA4}" srcOrd="0" destOrd="0" presId="urn:microsoft.com/office/officeart/2005/8/layout/hProcess6"/>
    <dgm:cxn modelId="{078F7F3A-FC94-4DAA-8B80-F9E6D11BE30F}" type="presParOf" srcId="{25845474-5831-403F-ACBE-0F569A396CA4}" destId="{6E157922-A16E-4A3C-B83C-5C93F299A59D}" srcOrd="0" destOrd="0" presId="urn:microsoft.com/office/officeart/2005/8/layout/hProcess6"/>
    <dgm:cxn modelId="{8D40255F-FBBE-4821-A184-0370773D9331}" type="presParOf" srcId="{25845474-5831-403F-ACBE-0F569A396CA4}" destId="{D165BDB9-3201-49BC-857F-A58A14FAAD07}" srcOrd="1" destOrd="0" presId="urn:microsoft.com/office/officeart/2005/8/layout/hProcess6"/>
    <dgm:cxn modelId="{9C08C941-BFCF-4B0D-B3CE-608C0291D73B}" type="presParOf" srcId="{25845474-5831-403F-ACBE-0F569A396CA4}" destId="{65DC4F79-6338-4E33-99BE-BCE8B8616C5E}" srcOrd="2" destOrd="0" presId="urn:microsoft.com/office/officeart/2005/8/layout/hProcess6"/>
    <dgm:cxn modelId="{D0155B2F-418C-491C-AD31-A83569FD4FFB}" type="presParOf" srcId="{25845474-5831-403F-ACBE-0F569A396CA4}" destId="{6817B18C-DABE-47B8-85B3-FC1AE8C4A931}" srcOrd="3" destOrd="0" presId="urn:microsoft.com/office/officeart/2005/8/layout/hProcess6"/>
    <dgm:cxn modelId="{2F387E35-8F52-4F42-9BC2-D571C5B21523}" type="presParOf" srcId="{5BE8FA0F-8226-46D1-87C5-47A0158C2707}" destId="{6F9D7C0B-789A-40D1-8A5F-15E846DD8BCE}" srcOrd="1" destOrd="0" presId="urn:microsoft.com/office/officeart/2005/8/layout/hProcess6"/>
    <dgm:cxn modelId="{9D36CF97-FF78-43CA-B927-C81B801E7635}" type="presParOf" srcId="{5BE8FA0F-8226-46D1-87C5-47A0158C2707}" destId="{C15C43A7-708C-4188-91AF-537D967C5F2C}" srcOrd="2" destOrd="0" presId="urn:microsoft.com/office/officeart/2005/8/layout/hProcess6"/>
    <dgm:cxn modelId="{BDA55B84-F751-41DA-A1E0-551EDC349673}" type="presParOf" srcId="{C15C43A7-708C-4188-91AF-537D967C5F2C}" destId="{D7B77A9E-F92D-4275-89AA-DB219CDC6071}" srcOrd="0" destOrd="0" presId="urn:microsoft.com/office/officeart/2005/8/layout/hProcess6"/>
    <dgm:cxn modelId="{E8E17BAA-0035-4CF5-ACF5-82BF1C379FAB}" type="presParOf" srcId="{C15C43A7-708C-4188-91AF-537D967C5F2C}" destId="{B5773B56-E5E2-4B61-87EE-92A254E728EB}" srcOrd="1" destOrd="0" presId="urn:microsoft.com/office/officeart/2005/8/layout/hProcess6"/>
    <dgm:cxn modelId="{C5C72332-FE67-4A16-9244-6D78EE70A173}" type="presParOf" srcId="{C15C43A7-708C-4188-91AF-537D967C5F2C}" destId="{76AB2520-512E-4850-9447-053A582E0346}" srcOrd="2" destOrd="0" presId="urn:microsoft.com/office/officeart/2005/8/layout/hProcess6"/>
    <dgm:cxn modelId="{079DAC96-BEB5-45B8-BD2B-2AD98CA874F3}" type="presParOf" srcId="{C15C43A7-708C-4188-91AF-537D967C5F2C}" destId="{A15E1A75-67A7-48E8-8998-7BA43AFA4D49}" srcOrd="3" destOrd="0" presId="urn:microsoft.com/office/officeart/2005/8/layout/hProcess6"/>
    <dgm:cxn modelId="{46DD725F-0BBE-4E11-9B1F-0F941ACC2D1E}" type="presParOf" srcId="{5BE8FA0F-8226-46D1-87C5-47A0158C2707}" destId="{8C0A334E-0A94-4044-9A57-635DB64CB81D}" srcOrd="3" destOrd="0" presId="urn:microsoft.com/office/officeart/2005/8/layout/hProcess6"/>
    <dgm:cxn modelId="{A23078E5-F69D-43D2-9847-DCD8D975C8FB}" type="presParOf" srcId="{5BE8FA0F-8226-46D1-87C5-47A0158C2707}" destId="{624073EE-DB07-45E9-A15C-3E789B914241}" srcOrd="4" destOrd="0" presId="urn:microsoft.com/office/officeart/2005/8/layout/hProcess6"/>
    <dgm:cxn modelId="{961553B4-88A5-4132-A472-B9C460249142}" type="presParOf" srcId="{624073EE-DB07-45E9-A15C-3E789B914241}" destId="{EC72F2B3-1C8C-423A-BBED-6AD09FAD5034}" srcOrd="0" destOrd="0" presId="urn:microsoft.com/office/officeart/2005/8/layout/hProcess6"/>
    <dgm:cxn modelId="{2DDA3A5F-4980-469E-B2D7-D05E7BFCFDEB}" type="presParOf" srcId="{624073EE-DB07-45E9-A15C-3E789B914241}" destId="{102A2B4E-8E6B-46E8-A596-EC1D452E403C}" srcOrd="1" destOrd="0" presId="urn:microsoft.com/office/officeart/2005/8/layout/hProcess6"/>
    <dgm:cxn modelId="{72610508-2919-4036-8781-444A61EF888F}" type="presParOf" srcId="{624073EE-DB07-45E9-A15C-3E789B914241}" destId="{037AFE4C-F885-4825-8131-93B58942F7C3}" srcOrd="2" destOrd="0" presId="urn:microsoft.com/office/officeart/2005/8/layout/hProcess6"/>
    <dgm:cxn modelId="{B606E1EF-15BA-464B-8877-40D5C0FD04C7}" type="presParOf" srcId="{624073EE-DB07-45E9-A15C-3E789B914241}" destId="{91B53025-10BD-4750-B847-50A14EEB016A}" srcOrd="3" destOrd="0" presId="urn:microsoft.com/office/officeart/2005/8/layout/hProcess6"/>
    <dgm:cxn modelId="{F516DDEF-DC27-4150-9389-E8C91FA82AB1}" type="presParOf" srcId="{5BE8FA0F-8226-46D1-87C5-47A0158C2707}" destId="{6A5AAC12-E81B-4B66-96C2-6BA34177D1EC}" srcOrd="5" destOrd="0" presId="urn:microsoft.com/office/officeart/2005/8/layout/hProcess6"/>
    <dgm:cxn modelId="{D4CDC1DB-420A-4F72-BCE4-3E587BD843C0}" type="presParOf" srcId="{5BE8FA0F-8226-46D1-87C5-47A0158C2707}" destId="{0561C721-3F6A-4813-9FEF-BF65CE404B72}" srcOrd="6" destOrd="0" presId="urn:microsoft.com/office/officeart/2005/8/layout/hProcess6"/>
    <dgm:cxn modelId="{AF8F37E0-2EF8-4F6D-94A9-C7A1F9A70A35}" type="presParOf" srcId="{0561C721-3F6A-4813-9FEF-BF65CE404B72}" destId="{4A1837F4-A20A-4424-A678-DBD3B55FC9CC}" srcOrd="0" destOrd="0" presId="urn:microsoft.com/office/officeart/2005/8/layout/hProcess6"/>
    <dgm:cxn modelId="{E298A65A-1516-47FF-BEDC-713DBC5EF00B}" type="presParOf" srcId="{0561C721-3F6A-4813-9FEF-BF65CE404B72}" destId="{9B540142-1BE0-482F-B0DD-1EF326220FE3}" srcOrd="1" destOrd="0" presId="urn:microsoft.com/office/officeart/2005/8/layout/hProcess6"/>
    <dgm:cxn modelId="{DCA3E26E-F92C-41A4-BDBF-5979F0173685}" type="presParOf" srcId="{0561C721-3F6A-4813-9FEF-BF65CE404B72}" destId="{FB5B9E94-DF25-468E-9B1F-FB3F805D1F6F}" srcOrd="2" destOrd="0" presId="urn:microsoft.com/office/officeart/2005/8/layout/hProcess6"/>
    <dgm:cxn modelId="{3285B695-9458-4951-8F8D-5E772274ED6E}" type="presParOf" srcId="{0561C721-3F6A-4813-9FEF-BF65CE404B72}" destId="{94E363B3-8EAD-45BB-9666-BED0D811A69F}" srcOrd="3" destOrd="0" presId="urn:microsoft.com/office/officeart/2005/8/layout/hProcess6"/>
    <dgm:cxn modelId="{33FB6F30-0326-48B2-9684-4BA9505E408C}" type="presParOf" srcId="{5BE8FA0F-8226-46D1-87C5-47A0158C2707}" destId="{92CF7B26-1A24-41BB-8FEF-B0C38721C98C}" srcOrd="7" destOrd="0" presId="urn:microsoft.com/office/officeart/2005/8/layout/hProcess6"/>
    <dgm:cxn modelId="{3DF2B8BD-2410-484E-BC65-B667482FEB67}" type="presParOf" srcId="{5BE8FA0F-8226-46D1-87C5-47A0158C2707}" destId="{31C6A48B-7A1C-44E8-805E-720507995549}" srcOrd="8" destOrd="0" presId="urn:microsoft.com/office/officeart/2005/8/layout/hProcess6"/>
    <dgm:cxn modelId="{25D0A148-E544-4941-8E90-4F4276A8A22E}" type="presParOf" srcId="{31C6A48B-7A1C-44E8-805E-720507995549}" destId="{7CFD2618-E0EC-4AB5-BBAE-A73A80F1E67B}" srcOrd="0" destOrd="0" presId="urn:microsoft.com/office/officeart/2005/8/layout/hProcess6"/>
    <dgm:cxn modelId="{6E9B120B-4A4E-4C6E-9C7F-B27D57AA2830}" type="presParOf" srcId="{31C6A48B-7A1C-44E8-805E-720507995549}" destId="{1B83F2B0-8461-493D-A4C1-B72D3E09F73E}" srcOrd="1" destOrd="0" presId="urn:microsoft.com/office/officeart/2005/8/layout/hProcess6"/>
    <dgm:cxn modelId="{03676FFC-1D82-4755-B08E-0FD5C077BD20}" type="presParOf" srcId="{31C6A48B-7A1C-44E8-805E-720507995549}" destId="{6B42F72F-2141-4249-B4BE-DD444D1EDD83}" srcOrd="2" destOrd="0" presId="urn:microsoft.com/office/officeart/2005/8/layout/hProcess6"/>
    <dgm:cxn modelId="{7733A455-F684-4429-81DB-E64B59CD4DF6}" type="presParOf" srcId="{31C6A48B-7A1C-44E8-805E-720507995549}" destId="{F51C7FC5-D6BB-49E8-93E3-7404DFE33476}"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5BDB9-3201-49BC-857F-A58A14FAAD07}">
      <dsp:nvSpPr>
        <dsp:cNvPr id="0" name=""/>
        <dsp:cNvSpPr/>
      </dsp:nvSpPr>
      <dsp:spPr>
        <a:xfrm>
          <a:off x="392812" y="2113417"/>
          <a:ext cx="1553483" cy="1357940"/>
        </a:xfrm>
        <a:prstGeom prst="rightArrow">
          <a:avLst>
            <a:gd name="adj1" fmla="val 70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lvl="0" algn="ctr" defTabSz="666750">
            <a:lnSpc>
              <a:spcPct val="90000"/>
            </a:lnSpc>
            <a:spcBef>
              <a:spcPct val="0"/>
            </a:spcBef>
            <a:spcAft>
              <a:spcPct val="35000"/>
            </a:spcAft>
          </a:pPr>
          <a:r>
            <a:rPr lang="zh-TW" altLang="en-US" sz="1500" kern="1200" dirty="0"/>
            <a:t>已經退休者</a:t>
          </a:r>
        </a:p>
      </dsp:txBody>
      <dsp:txXfrm>
        <a:off x="781183" y="2317108"/>
        <a:ext cx="757323" cy="950558"/>
      </dsp:txXfrm>
    </dsp:sp>
    <dsp:sp modelId="{6817B18C-DABE-47B8-85B3-FC1AE8C4A931}">
      <dsp:nvSpPr>
        <dsp:cNvPr id="0" name=""/>
        <dsp:cNvSpPr/>
      </dsp:nvSpPr>
      <dsp:spPr>
        <a:xfrm>
          <a:off x="4441" y="2404017"/>
          <a:ext cx="776741" cy="77674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altLang="zh-TW" sz="1100" kern="1200" dirty="0"/>
            <a:t>L Income</a:t>
          </a:r>
          <a:endParaRPr lang="zh-TW" altLang="en-US" sz="1100" kern="1200" dirty="0"/>
        </a:p>
      </dsp:txBody>
      <dsp:txXfrm>
        <a:off x="118192" y="2517768"/>
        <a:ext cx="549239" cy="549239"/>
      </dsp:txXfrm>
    </dsp:sp>
    <dsp:sp modelId="{B5773B56-E5E2-4B61-87EE-92A254E728EB}">
      <dsp:nvSpPr>
        <dsp:cNvPr id="0" name=""/>
        <dsp:cNvSpPr/>
      </dsp:nvSpPr>
      <dsp:spPr>
        <a:xfrm>
          <a:off x="2431759" y="2113417"/>
          <a:ext cx="1553483" cy="1357940"/>
        </a:xfrm>
        <a:prstGeom prst="rightArrow">
          <a:avLst>
            <a:gd name="adj1" fmla="val 70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lvl="0" algn="ctr" defTabSz="666750">
            <a:lnSpc>
              <a:spcPct val="90000"/>
            </a:lnSpc>
            <a:spcBef>
              <a:spcPct val="0"/>
            </a:spcBef>
            <a:spcAft>
              <a:spcPct val="35000"/>
            </a:spcAft>
          </a:pPr>
          <a:r>
            <a:rPr lang="en-US" altLang="zh-TW" sz="1500" kern="1200" dirty="0"/>
            <a:t>2018</a:t>
          </a:r>
          <a:r>
            <a:rPr lang="zh-TW" altLang="en-US" sz="1500" kern="1200" dirty="0"/>
            <a:t>到</a:t>
          </a:r>
          <a:r>
            <a:rPr lang="en-US" altLang="zh-TW" sz="1500" kern="1200" dirty="0"/>
            <a:t>2024</a:t>
          </a:r>
          <a:r>
            <a:rPr lang="zh-TW" altLang="en-US" sz="1500" kern="1200" dirty="0"/>
            <a:t>退休者</a:t>
          </a:r>
        </a:p>
      </dsp:txBody>
      <dsp:txXfrm>
        <a:off x="2820130" y="2317108"/>
        <a:ext cx="757323" cy="950558"/>
      </dsp:txXfrm>
    </dsp:sp>
    <dsp:sp modelId="{A15E1A75-67A7-48E8-8998-7BA43AFA4D49}">
      <dsp:nvSpPr>
        <dsp:cNvPr id="0" name=""/>
        <dsp:cNvSpPr/>
      </dsp:nvSpPr>
      <dsp:spPr>
        <a:xfrm>
          <a:off x="2043388" y="2404017"/>
          <a:ext cx="776741" cy="77674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altLang="zh-TW" sz="1100" kern="1200" dirty="0"/>
            <a:t>L</a:t>
          </a:r>
          <a:r>
            <a:rPr lang="zh-TW" altLang="en-US" sz="1100" kern="1200" dirty="0"/>
            <a:t> </a:t>
          </a:r>
          <a:r>
            <a:rPr lang="en-US" altLang="zh-TW" sz="1100" kern="1200" dirty="0"/>
            <a:t>2020</a:t>
          </a:r>
          <a:endParaRPr lang="zh-TW" altLang="en-US" sz="1100" kern="1200" dirty="0"/>
        </a:p>
      </dsp:txBody>
      <dsp:txXfrm>
        <a:off x="2157139" y="2517768"/>
        <a:ext cx="549239" cy="549239"/>
      </dsp:txXfrm>
    </dsp:sp>
    <dsp:sp modelId="{102A2B4E-8E6B-46E8-A596-EC1D452E403C}">
      <dsp:nvSpPr>
        <dsp:cNvPr id="0" name=""/>
        <dsp:cNvSpPr/>
      </dsp:nvSpPr>
      <dsp:spPr>
        <a:xfrm>
          <a:off x="4470706" y="2113417"/>
          <a:ext cx="1553483" cy="1357940"/>
        </a:xfrm>
        <a:prstGeom prst="rightArrow">
          <a:avLst>
            <a:gd name="adj1" fmla="val 70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lvl="0" algn="ctr" defTabSz="666750">
            <a:lnSpc>
              <a:spcPct val="90000"/>
            </a:lnSpc>
            <a:spcBef>
              <a:spcPct val="0"/>
            </a:spcBef>
            <a:spcAft>
              <a:spcPct val="35000"/>
            </a:spcAft>
          </a:pPr>
          <a:r>
            <a:rPr lang="en-US" altLang="en-US" sz="1500" kern="1200" dirty="0"/>
            <a:t>2025</a:t>
          </a:r>
          <a:r>
            <a:rPr lang="zh-TW" altLang="en-US" sz="1500" kern="1200" dirty="0"/>
            <a:t>到</a:t>
          </a:r>
          <a:r>
            <a:rPr lang="en-US" altLang="en-US" sz="1500" kern="1200" dirty="0"/>
            <a:t>2034</a:t>
          </a:r>
          <a:r>
            <a:rPr lang="zh-TW" altLang="en-US" sz="1500" kern="1200" dirty="0"/>
            <a:t>退休者</a:t>
          </a:r>
        </a:p>
      </dsp:txBody>
      <dsp:txXfrm>
        <a:off x="4859077" y="2317108"/>
        <a:ext cx="757323" cy="950558"/>
      </dsp:txXfrm>
    </dsp:sp>
    <dsp:sp modelId="{91B53025-10BD-4750-B847-50A14EEB016A}">
      <dsp:nvSpPr>
        <dsp:cNvPr id="0" name=""/>
        <dsp:cNvSpPr/>
      </dsp:nvSpPr>
      <dsp:spPr>
        <a:xfrm>
          <a:off x="4082335" y="2404017"/>
          <a:ext cx="776741" cy="77674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altLang="zh-TW" sz="1100" kern="1200" dirty="0"/>
            <a:t>L 2030</a:t>
          </a:r>
          <a:endParaRPr lang="zh-TW" altLang="en-US" sz="1100" kern="1200" dirty="0"/>
        </a:p>
      </dsp:txBody>
      <dsp:txXfrm>
        <a:off x="4196086" y="2517768"/>
        <a:ext cx="549239" cy="549239"/>
      </dsp:txXfrm>
    </dsp:sp>
    <dsp:sp modelId="{9B540142-1BE0-482F-B0DD-1EF326220FE3}">
      <dsp:nvSpPr>
        <dsp:cNvPr id="0" name=""/>
        <dsp:cNvSpPr/>
      </dsp:nvSpPr>
      <dsp:spPr>
        <a:xfrm>
          <a:off x="6509653" y="2113417"/>
          <a:ext cx="1553483" cy="1357940"/>
        </a:xfrm>
        <a:prstGeom prst="rightArrow">
          <a:avLst>
            <a:gd name="adj1" fmla="val 70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lvl="0" algn="ctr" defTabSz="666750">
            <a:lnSpc>
              <a:spcPct val="90000"/>
            </a:lnSpc>
            <a:spcBef>
              <a:spcPct val="0"/>
            </a:spcBef>
            <a:spcAft>
              <a:spcPct val="35000"/>
            </a:spcAft>
          </a:pPr>
          <a:r>
            <a:rPr lang="en-US" altLang="zh-TW" sz="1500" kern="1200" dirty="0"/>
            <a:t>2035</a:t>
          </a:r>
          <a:r>
            <a:rPr lang="zh-TW" altLang="en-US" sz="1500" kern="1200" dirty="0"/>
            <a:t>到</a:t>
          </a:r>
          <a:r>
            <a:rPr lang="en-US" altLang="zh-TW" sz="1500" kern="1200" dirty="0"/>
            <a:t>2044</a:t>
          </a:r>
          <a:r>
            <a:rPr lang="zh-TW" altLang="en-US" sz="1500" kern="1200" dirty="0"/>
            <a:t>退休者</a:t>
          </a:r>
        </a:p>
      </dsp:txBody>
      <dsp:txXfrm>
        <a:off x="6898024" y="2317108"/>
        <a:ext cx="757323" cy="950558"/>
      </dsp:txXfrm>
    </dsp:sp>
    <dsp:sp modelId="{94E363B3-8EAD-45BB-9666-BED0D811A69F}">
      <dsp:nvSpPr>
        <dsp:cNvPr id="0" name=""/>
        <dsp:cNvSpPr/>
      </dsp:nvSpPr>
      <dsp:spPr>
        <a:xfrm>
          <a:off x="6121282" y="2404017"/>
          <a:ext cx="776741" cy="77674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altLang="zh-TW" sz="1100" kern="1200" dirty="0"/>
            <a:t>L</a:t>
          </a:r>
          <a:r>
            <a:rPr lang="zh-TW" altLang="en-US" sz="1100" kern="1200" dirty="0"/>
            <a:t> </a:t>
          </a:r>
          <a:r>
            <a:rPr lang="en-US" altLang="zh-TW" sz="1100" kern="1200" dirty="0"/>
            <a:t>2040</a:t>
          </a:r>
          <a:endParaRPr lang="zh-TW" altLang="en-US" sz="1100" kern="1200" dirty="0"/>
        </a:p>
      </dsp:txBody>
      <dsp:txXfrm>
        <a:off x="6235033" y="2517768"/>
        <a:ext cx="549239" cy="549239"/>
      </dsp:txXfrm>
    </dsp:sp>
    <dsp:sp modelId="{1B83F2B0-8461-493D-A4C1-B72D3E09F73E}">
      <dsp:nvSpPr>
        <dsp:cNvPr id="0" name=""/>
        <dsp:cNvSpPr/>
      </dsp:nvSpPr>
      <dsp:spPr>
        <a:xfrm>
          <a:off x="8548601" y="2113417"/>
          <a:ext cx="1553483" cy="1357940"/>
        </a:xfrm>
        <a:prstGeom prst="rightArrow">
          <a:avLst>
            <a:gd name="adj1" fmla="val 70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lvl="0" algn="ctr" defTabSz="666750">
            <a:lnSpc>
              <a:spcPct val="90000"/>
            </a:lnSpc>
            <a:spcBef>
              <a:spcPct val="0"/>
            </a:spcBef>
            <a:spcAft>
              <a:spcPct val="35000"/>
            </a:spcAft>
          </a:pPr>
          <a:r>
            <a:rPr lang="en-US" altLang="en-US" sz="1500" kern="1200" dirty="0"/>
            <a:t>2045</a:t>
          </a:r>
          <a:r>
            <a:rPr lang="zh-TW" altLang="en-US" sz="1500" kern="1200" dirty="0"/>
            <a:t>到</a:t>
          </a:r>
          <a:r>
            <a:rPr lang="en-US" altLang="en-US" sz="1500" kern="1200" dirty="0"/>
            <a:t>2054</a:t>
          </a:r>
          <a:r>
            <a:rPr lang="zh-TW" altLang="en-US" sz="1500" kern="1200" dirty="0"/>
            <a:t>退休者</a:t>
          </a:r>
        </a:p>
      </dsp:txBody>
      <dsp:txXfrm>
        <a:off x="8936971" y="2317108"/>
        <a:ext cx="757323" cy="950558"/>
      </dsp:txXfrm>
    </dsp:sp>
    <dsp:sp modelId="{F51C7FC5-D6BB-49E8-93E3-7404DFE33476}">
      <dsp:nvSpPr>
        <dsp:cNvPr id="0" name=""/>
        <dsp:cNvSpPr/>
      </dsp:nvSpPr>
      <dsp:spPr>
        <a:xfrm>
          <a:off x="8160230" y="2404017"/>
          <a:ext cx="776741" cy="77674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altLang="zh-TW" sz="1100" kern="1200" dirty="0"/>
            <a:t>L 2050</a:t>
          </a:r>
          <a:endParaRPr lang="zh-TW" altLang="en-US" sz="1100" kern="1200" dirty="0"/>
        </a:p>
      </dsp:txBody>
      <dsp:txXfrm>
        <a:off x="8273981" y="2517768"/>
        <a:ext cx="549239" cy="54923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endParaRPr lang="zh-TW" altLang="en-US"/>
          </a:p>
        </p:txBody>
      </p:sp>
      <p:sp>
        <p:nvSpPr>
          <p:cNvPr id="4" name="頁尾版面配置區 3"/>
          <p:cNvSpPr>
            <a:spLocks noGrp="1"/>
          </p:cNvSpPr>
          <p:nvPr>
            <p:ph type="ftr" sz="quarter" idx="2"/>
          </p:nvPr>
        </p:nvSpPr>
        <p:spPr>
          <a:xfrm>
            <a:off x="0" y="6456324"/>
            <a:ext cx="4302625" cy="34026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621696" y="6456324"/>
            <a:ext cx="4302625" cy="340264"/>
          </a:xfrm>
          <a:prstGeom prst="rect">
            <a:avLst/>
          </a:prstGeom>
        </p:spPr>
        <p:txBody>
          <a:bodyPr vert="horz" lIns="91440" tIns="45720" rIns="91440" bIns="45720" rtlCol="0" anchor="b"/>
          <a:lstStyle>
            <a:lvl1pPr algn="r">
              <a:defRPr sz="1200"/>
            </a:lvl1pPr>
          </a:lstStyle>
          <a:p>
            <a:fld id="{820BB266-C755-4D86-9C41-A8BDF7AB9EC6}" type="slidenum">
              <a:rPr lang="zh-TW" altLang="en-US" smtClean="0"/>
              <a:t>‹#›</a:t>
            </a:fld>
            <a:endParaRPr lang="zh-TW" altLang="en-US"/>
          </a:p>
        </p:txBody>
      </p:sp>
    </p:spTree>
    <p:extLst>
      <p:ext uri="{BB962C8B-B14F-4D97-AF65-F5344CB8AC3E}">
        <p14:creationId xmlns:p14="http://schemas.microsoft.com/office/powerpoint/2010/main" val="120431703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endParaRPr lang="zh-TW" altLang="en-US"/>
          </a:p>
        </p:txBody>
      </p:sp>
      <p:sp>
        <p:nvSpPr>
          <p:cNvPr id="4" name="投影片影像版面配置區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116AF0C5-B0CE-4014-92E1-366DEB3FF736}" type="slidenum">
              <a:rPr lang="zh-TW" altLang="en-US" smtClean="0"/>
              <a:t>‹#›</a:t>
            </a:fld>
            <a:endParaRPr lang="zh-TW" altLang="en-US"/>
          </a:p>
        </p:txBody>
      </p:sp>
    </p:spTree>
    <p:extLst>
      <p:ext uri="{BB962C8B-B14F-4D97-AF65-F5344CB8AC3E}">
        <p14:creationId xmlns:p14="http://schemas.microsoft.com/office/powerpoint/2010/main" val="284082276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116AF0C5-B0CE-4014-92E1-366DEB3FF736}" type="slidenum">
              <a:rPr lang="zh-TW" altLang="en-US" smtClean="0"/>
              <a:t>1</a:t>
            </a:fld>
            <a:endParaRPr lang="zh-TW" altLang="en-US"/>
          </a:p>
        </p:txBody>
      </p:sp>
    </p:spTree>
    <p:extLst>
      <p:ext uri="{BB962C8B-B14F-4D97-AF65-F5344CB8AC3E}">
        <p14:creationId xmlns:p14="http://schemas.microsoft.com/office/powerpoint/2010/main" val="1521953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6AF0C5-B0CE-4014-92E1-366DEB3FF736}" type="slidenum">
              <a:rPr lang="zh-TW" altLang="en-US" smtClean="0"/>
              <a:t>41</a:t>
            </a:fld>
            <a:endParaRPr lang="zh-TW" altLang="en-US"/>
          </a:p>
        </p:txBody>
      </p:sp>
      <p:sp>
        <p:nvSpPr>
          <p:cNvPr id="5" name="日期版面配置區 4"/>
          <p:cNvSpPr>
            <a:spLocks noGrp="1"/>
          </p:cNvSpPr>
          <p:nvPr>
            <p:ph type="dt" idx="11"/>
          </p:nvPr>
        </p:nvSpPr>
        <p:spPr/>
        <p:txBody>
          <a:bodyPr/>
          <a:lstStyle/>
          <a:p>
            <a:endParaRPr lang="zh-TW" altLang="en-US"/>
          </a:p>
        </p:txBody>
      </p:sp>
    </p:spTree>
    <p:extLst>
      <p:ext uri="{BB962C8B-B14F-4D97-AF65-F5344CB8AC3E}">
        <p14:creationId xmlns:p14="http://schemas.microsoft.com/office/powerpoint/2010/main" val="3773804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pension.chen@gmail.com</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pension.chen@gmail.com</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pension.chen@gmail.com</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編輯母片文字樣式</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pension.chen@gmail.com</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編輯母片文字樣式</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pension.chen@gmail.com</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編輯母片文字樣式</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pension.chen@gmail.com</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pension.chen@gmail.com</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pension.chen@gmail.com</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pension.chen@gmail.com</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pension.chen@gmail.com</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pension.chen@gmail.com</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pension.chen@gmail.com</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pension.chen@gmail.com</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pension.chen@gmail.com</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pension.chen@gmail.com</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pension.chen@gmail.com</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pension.chen@gmail.com</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504152" y="1876646"/>
            <a:ext cx="8915399" cy="2262781"/>
          </a:xfrm>
        </p:spPr>
        <p:txBody>
          <a:bodyPr>
            <a:normAutofit/>
          </a:bodyPr>
          <a:lstStyle/>
          <a:p>
            <a:r>
              <a:rPr lang="zh-TW" altLang="en-US" dirty="0"/>
              <a:t>台灣私校</a:t>
            </a:r>
            <a:r>
              <a:rPr lang="zh-TW" altLang="en-US" dirty="0" smtClean="0"/>
              <a:t>人生週期</a:t>
            </a:r>
            <a:r>
              <a:rPr lang="zh-TW" altLang="en-US" dirty="0"/>
              <a:t>基金</a:t>
            </a:r>
            <a:r>
              <a:rPr lang="en-US" altLang="zh-TW" dirty="0"/>
              <a:t/>
            </a:r>
            <a:br>
              <a:rPr lang="en-US" altLang="zh-TW" dirty="0"/>
            </a:br>
            <a:r>
              <a:rPr lang="zh-TW" altLang="en-US" sz="2800" dirty="0"/>
              <a:t>兩全其美的退休基金投資最佳選擇</a:t>
            </a:r>
            <a:r>
              <a:rPr lang="zh-TW" altLang="en-US" dirty="0"/>
              <a:t/>
            </a:r>
            <a:br>
              <a:rPr lang="zh-TW" altLang="en-US" dirty="0"/>
            </a:br>
            <a:endParaRPr lang="zh-TW" altLang="en-US" dirty="0"/>
          </a:p>
        </p:txBody>
      </p:sp>
      <p:sp>
        <p:nvSpPr>
          <p:cNvPr id="3" name="副標題 2"/>
          <p:cNvSpPr>
            <a:spLocks noGrp="1"/>
          </p:cNvSpPr>
          <p:nvPr>
            <p:ph type="subTitle" idx="1"/>
          </p:nvPr>
        </p:nvSpPr>
        <p:spPr>
          <a:xfrm>
            <a:off x="2589212" y="4313916"/>
            <a:ext cx="8915399" cy="1126283"/>
          </a:xfrm>
        </p:spPr>
        <p:txBody>
          <a:bodyPr>
            <a:normAutofit lnSpcReduction="10000"/>
          </a:bodyPr>
          <a:lstStyle/>
          <a:p>
            <a:r>
              <a:rPr lang="zh-TW" altLang="en-US" dirty="0"/>
              <a:t>陳登源　博士</a:t>
            </a:r>
            <a:br>
              <a:rPr lang="zh-TW" altLang="en-US" dirty="0"/>
            </a:br>
            <a:r>
              <a:rPr lang="zh-TW" altLang="en-US" dirty="0"/>
              <a:t>中華民國退休基金協會       發起人暨創會秘書長</a:t>
            </a:r>
            <a:r>
              <a:rPr lang="en-US" altLang="zh-TW" dirty="0"/>
              <a:t>(1999)</a:t>
            </a:r>
            <a:br>
              <a:rPr lang="en-US" altLang="zh-TW" dirty="0"/>
            </a:br>
            <a:r>
              <a:rPr lang="zh-TW" altLang="en-US" dirty="0"/>
              <a:t>私校退撫儲金管理委員會    投策小組執行秘書</a:t>
            </a:r>
            <a:r>
              <a:rPr lang="en-US" altLang="zh-TW" dirty="0"/>
              <a:t>(2017)</a:t>
            </a:r>
            <a:br>
              <a:rPr lang="en-US" altLang="zh-TW" dirty="0"/>
            </a:br>
            <a:endParaRPr lang="zh-TW" altLang="en-US"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370710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46356" y="273236"/>
            <a:ext cx="8911687" cy="1280890"/>
          </a:xfrm>
        </p:spPr>
        <p:txBody>
          <a:bodyPr>
            <a:normAutofit fontScale="90000"/>
          </a:bodyPr>
          <a:lstStyle/>
          <a:p>
            <a:pPr algn="ctr"/>
            <a:r>
              <a:rPr lang="zh-TW" altLang="en-US" sz="4000" dirty="0"/>
              <a:t>私校退撫儲金自主投資</a:t>
            </a:r>
            <a:r>
              <a:rPr lang="en-US" altLang="zh-TW" sz="4000" dirty="0"/>
              <a:t>85%</a:t>
            </a:r>
            <a:r>
              <a:rPr lang="zh-TW" altLang="en-US" sz="4000" dirty="0"/>
              <a:t>選擇保守型基金</a:t>
            </a:r>
            <a:r>
              <a:rPr lang="zh-TW" altLang="en-US" dirty="0"/>
              <a:t/>
            </a:r>
            <a:br>
              <a:rPr lang="zh-TW" altLang="en-US" dirty="0"/>
            </a:br>
            <a:r>
              <a:rPr lang="zh-TW" altLang="en-US" dirty="0"/>
              <a:t>                                   </a:t>
            </a:r>
            <a:r>
              <a:rPr lang="en-US" altLang="zh-TW" dirty="0"/>
              <a:t>2017</a:t>
            </a:r>
            <a:r>
              <a:rPr lang="zh-TW" altLang="en-US" sz="2200" dirty="0"/>
              <a:t>年</a:t>
            </a:r>
            <a:r>
              <a:rPr lang="en-US" altLang="zh-TW" sz="2200" dirty="0"/>
              <a:t>2</a:t>
            </a:r>
            <a:r>
              <a:rPr lang="zh-TW" altLang="en-US" sz="2200" dirty="0"/>
              <a:t>月</a:t>
            </a:r>
            <a:r>
              <a:rPr lang="en-US" altLang="zh-TW" sz="2200" dirty="0"/>
              <a:t>28</a:t>
            </a:r>
            <a:r>
              <a:rPr lang="zh-TW" altLang="en-US" sz="2200" dirty="0"/>
              <a:t>日        單位：新臺幣元；</a:t>
            </a:r>
            <a:r>
              <a:rPr lang="en-US" altLang="zh-TW" sz="2200" dirty="0"/>
              <a:t>%</a:t>
            </a:r>
            <a:r>
              <a:rPr lang="en-US" altLang="zh-TW" dirty="0"/>
              <a:t/>
            </a:r>
            <a:br>
              <a:rPr lang="en-US" altLang="zh-TW" dirty="0"/>
            </a:b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1791902808"/>
              </p:ext>
            </p:extLst>
          </p:nvPr>
        </p:nvGraphicFramePr>
        <p:xfrm>
          <a:off x="2222204" y="1766777"/>
          <a:ext cx="8431619" cy="4456271"/>
        </p:xfrm>
        <a:graphic>
          <a:graphicData uri="http://schemas.openxmlformats.org/drawingml/2006/table">
            <a:tbl>
              <a:tblPr>
                <a:tableStyleId>{5C22544A-7EE6-4342-B048-85BDC9FD1C3A}</a:tableStyleId>
              </a:tblPr>
              <a:tblGrid>
                <a:gridCol w="1849446">
                  <a:extLst>
                    <a:ext uri="{9D8B030D-6E8A-4147-A177-3AD203B41FA5}">
                      <a16:colId xmlns="" xmlns:a16="http://schemas.microsoft.com/office/drawing/2014/main" val="3140930239"/>
                    </a:ext>
                  </a:extLst>
                </a:gridCol>
                <a:gridCol w="1534937">
                  <a:extLst>
                    <a:ext uri="{9D8B030D-6E8A-4147-A177-3AD203B41FA5}">
                      <a16:colId xmlns="" xmlns:a16="http://schemas.microsoft.com/office/drawing/2014/main" val="3382350308"/>
                    </a:ext>
                  </a:extLst>
                </a:gridCol>
                <a:gridCol w="1534937">
                  <a:extLst>
                    <a:ext uri="{9D8B030D-6E8A-4147-A177-3AD203B41FA5}">
                      <a16:colId xmlns="" xmlns:a16="http://schemas.microsoft.com/office/drawing/2014/main" val="3312357933"/>
                    </a:ext>
                  </a:extLst>
                </a:gridCol>
                <a:gridCol w="1601055">
                  <a:extLst>
                    <a:ext uri="{9D8B030D-6E8A-4147-A177-3AD203B41FA5}">
                      <a16:colId xmlns="" xmlns:a16="http://schemas.microsoft.com/office/drawing/2014/main" val="1429231103"/>
                    </a:ext>
                  </a:extLst>
                </a:gridCol>
                <a:gridCol w="924812">
                  <a:extLst>
                    <a:ext uri="{9D8B030D-6E8A-4147-A177-3AD203B41FA5}">
                      <a16:colId xmlns="" xmlns:a16="http://schemas.microsoft.com/office/drawing/2014/main" val="215436353"/>
                    </a:ext>
                  </a:extLst>
                </a:gridCol>
                <a:gridCol w="986432">
                  <a:extLst>
                    <a:ext uri="{9D8B030D-6E8A-4147-A177-3AD203B41FA5}">
                      <a16:colId xmlns="" xmlns:a16="http://schemas.microsoft.com/office/drawing/2014/main" val="325251831"/>
                    </a:ext>
                  </a:extLst>
                </a:gridCol>
              </a:tblGrid>
              <a:tr h="278697">
                <a:tc>
                  <a:txBody>
                    <a:bodyPr/>
                    <a:lstStyle/>
                    <a:p>
                      <a:pPr algn="ctr">
                        <a:spcAft>
                          <a:spcPts val="0"/>
                        </a:spcAft>
                      </a:pPr>
                      <a:r>
                        <a:rPr lang="zh-TW" sz="1300" kern="0">
                          <a:effectLst/>
                        </a:rPr>
                        <a:t>自主投資類型</a:t>
                      </a:r>
                      <a:endParaRPr lang="zh-TW" sz="1200" kern="100">
                        <a:effectLst/>
                        <a:latin typeface="Times New Roman" panose="02020603050405020304" pitchFamily="18" charset="0"/>
                        <a:ea typeface="新細明體" panose="02020500000000000000" pitchFamily="18" charset="-120"/>
                      </a:endParaRPr>
                    </a:p>
                  </a:txBody>
                  <a:tcPr marL="17780" marR="17780" marT="0" marB="0" anchor="b"/>
                </a:tc>
                <a:tc gridSpan="2">
                  <a:txBody>
                    <a:bodyPr/>
                    <a:lstStyle/>
                    <a:p>
                      <a:pPr algn="ctr">
                        <a:spcAft>
                          <a:spcPts val="0"/>
                        </a:spcAft>
                      </a:pPr>
                      <a:r>
                        <a:rPr lang="zh-TW" sz="1300" kern="0">
                          <a:effectLst/>
                        </a:rPr>
                        <a:t>金額</a:t>
                      </a:r>
                      <a:endParaRPr lang="zh-TW" sz="1200" kern="100">
                        <a:effectLst/>
                        <a:latin typeface="Times New Roman" panose="02020603050405020304" pitchFamily="18" charset="0"/>
                        <a:ea typeface="新細明體" panose="02020500000000000000" pitchFamily="18" charset="-120"/>
                      </a:endParaRPr>
                    </a:p>
                  </a:txBody>
                  <a:tcPr marL="17780" marR="17780" marT="0" marB="0" anchor="b"/>
                </a:tc>
                <a:tc hMerge="1">
                  <a:txBody>
                    <a:bodyPr/>
                    <a:lstStyle/>
                    <a:p>
                      <a:endParaRPr lang="zh-TW" altLang="en-US"/>
                    </a:p>
                  </a:txBody>
                  <a:tcPr/>
                </a:tc>
                <a:tc>
                  <a:txBody>
                    <a:bodyPr/>
                    <a:lstStyle/>
                    <a:p>
                      <a:pPr algn="ctr">
                        <a:spcAft>
                          <a:spcPts val="0"/>
                        </a:spcAft>
                      </a:pPr>
                      <a:r>
                        <a:rPr lang="zh-TW" sz="1300" kern="0">
                          <a:effectLst/>
                        </a:rPr>
                        <a:t>風險屬性評估情形</a:t>
                      </a:r>
                      <a:endParaRPr lang="zh-TW" sz="1200" kern="100">
                        <a:effectLst/>
                        <a:latin typeface="Times New Roman" panose="02020603050405020304" pitchFamily="18" charset="0"/>
                        <a:ea typeface="新細明體" panose="02020500000000000000" pitchFamily="18" charset="-120"/>
                      </a:endParaRPr>
                    </a:p>
                  </a:txBody>
                  <a:tcPr marL="17780" marR="17780" marT="0" marB="0" anchor="b"/>
                </a:tc>
                <a:tc gridSpan="2">
                  <a:txBody>
                    <a:bodyPr/>
                    <a:lstStyle/>
                    <a:p>
                      <a:pPr algn="ctr">
                        <a:spcAft>
                          <a:spcPts val="0"/>
                        </a:spcAft>
                      </a:pPr>
                      <a:r>
                        <a:rPr lang="zh-TW" sz="1300" kern="0">
                          <a:effectLst/>
                        </a:rPr>
                        <a:t>比率</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hMerge="1">
                  <a:txBody>
                    <a:bodyPr/>
                    <a:lstStyle/>
                    <a:p>
                      <a:endParaRPr lang="zh-TW" altLang="en-US"/>
                    </a:p>
                  </a:txBody>
                  <a:tcPr/>
                </a:tc>
                <a:extLst>
                  <a:ext uri="{0D108BD9-81ED-4DB2-BD59-A6C34878D82A}">
                    <a16:rowId xmlns="" xmlns:a16="http://schemas.microsoft.com/office/drawing/2014/main" val="1361918250"/>
                  </a:ext>
                </a:extLst>
              </a:tr>
              <a:tr h="723104">
                <a:tc rowSpan="3">
                  <a:txBody>
                    <a:bodyPr/>
                    <a:lstStyle/>
                    <a:p>
                      <a:pPr algn="ctr">
                        <a:spcAft>
                          <a:spcPts val="0"/>
                        </a:spcAft>
                      </a:pPr>
                      <a:r>
                        <a:rPr lang="zh-TW" sz="1300" kern="0">
                          <a:effectLst/>
                        </a:rPr>
                        <a:t>保守型</a:t>
                      </a:r>
                      <a:endParaRPr lang="zh-TW" sz="1200" kern="100">
                        <a:effectLst/>
                        <a:latin typeface="Times New Roman" panose="02020603050405020304" pitchFamily="18" charset="0"/>
                        <a:ea typeface="新細明體" panose="02020500000000000000" pitchFamily="18" charset="-120"/>
                      </a:endParaRPr>
                    </a:p>
                  </a:txBody>
                  <a:tcPr marL="17780" marR="17780" marT="0" marB="0" anchor="ctr"/>
                </a:tc>
                <a:tc rowSpan="3">
                  <a:txBody>
                    <a:bodyPr/>
                    <a:lstStyle/>
                    <a:p>
                      <a:pPr algn="r">
                        <a:spcAft>
                          <a:spcPts val="0"/>
                        </a:spcAft>
                      </a:pPr>
                      <a:r>
                        <a:rPr lang="en-US" sz="1200" kern="100" dirty="0">
                          <a:effectLst/>
                        </a:rPr>
                        <a:t>34,407,271,960 </a:t>
                      </a:r>
                      <a:endParaRPr lang="zh-TW" sz="1200" kern="100" dirty="0">
                        <a:effectLst/>
                        <a:latin typeface="Times New Roman" panose="02020603050405020304" pitchFamily="18" charset="0"/>
                        <a:ea typeface="新細明體" panose="02020500000000000000" pitchFamily="18" charset="-120"/>
                      </a:endParaRPr>
                    </a:p>
                  </a:txBody>
                  <a:tcPr marL="17780" marR="17780" marT="0" marB="0" anchor="ctr"/>
                </a:tc>
                <a:tc rowSpan="2">
                  <a:txBody>
                    <a:bodyPr/>
                    <a:lstStyle/>
                    <a:p>
                      <a:pPr marL="63500" indent="-63500">
                        <a:spcAft>
                          <a:spcPts val="0"/>
                        </a:spcAft>
                      </a:pPr>
                      <a:endParaRPr lang="zh-TW" sz="1200" kern="100" dirty="0">
                        <a:effectLst/>
                      </a:endParaRPr>
                    </a:p>
                    <a:p>
                      <a:pPr algn="r">
                        <a:spcAft>
                          <a:spcPts val="0"/>
                        </a:spcAft>
                      </a:pPr>
                      <a:r>
                        <a:rPr lang="en-US" sz="1200" kern="100" dirty="0">
                          <a:effectLst/>
                        </a:rPr>
                        <a:t>33,701,922,885 </a:t>
                      </a:r>
                      <a:endParaRPr lang="zh-TW" sz="12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marL="50800" indent="-50800">
                        <a:spcAft>
                          <a:spcPts val="0"/>
                        </a:spcAft>
                      </a:pPr>
                      <a:endParaRPr lang="zh-TW" sz="1600" b="1" kern="100" dirty="0">
                        <a:effectLst/>
                      </a:endParaRPr>
                    </a:p>
                    <a:p>
                      <a:pPr algn="r">
                        <a:spcAft>
                          <a:spcPts val="0"/>
                        </a:spcAft>
                      </a:pPr>
                      <a:r>
                        <a:rPr lang="zh-TW" sz="1600" b="1" kern="100" dirty="0">
                          <a:effectLst/>
                        </a:rPr>
                        <a:t>未評估</a:t>
                      </a:r>
                    </a:p>
                    <a:p>
                      <a:pPr algn="r">
                        <a:spcAft>
                          <a:spcPts val="0"/>
                        </a:spcAft>
                      </a:pPr>
                      <a:r>
                        <a:rPr lang="en-US" sz="1100" b="1" kern="100" dirty="0">
                          <a:effectLst/>
                        </a:rPr>
                        <a:t>(</a:t>
                      </a:r>
                      <a:r>
                        <a:rPr lang="zh-TW" sz="1100" b="1" kern="100" dirty="0">
                          <a:effectLst/>
                        </a:rPr>
                        <a:t>系統自動轉入保守型</a:t>
                      </a:r>
                      <a:r>
                        <a:rPr lang="en-US" sz="1100" b="1" kern="100" dirty="0">
                          <a:effectLst/>
                        </a:rPr>
                        <a:t>)</a:t>
                      </a:r>
                      <a:endParaRPr lang="zh-TW" sz="1600" b="1"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marL="63500" indent="-63500">
                        <a:spcAft>
                          <a:spcPts val="0"/>
                        </a:spcAft>
                      </a:pPr>
                      <a:endParaRPr lang="zh-TW" sz="1600" b="1" kern="100" dirty="0">
                        <a:effectLst/>
                      </a:endParaRPr>
                    </a:p>
                    <a:p>
                      <a:pPr algn="r">
                        <a:spcAft>
                          <a:spcPts val="0"/>
                        </a:spcAft>
                      </a:pPr>
                      <a:r>
                        <a:rPr lang="en-US" sz="1600" b="1" kern="0" dirty="0">
                          <a:effectLst/>
                        </a:rPr>
                        <a:t>57.75%</a:t>
                      </a:r>
                      <a:endParaRPr lang="zh-TW" sz="1600" b="1" kern="100" dirty="0">
                        <a:effectLst/>
                        <a:latin typeface="Times New Roman" panose="02020603050405020304" pitchFamily="18" charset="0"/>
                        <a:ea typeface="新細明體" panose="02020500000000000000" pitchFamily="18" charset="-120"/>
                      </a:endParaRPr>
                    </a:p>
                  </a:txBody>
                  <a:tcPr marL="17780" marR="17780" marT="0" marB="0" anchor="ctr"/>
                </a:tc>
                <a:tc rowSpan="3">
                  <a:txBody>
                    <a:bodyPr/>
                    <a:lstStyle/>
                    <a:p>
                      <a:pPr algn="ctr">
                        <a:spcAft>
                          <a:spcPts val="0"/>
                        </a:spcAft>
                      </a:pPr>
                      <a:r>
                        <a:rPr lang="en-US" sz="2000" b="1" kern="100" dirty="0">
                          <a:solidFill>
                            <a:srgbClr val="FF0000"/>
                          </a:solidFill>
                          <a:effectLst/>
                        </a:rPr>
                        <a:t>84.82%</a:t>
                      </a:r>
                      <a:endParaRPr lang="zh-TW" sz="2000" b="1" kern="100" dirty="0">
                        <a:solidFill>
                          <a:srgbClr val="FF0000"/>
                        </a:solidFill>
                        <a:effectLst/>
                        <a:latin typeface="Times New Roman" panose="02020603050405020304" pitchFamily="18" charset="0"/>
                        <a:ea typeface="新細明體" panose="02020500000000000000" pitchFamily="18" charset="-120"/>
                      </a:endParaRPr>
                    </a:p>
                  </a:txBody>
                  <a:tcPr marL="17780" marR="17780" marT="0" marB="0" anchor="ctr"/>
                </a:tc>
                <a:extLst>
                  <a:ext uri="{0D108BD9-81ED-4DB2-BD59-A6C34878D82A}">
                    <a16:rowId xmlns="" xmlns:a16="http://schemas.microsoft.com/office/drawing/2014/main" val="2869448638"/>
                  </a:ext>
                </a:extLst>
              </a:tr>
              <a:tr h="72310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50800" indent="-50800">
                        <a:spcAft>
                          <a:spcPts val="0"/>
                        </a:spcAft>
                      </a:pPr>
                      <a:endParaRPr lang="zh-TW" sz="1600" b="1" kern="100" dirty="0">
                        <a:effectLst/>
                      </a:endParaRPr>
                    </a:p>
                    <a:p>
                      <a:pPr algn="r">
                        <a:spcAft>
                          <a:spcPts val="0"/>
                        </a:spcAft>
                      </a:pPr>
                      <a:r>
                        <a:rPr lang="zh-TW" sz="1600" b="1" kern="100" dirty="0">
                          <a:effectLst/>
                        </a:rPr>
                        <a:t>已評估</a:t>
                      </a:r>
                      <a:r>
                        <a:rPr lang="en-US" sz="1600" b="1" kern="100" dirty="0">
                          <a:effectLst/>
                        </a:rPr>
                        <a:t>/</a:t>
                      </a:r>
                      <a:r>
                        <a:rPr lang="zh-TW" sz="1600" b="1" kern="100" dirty="0">
                          <a:effectLst/>
                        </a:rPr>
                        <a:t>未選定</a:t>
                      </a:r>
                    </a:p>
                    <a:p>
                      <a:pPr algn="r">
                        <a:spcAft>
                          <a:spcPts val="0"/>
                        </a:spcAft>
                      </a:pPr>
                      <a:r>
                        <a:rPr lang="en-US" sz="1100" b="1" kern="100" dirty="0">
                          <a:effectLst/>
                        </a:rPr>
                        <a:t>(</a:t>
                      </a:r>
                      <a:r>
                        <a:rPr lang="zh-TW" sz="1100" b="1" kern="100" dirty="0">
                          <a:effectLst/>
                        </a:rPr>
                        <a:t>系統自動轉入保守型</a:t>
                      </a:r>
                      <a:r>
                        <a:rPr lang="en-US" sz="1100" b="1" kern="100" dirty="0">
                          <a:effectLst/>
                        </a:rPr>
                        <a:t>)</a:t>
                      </a:r>
                      <a:endParaRPr lang="zh-TW" sz="1600" b="1"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marL="63500" indent="-63500">
                        <a:spcAft>
                          <a:spcPts val="0"/>
                        </a:spcAft>
                      </a:pPr>
                      <a:endParaRPr lang="zh-TW" sz="1600" b="1" kern="100" dirty="0">
                        <a:effectLst/>
                      </a:endParaRPr>
                    </a:p>
                    <a:p>
                      <a:pPr algn="r">
                        <a:spcAft>
                          <a:spcPts val="0"/>
                        </a:spcAft>
                      </a:pPr>
                      <a:r>
                        <a:rPr lang="en-US" sz="1600" b="1" kern="0" dirty="0">
                          <a:effectLst/>
                        </a:rPr>
                        <a:t>40.20%</a:t>
                      </a:r>
                      <a:endParaRPr lang="zh-TW" sz="1600" b="1" kern="100" dirty="0">
                        <a:effectLst/>
                        <a:latin typeface="Times New Roman" panose="02020603050405020304" pitchFamily="18" charset="0"/>
                        <a:ea typeface="新細明體" panose="02020500000000000000" pitchFamily="18" charset="-120"/>
                      </a:endParaRPr>
                    </a:p>
                  </a:txBody>
                  <a:tcPr marL="17780" marR="17780" marT="0" marB="0" anchor="ctr"/>
                </a:tc>
                <a:tc vMerge="1">
                  <a:txBody>
                    <a:bodyPr/>
                    <a:lstStyle/>
                    <a:p>
                      <a:endParaRPr lang="zh-TW" altLang="en-US"/>
                    </a:p>
                  </a:txBody>
                  <a:tcPr/>
                </a:tc>
                <a:extLst>
                  <a:ext uri="{0D108BD9-81ED-4DB2-BD59-A6C34878D82A}">
                    <a16:rowId xmlns="" xmlns:a16="http://schemas.microsoft.com/office/drawing/2014/main" val="3420223973"/>
                  </a:ext>
                </a:extLst>
              </a:tr>
              <a:tr h="723104">
                <a:tc vMerge="1">
                  <a:txBody>
                    <a:bodyPr/>
                    <a:lstStyle/>
                    <a:p>
                      <a:endParaRPr lang="zh-TW" altLang="en-US"/>
                    </a:p>
                  </a:txBody>
                  <a:tcPr/>
                </a:tc>
                <a:tc vMerge="1">
                  <a:txBody>
                    <a:bodyPr/>
                    <a:lstStyle/>
                    <a:p>
                      <a:endParaRPr lang="zh-TW" altLang="en-US"/>
                    </a:p>
                  </a:txBody>
                  <a:tcPr/>
                </a:tc>
                <a:tc>
                  <a:txBody>
                    <a:bodyPr/>
                    <a:lstStyle/>
                    <a:p>
                      <a:pPr marL="63500" indent="-63500">
                        <a:spcAft>
                          <a:spcPts val="0"/>
                        </a:spcAft>
                      </a:pPr>
                      <a:endParaRPr lang="zh-TW" sz="1200" kern="100" dirty="0">
                        <a:effectLst/>
                      </a:endParaRPr>
                    </a:p>
                    <a:p>
                      <a:pPr algn="r">
                        <a:spcAft>
                          <a:spcPts val="0"/>
                        </a:spcAft>
                      </a:pPr>
                      <a:r>
                        <a:rPr lang="en-US" sz="1200" kern="0" dirty="0">
                          <a:effectLst/>
                        </a:rPr>
                        <a:t>705,349,075</a:t>
                      </a:r>
                      <a:endParaRPr lang="zh-TW" sz="1200" kern="100" dirty="0">
                        <a:effectLst/>
                      </a:endParaRPr>
                    </a:p>
                    <a:p>
                      <a:pPr>
                        <a:spcAft>
                          <a:spcPts val="0"/>
                        </a:spcAft>
                      </a:pPr>
                      <a:r>
                        <a:rPr lang="en-US" sz="1200" kern="0" dirty="0">
                          <a:effectLst/>
                        </a:rPr>
                        <a:t> </a:t>
                      </a:r>
                      <a:endParaRPr lang="zh-TW" sz="12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marL="50800" indent="-50800">
                        <a:spcAft>
                          <a:spcPts val="0"/>
                        </a:spcAft>
                      </a:pPr>
                      <a:endParaRPr lang="zh-TW" sz="1600" b="1" kern="100" dirty="0">
                        <a:effectLst/>
                      </a:endParaRPr>
                    </a:p>
                    <a:p>
                      <a:pPr algn="r">
                        <a:spcAft>
                          <a:spcPts val="0"/>
                        </a:spcAft>
                      </a:pPr>
                      <a:r>
                        <a:rPr lang="zh-TW" sz="1600" b="1" kern="100" dirty="0">
                          <a:effectLst/>
                        </a:rPr>
                        <a:t>已評估</a:t>
                      </a:r>
                      <a:r>
                        <a:rPr lang="en-US" sz="1600" b="1" kern="100" dirty="0">
                          <a:effectLst/>
                        </a:rPr>
                        <a:t>/</a:t>
                      </a:r>
                      <a:r>
                        <a:rPr lang="zh-TW" sz="1600" b="1" kern="100" dirty="0">
                          <a:effectLst/>
                        </a:rPr>
                        <a:t>已選定</a:t>
                      </a:r>
                      <a:endParaRPr lang="zh-TW" sz="1600" b="1"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marL="63500" indent="-63500">
                        <a:spcAft>
                          <a:spcPts val="0"/>
                        </a:spcAft>
                      </a:pPr>
                      <a:endParaRPr lang="zh-TW" sz="1600" b="1" kern="100" dirty="0">
                        <a:effectLst/>
                      </a:endParaRPr>
                    </a:p>
                    <a:p>
                      <a:pPr algn="r">
                        <a:spcAft>
                          <a:spcPts val="0"/>
                        </a:spcAft>
                      </a:pPr>
                      <a:r>
                        <a:rPr lang="en-US" sz="1600" b="1" kern="0" dirty="0">
                          <a:effectLst/>
                        </a:rPr>
                        <a:t>2.05%</a:t>
                      </a:r>
                      <a:endParaRPr lang="zh-TW" sz="1600" b="1" kern="100" dirty="0">
                        <a:effectLst/>
                        <a:latin typeface="Times New Roman" panose="02020603050405020304" pitchFamily="18" charset="0"/>
                        <a:ea typeface="新細明體" panose="02020500000000000000" pitchFamily="18" charset="-120"/>
                      </a:endParaRPr>
                    </a:p>
                  </a:txBody>
                  <a:tcPr marL="17780" marR="17780" marT="0" marB="0" anchor="ctr"/>
                </a:tc>
                <a:tc vMerge="1">
                  <a:txBody>
                    <a:bodyPr/>
                    <a:lstStyle/>
                    <a:p>
                      <a:endParaRPr lang="zh-TW" altLang="en-US"/>
                    </a:p>
                  </a:txBody>
                  <a:tcPr/>
                </a:tc>
                <a:extLst>
                  <a:ext uri="{0D108BD9-81ED-4DB2-BD59-A6C34878D82A}">
                    <a16:rowId xmlns="" xmlns:a16="http://schemas.microsoft.com/office/drawing/2014/main" val="3785537464"/>
                  </a:ext>
                </a:extLst>
              </a:tr>
              <a:tr h="439386">
                <a:tc>
                  <a:txBody>
                    <a:bodyPr/>
                    <a:lstStyle/>
                    <a:p>
                      <a:pPr algn="ctr">
                        <a:lnSpc>
                          <a:spcPts val="1200"/>
                        </a:lnSpc>
                        <a:spcAft>
                          <a:spcPts val="0"/>
                        </a:spcAft>
                      </a:pPr>
                      <a:r>
                        <a:rPr lang="zh-TW" sz="1300" kern="0">
                          <a:effectLst/>
                        </a:rPr>
                        <a:t>穩健型</a:t>
                      </a:r>
                      <a:endParaRPr lang="zh-TW" sz="1200" kern="100">
                        <a:effectLst/>
                        <a:latin typeface="Times New Roman" panose="02020603050405020304" pitchFamily="18" charset="0"/>
                        <a:ea typeface="新細明體" panose="02020500000000000000" pitchFamily="18" charset="-120"/>
                      </a:endParaRPr>
                    </a:p>
                  </a:txBody>
                  <a:tcPr marL="17780" marR="17780" marT="0" marB="0" anchor="ctr"/>
                </a:tc>
                <a:tc gridSpan="2">
                  <a:txBody>
                    <a:bodyPr/>
                    <a:lstStyle/>
                    <a:p>
                      <a:pPr algn="r">
                        <a:lnSpc>
                          <a:spcPct val="150000"/>
                        </a:lnSpc>
                        <a:spcAft>
                          <a:spcPts val="0"/>
                        </a:spcAft>
                      </a:pPr>
                      <a:r>
                        <a:rPr lang="en-US" sz="1200" kern="100">
                          <a:effectLst/>
                        </a:rPr>
                        <a:t>2,453,921,000  </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hMerge="1">
                  <a:txBody>
                    <a:bodyPr/>
                    <a:lstStyle/>
                    <a:p>
                      <a:endParaRPr lang="zh-TW" altLang="en-US"/>
                    </a:p>
                  </a:txBody>
                  <a:tcPr/>
                </a:tc>
                <a:tc>
                  <a:txBody>
                    <a:bodyPr/>
                    <a:lstStyle/>
                    <a:p>
                      <a:pPr algn="r">
                        <a:lnSpc>
                          <a:spcPts val="1200"/>
                        </a:lnSpc>
                        <a:spcAft>
                          <a:spcPts val="0"/>
                        </a:spcAft>
                      </a:pPr>
                      <a:r>
                        <a:rPr lang="zh-TW" sz="1200" kern="100">
                          <a:effectLst/>
                        </a:rPr>
                        <a:t>已評估</a:t>
                      </a:r>
                      <a:r>
                        <a:rPr lang="en-US" sz="1200" kern="100">
                          <a:effectLst/>
                        </a:rPr>
                        <a:t>/</a:t>
                      </a:r>
                      <a:r>
                        <a:rPr lang="zh-TW" sz="1200" kern="100">
                          <a:effectLst/>
                        </a:rPr>
                        <a:t>已選定</a:t>
                      </a:r>
                      <a:endParaRPr lang="zh-TW" sz="1200" kern="100">
                        <a:effectLst/>
                        <a:latin typeface="Times New Roman" panose="02020603050405020304" pitchFamily="18" charset="0"/>
                        <a:ea typeface="新細明體" panose="02020500000000000000" pitchFamily="18" charset="-120"/>
                      </a:endParaRPr>
                    </a:p>
                  </a:txBody>
                  <a:tcPr marL="17780" marR="17780" marT="0" marB="0" anchor="ctr"/>
                </a:tc>
                <a:tc gridSpan="2">
                  <a:txBody>
                    <a:bodyPr/>
                    <a:lstStyle/>
                    <a:p>
                      <a:pPr algn="r">
                        <a:lnSpc>
                          <a:spcPct val="150000"/>
                        </a:lnSpc>
                        <a:spcAft>
                          <a:spcPts val="0"/>
                        </a:spcAft>
                      </a:pPr>
                      <a:r>
                        <a:rPr lang="en-US" sz="2000" b="1" kern="100" dirty="0">
                          <a:solidFill>
                            <a:srgbClr val="FF0000"/>
                          </a:solidFill>
                          <a:effectLst/>
                        </a:rPr>
                        <a:t>6.05%</a:t>
                      </a:r>
                      <a:endParaRPr lang="zh-TW" sz="2000" b="1" kern="100" dirty="0">
                        <a:solidFill>
                          <a:srgbClr val="FF0000"/>
                        </a:solidFill>
                        <a:effectLst/>
                        <a:latin typeface="Times New Roman" panose="02020603050405020304" pitchFamily="18" charset="0"/>
                        <a:ea typeface="新細明體" panose="02020500000000000000" pitchFamily="18" charset="-120"/>
                      </a:endParaRPr>
                    </a:p>
                  </a:txBody>
                  <a:tcPr marL="17780" marR="17780" marT="0" marB="0"/>
                </a:tc>
                <a:tc hMerge="1">
                  <a:txBody>
                    <a:bodyPr/>
                    <a:lstStyle/>
                    <a:p>
                      <a:endParaRPr lang="zh-TW" altLang="en-US"/>
                    </a:p>
                  </a:txBody>
                  <a:tcPr/>
                </a:tc>
                <a:extLst>
                  <a:ext uri="{0D108BD9-81ED-4DB2-BD59-A6C34878D82A}">
                    <a16:rowId xmlns="" xmlns:a16="http://schemas.microsoft.com/office/drawing/2014/main" val="1625705741"/>
                  </a:ext>
                </a:extLst>
              </a:tr>
              <a:tr h="439386">
                <a:tc>
                  <a:txBody>
                    <a:bodyPr/>
                    <a:lstStyle/>
                    <a:p>
                      <a:pPr algn="ctr">
                        <a:lnSpc>
                          <a:spcPts val="1200"/>
                        </a:lnSpc>
                        <a:spcAft>
                          <a:spcPts val="0"/>
                        </a:spcAft>
                      </a:pPr>
                      <a:r>
                        <a:rPr lang="zh-TW" sz="1300" kern="0">
                          <a:effectLst/>
                        </a:rPr>
                        <a:t>積極型</a:t>
                      </a:r>
                      <a:endParaRPr lang="zh-TW" sz="1200" kern="100">
                        <a:effectLst/>
                        <a:latin typeface="Times New Roman" panose="02020603050405020304" pitchFamily="18" charset="0"/>
                        <a:ea typeface="新細明體" panose="02020500000000000000" pitchFamily="18" charset="-120"/>
                      </a:endParaRPr>
                    </a:p>
                  </a:txBody>
                  <a:tcPr marL="17780" marR="17780" marT="0" marB="0" anchor="ctr"/>
                </a:tc>
                <a:tc gridSpan="2">
                  <a:txBody>
                    <a:bodyPr/>
                    <a:lstStyle/>
                    <a:p>
                      <a:pPr algn="r">
                        <a:lnSpc>
                          <a:spcPct val="150000"/>
                        </a:lnSpc>
                        <a:spcAft>
                          <a:spcPts val="0"/>
                        </a:spcAft>
                      </a:pPr>
                      <a:r>
                        <a:rPr lang="en-US" sz="1200" kern="100">
                          <a:effectLst/>
                        </a:rPr>
                        <a:t>1,786,805,005  </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hMerge="1">
                  <a:txBody>
                    <a:bodyPr/>
                    <a:lstStyle/>
                    <a:p>
                      <a:endParaRPr lang="zh-TW" altLang="en-US"/>
                    </a:p>
                  </a:txBody>
                  <a:tcPr/>
                </a:tc>
                <a:tc>
                  <a:txBody>
                    <a:bodyPr/>
                    <a:lstStyle/>
                    <a:p>
                      <a:pPr algn="r">
                        <a:lnSpc>
                          <a:spcPts val="1200"/>
                        </a:lnSpc>
                        <a:spcAft>
                          <a:spcPts val="0"/>
                        </a:spcAft>
                      </a:pPr>
                      <a:r>
                        <a:rPr lang="zh-TW" sz="1200" kern="100">
                          <a:effectLst/>
                        </a:rPr>
                        <a:t>已評估</a:t>
                      </a:r>
                      <a:r>
                        <a:rPr lang="en-US" sz="1200" kern="100">
                          <a:effectLst/>
                        </a:rPr>
                        <a:t>/</a:t>
                      </a:r>
                      <a:r>
                        <a:rPr lang="zh-TW" sz="1200" kern="100">
                          <a:effectLst/>
                        </a:rPr>
                        <a:t>已選定</a:t>
                      </a:r>
                      <a:endParaRPr lang="zh-TW" sz="1200" kern="100">
                        <a:effectLst/>
                        <a:latin typeface="Times New Roman" panose="02020603050405020304" pitchFamily="18" charset="0"/>
                        <a:ea typeface="新細明體" panose="02020500000000000000" pitchFamily="18" charset="-120"/>
                      </a:endParaRPr>
                    </a:p>
                  </a:txBody>
                  <a:tcPr marL="17780" marR="17780" marT="0" marB="0" anchor="ctr"/>
                </a:tc>
                <a:tc gridSpan="2">
                  <a:txBody>
                    <a:bodyPr/>
                    <a:lstStyle/>
                    <a:p>
                      <a:pPr algn="r">
                        <a:lnSpc>
                          <a:spcPct val="150000"/>
                        </a:lnSpc>
                        <a:spcAft>
                          <a:spcPts val="0"/>
                        </a:spcAft>
                      </a:pPr>
                      <a:r>
                        <a:rPr lang="en-US" sz="2000" b="1" kern="100" dirty="0">
                          <a:solidFill>
                            <a:srgbClr val="FF0000"/>
                          </a:solidFill>
                          <a:effectLst/>
                        </a:rPr>
                        <a:t>4.41%</a:t>
                      </a:r>
                      <a:endParaRPr lang="zh-TW" sz="2000" b="1" kern="100" dirty="0">
                        <a:solidFill>
                          <a:srgbClr val="FF0000"/>
                        </a:solidFill>
                        <a:effectLst/>
                        <a:latin typeface="Times New Roman" panose="02020603050405020304" pitchFamily="18" charset="0"/>
                        <a:ea typeface="新細明體" panose="02020500000000000000" pitchFamily="18" charset="-120"/>
                      </a:endParaRPr>
                    </a:p>
                  </a:txBody>
                  <a:tcPr marL="17780" marR="17780" marT="0" marB="0"/>
                </a:tc>
                <a:tc hMerge="1">
                  <a:txBody>
                    <a:bodyPr/>
                    <a:lstStyle/>
                    <a:p>
                      <a:endParaRPr lang="zh-TW" altLang="en-US"/>
                    </a:p>
                  </a:txBody>
                  <a:tcPr/>
                </a:tc>
                <a:extLst>
                  <a:ext uri="{0D108BD9-81ED-4DB2-BD59-A6C34878D82A}">
                    <a16:rowId xmlns="" xmlns:a16="http://schemas.microsoft.com/office/drawing/2014/main" val="3362856373"/>
                  </a:ext>
                </a:extLst>
              </a:tr>
              <a:tr h="446082">
                <a:tc>
                  <a:txBody>
                    <a:bodyPr/>
                    <a:lstStyle/>
                    <a:p>
                      <a:pPr algn="ctr">
                        <a:lnSpc>
                          <a:spcPts val="1200"/>
                        </a:lnSpc>
                        <a:spcAft>
                          <a:spcPts val="0"/>
                        </a:spcAft>
                      </a:pPr>
                      <a:r>
                        <a:rPr lang="zh-TW" sz="1300" kern="0">
                          <a:effectLst/>
                        </a:rPr>
                        <a:t>活期存款</a:t>
                      </a:r>
                      <a:endParaRPr lang="zh-TW" sz="1200" kern="100">
                        <a:effectLst/>
                        <a:latin typeface="Times New Roman" panose="02020603050405020304" pitchFamily="18" charset="0"/>
                        <a:ea typeface="新細明體" panose="02020500000000000000" pitchFamily="18" charset="-120"/>
                      </a:endParaRPr>
                    </a:p>
                  </a:txBody>
                  <a:tcPr marL="17780" marR="17780" marT="0" marB="0" anchor="ctr"/>
                </a:tc>
                <a:tc gridSpan="2">
                  <a:txBody>
                    <a:bodyPr/>
                    <a:lstStyle/>
                    <a:p>
                      <a:pPr algn="r">
                        <a:lnSpc>
                          <a:spcPct val="150000"/>
                        </a:lnSpc>
                        <a:spcAft>
                          <a:spcPts val="0"/>
                        </a:spcAft>
                      </a:pPr>
                      <a:r>
                        <a:rPr lang="en-US" sz="1200" kern="100">
                          <a:effectLst/>
                        </a:rPr>
                        <a:t>1,350,293,851  </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hMerge="1">
                  <a:txBody>
                    <a:bodyPr/>
                    <a:lstStyle/>
                    <a:p>
                      <a:endParaRPr lang="zh-TW" altLang="en-US"/>
                    </a:p>
                  </a:txBody>
                  <a:tcPr/>
                </a:tc>
                <a:tc>
                  <a:txBody>
                    <a:bodyPr/>
                    <a:lstStyle/>
                    <a:p>
                      <a:pPr algn="r">
                        <a:lnSpc>
                          <a:spcPts val="1200"/>
                        </a:lnSpc>
                        <a:spcAft>
                          <a:spcPts val="0"/>
                        </a:spcAft>
                      </a:pPr>
                      <a:r>
                        <a:rPr lang="en-US" sz="1300" kern="100">
                          <a:effectLst/>
                        </a:rPr>
                        <a:t> </a:t>
                      </a:r>
                      <a:endParaRPr lang="zh-TW" sz="1200" kern="100">
                        <a:effectLst/>
                        <a:latin typeface="Times New Roman" panose="02020603050405020304" pitchFamily="18" charset="0"/>
                        <a:ea typeface="新細明體" panose="02020500000000000000" pitchFamily="18" charset="-120"/>
                      </a:endParaRPr>
                    </a:p>
                  </a:txBody>
                  <a:tcPr marL="17780" marR="17780" marT="0" marB="0" anchor="ctr"/>
                </a:tc>
                <a:tc gridSpan="2">
                  <a:txBody>
                    <a:bodyPr/>
                    <a:lstStyle/>
                    <a:p>
                      <a:pPr algn="r">
                        <a:lnSpc>
                          <a:spcPct val="150000"/>
                        </a:lnSpc>
                        <a:spcAft>
                          <a:spcPts val="0"/>
                        </a:spcAft>
                      </a:pPr>
                      <a:r>
                        <a:rPr lang="en-US" sz="1200" kern="100">
                          <a:effectLst/>
                        </a:rPr>
                        <a:t>3.33%</a:t>
                      </a:r>
                      <a:endParaRPr lang="zh-TW" sz="1200" kern="100">
                        <a:effectLst/>
                        <a:latin typeface="Times New Roman" panose="02020603050405020304" pitchFamily="18" charset="0"/>
                        <a:ea typeface="新細明體" panose="02020500000000000000" pitchFamily="18" charset="-120"/>
                      </a:endParaRPr>
                    </a:p>
                  </a:txBody>
                  <a:tcPr marL="17780" marR="17780" marT="0" marB="0"/>
                </a:tc>
                <a:tc hMerge="1">
                  <a:txBody>
                    <a:bodyPr/>
                    <a:lstStyle/>
                    <a:p>
                      <a:endParaRPr lang="zh-TW" altLang="en-US"/>
                    </a:p>
                  </a:txBody>
                  <a:tcPr/>
                </a:tc>
                <a:extLst>
                  <a:ext uri="{0D108BD9-81ED-4DB2-BD59-A6C34878D82A}">
                    <a16:rowId xmlns="" xmlns:a16="http://schemas.microsoft.com/office/drawing/2014/main" val="1670097628"/>
                  </a:ext>
                </a:extLst>
              </a:tr>
              <a:tr h="323890">
                <a:tc>
                  <a:txBody>
                    <a:bodyPr/>
                    <a:lstStyle/>
                    <a:p>
                      <a:pPr algn="ctr">
                        <a:lnSpc>
                          <a:spcPts val="1200"/>
                        </a:lnSpc>
                        <a:spcAft>
                          <a:spcPts val="0"/>
                        </a:spcAft>
                      </a:pPr>
                      <a:r>
                        <a:rPr lang="en-US" sz="1300" kern="0">
                          <a:effectLst/>
                        </a:rPr>
                        <a:t>2</a:t>
                      </a:r>
                      <a:r>
                        <a:rPr lang="zh-TW" sz="1300" kern="0">
                          <a:effectLst/>
                        </a:rPr>
                        <a:t>月底已分配待申購款</a:t>
                      </a:r>
                      <a:endParaRPr lang="zh-TW" sz="1200" kern="100">
                        <a:effectLst/>
                        <a:latin typeface="Times New Roman" panose="02020603050405020304" pitchFamily="18" charset="0"/>
                        <a:ea typeface="新細明體" panose="02020500000000000000" pitchFamily="18" charset="-120"/>
                      </a:endParaRPr>
                    </a:p>
                  </a:txBody>
                  <a:tcPr marL="17780" marR="17780" marT="0" marB="0" anchor="ctr"/>
                </a:tc>
                <a:tc gridSpan="2">
                  <a:txBody>
                    <a:bodyPr/>
                    <a:lstStyle/>
                    <a:p>
                      <a:pPr algn="r">
                        <a:lnSpc>
                          <a:spcPct val="150000"/>
                        </a:lnSpc>
                        <a:spcAft>
                          <a:spcPts val="0"/>
                        </a:spcAft>
                      </a:pPr>
                      <a:r>
                        <a:rPr lang="en-US" sz="1200" kern="100">
                          <a:effectLst/>
                        </a:rPr>
                        <a:t>564,587,144</a:t>
                      </a:r>
                      <a:endParaRPr lang="zh-TW" sz="1200" kern="100">
                        <a:effectLst/>
                        <a:latin typeface="Times New Roman" panose="02020603050405020304" pitchFamily="18" charset="0"/>
                        <a:ea typeface="新細明體" panose="02020500000000000000" pitchFamily="18" charset="-120"/>
                      </a:endParaRPr>
                    </a:p>
                  </a:txBody>
                  <a:tcPr marL="17780" marR="17780" marT="0" marB="0" anchor="ctr"/>
                </a:tc>
                <a:tc hMerge="1">
                  <a:txBody>
                    <a:bodyPr/>
                    <a:lstStyle/>
                    <a:p>
                      <a:endParaRPr lang="zh-TW" altLang="en-US"/>
                    </a:p>
                  </a:txBody>
                  <a:tcPr/>
                </a:tc>
                <a:tc>
                  <a:txBody>
                    <a:bodyPr/>
                    <a:lstStyle/>
                    <a:p>
                      <a:pPr algn="r">
                        <a:lnSpc>
                          <a:spcPts val="1200"/>
                        </a:lnSpc>
                        <a:spcAft>
                          <a:spcPts val="0"/>
                        </a:spcAft>
                      </a:pPr>
                      <a:r>
                        <a:rPr lang="en-US" sz="1300" kern="100">
                          <a:effectLst/>
                        </a:rPr>
                        <a:t> </a:t>
                      </a:r>
                      <a:endParaRPr lang="zh-TW" sz="1200" kern="100">
                        <a:effectLst/>
                        <a:latin typeface="Times New Roman" panose="02020603050405020304" pitchFamily="18" charset="0"/>
                        <a:ea typeface="新細明體" panose="02020500000000000000" pitchFamily="18" charset="-120"/>
                      </a:endParaRPr>
                    </a:p>
                  </a:txBody>
                  <a:tcPr marL="17780" marR="17780" marT="0" marB="0" anchor="ctr"/>
                </a:tc>
                <a:tc gridSpan="2">
                  <a:txBody>
                    <a:bodyPr/>
                    <a:lstStyle/>
                    <a:p>
                      <a:pPr algn="r">
                        <a:spcAft>
                          <a:spcPts val="0"/>
                        </a:spcAft>
                      </a:pPr>
                      <a:r>
                        <a:rPr lang="en-US" sz="1200" kern="100">
                          <a:effectLst/>
                        </a:rPr>
                        <a:t>1.39%</a:t>
                      </a:r>
                      <a:endParaRPr lang="zh-TW" sz="1200" kern="100">
                        <a:effectLst/>
                        <a:latin typeface="Times New Roman" panose="02020603050405020304" pitchFamily="18" charset="0"/>
                        <a:ea typeface="新細明體" panose="02020500000000000000" pitchFamily="18" charset="-120"/>
                      </a:endParaRPr>
                    </a:p>
                  </a:txBody>
                  <a:tcPr marL="17780" marR="17780" marT="0" marB="0" anchor="ctr"/>
                </a:tc>
                <a:tc hMerge="1">
                  <a:txBody>
                    <a:bodyPr/>
                    <a:lstStyle/>
                    <a:p>
                      <a:endParaRPr lang="zh-TW" altLang="en-US"/>
                    </a:p>
                  </a:txBody>
                  <a:tcPr/>
                </a:tc>
                <a:extLst>
                  <a:ext uri="{0D108BD9-81ED-4DB2-BD59-A6C34878D82A}">
                    <a16:rowId xmlns="" xmlns:a16="http://schemas.microsoft.com/office/drawing/2014/main" val="2190972855"/>
                  </a:ext>
                </a:extLst>
              </a:tr>
              <a:tr h="323890">
                <a:tc>
                  <a:txBody>
                    <a:bodyPr/>
                    <a:lstStyle/>
                    <a:p>
                      <a:pPr algn="ctr">
                        <a:lnSpc>
                          <a:spcPts val="1200"/>
                        </a:lnSpc>
                        <a:spcAft>
                          <a:spcPts val="0"/>
                        </a:spcAft>
                      </a:pPr>
                      <a:r>
                        <a:rPr lang="zh-TW" sz="1300" kern="0">
                          <a:effectLst/>
                        </a:rPr>
                        <a:t>合計</a:t>
                      </a:r>
                      <a:endParaRPr lang="zh-TW" sz="1200" kern="100">
                        <a:effectLst/>
                        <a:latin typeface="Times New Roman" panose="02020603050405020304" pitchFamily="18" charset="0"/>
                        <a:ea typeface="新細明體" panose="02020500000000000000" pitchFamily="18" charset="-120"/>
                      </a:endParaRPr>
                    </a:p>
                  </a:txBody>
                  <a:tcPr marL="17780" marR="17780" marT="0" marB="0" anchor="ctr"/>
                </a:tc>
                <a:tc gridSpan="2">
                  <a:txBody>
                    <a:bodyPr/>
                    <a:lstStyle/>
                    <a:p>
                      <a:pPr algn="r">
                        <a:lnSpc>
                          <a:spcPct val="150000"/>
                        </a:lnSpc>
                        <a:spcAft>
                          <a:spcPts val="0"/>
                        </a:spcAft>
                      </a:pPr>
                      <a:r>
                        <a:rPr lang="en-US" sz="1200" kern="100">
                          <a:effectLst/>
                        </a:rPr>
                        <a:t>40,562,878,960 </a:t>
                      </a:r>
                      <a:endParaRPr lang="zh-TW" sz="1200" kern="100">
                        <a:effectLst/>
                        <a:latin typeface="Times New Roman" panose="02020603050405020304" pitchFamily="18" charset="0"/>
                        <a:ea typeface="新細明體" panose="02020500000000000000" pitchFamily="18" charset="-120"/>
                      </a:endParaRPr>
                    </a:p>
                  </a:txBody>
                  <a:tcPr marL="17780" marR="17780" marT="0" marB="0" anchor="ctr"/>
                </a:tc>
                <a:tc hMerge="1">
                  <a:txBody>
                    <a:bodyPr/>
                    <a:lstStyle/>
                    <a:p>
                      <a:endParaRPr lang="zh-TW" altLang="en-US"/>
                    </a:p>
                  </a:txBody>
                  <a:tcPr/>
                </a:tc>
                <a:tc>
                  <a:txBody>
                    <a:bodyPr/>
                    <a:lstStyle/>
                    <a:p>
                      <a:pPr algn="r">
                        <a:lnSpc>
                          <a:spcPts val="1200"/>
                        </a:lnSpc>
                        <a:spcAft>
                          <a:spcPts val="0"/>
                        </a:spcAft>
                      </a:pPr>
                      <a:r>
                        <a:rPr lang="en-US" sz="1300" kern="100">
                          <a:effectLst/>
                        </a:rPr>
                        <a:t> </a:t>
                      </a:r>
                      <a:endParaRPr lang="zh-TW" sz="1200" kern="100">
                        <a:effectLst/>
                        <a:latin typeface="Times New Roman" panose="02020603050405020304" pitchFamily="18" charset="0"/>
                        <a:ea typeface="新細明體" panose="02020500000000000000" pitchFamily="18" charset="-120"/>
                      </a:endParaRPr>
                    </a:p>
                  </a:txBody>
                  <a:tcPr marL="17780" marR="17780" marT="0" marB="0" anchor="ctr"/>
                </a:tc>
                <a:tc gridSpan="2">
                  <a:txBody>
                    <a:bodyPr/>
                    <a:lstStyle/>
                    <a:p>
                      <a:pPr algn="r">
                        <a:spcAft>
                          <a:spcPts val="0"/>
                        </a:spcAft>
                      </a:pPr>
                      <a:r>
                        <a:rPr lang="en-US" sz="1200" kern="100" dirty="0">
                          <a:effectLst/>
                        </a:rPr>
                        <a:t>100.00%</a:t>
                      </a:r>
                      <a:endParaRPr lang="zh-TW" sz="1200" kern="100" dirty="0">
                        <a:effectLst/>
                        <a:latin typeface="Times New Roman" panose="02020603050405020304" pitchFamily="18" charset="0"/>
                        <a:ea typeface="新細明體" panose="02020500000000000000" pitchFamily="18" charset="-120"/>
                      </a:endParaRPr>
                    </a:p>
                  </a:txBody>
                  <a:tcPr marL="17780" marR="17780" marT="0" marB="0" anchor="ctr"/>
                </a:tc>
                <a:tc hMerge="1">
                  <a:txBody>
                    <a:bodyPr/>
                    <a:lstStyle/>
                    <a:p>
                      <a:endParaRPr lang="zh-TW" altLang="en-US"/>
                    </a:p>
                  </a:txBody>
                  <a:tcPr/>
                </a:tc>
                <a:extLst>
                  <a:ext uri="{0D108BD9-81ED-4DB2-BD59-A6C34878D82A}">
                    <a16:rowId xmlns="" xmlns:a16="http://schemas.microsoft.com/office/drawing/2014/main" val="807928387"/>
                  </a:ext>
                </a:extLst>
              </a:tr>
            </a:tbl>
          </a:graphicData>
        </a:graphic>
      </p:graphicFrame>
      <p:sp>
        <p:nvSpPr>
          <p:cNvPr id="5" name="投影片編號版面配置區 4"/>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698442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42050" y="379561"/>
            <a:ext cx="8911687" cy="1280890"/>
          </a:xfrm>
        </p:spPr>
        <p:txBody>
          <a:bodyPr>
            <a:normAutofit fontScale="90000"/>
          </a:bodyPr>
          <a:lstStyle/>
          <a:p>
            <a:r>
              <a:rPr lang="zh-TW" altLang="en-US" dirty="0"/>
              <a:t>保守型組合只有</a:t>
            </a:r>
            <a:r>
              <a:rPr lang="en-US" altLang="zh-TW" dirty="0"/>
              <a:t>16.8%</a:t>
            </a:r>
            <a:r>
              <a:rPr lang="zh-TW" altLang="en-US" dirty="0"/>
              <a:t>投資高風險性資產</a:t>
            </a:r>
            <a:r>
              <a:rPr lang="en-US" altLang="zh-TW" dirty="0"/>
              <a:t/>
            </a:r>
            <a:br>
              <a:rPr lang="en-US" altLang="zh-TW" dirty="0"/>
            </a:br>
            <a:r>
              <a:rPr lang="en-US" altLang="zh-TW" sz="2700" dirty="0">
                <a:solidFill>
                  <a:srgbClr val="FF0000"/>
                </a:solidFill>
              </a:rPr>
              <a:t>----</a:t>
            </a:r>
            <a:r>
              <a:rPr lang="zh-TW" altLang="en-US" sz="2700" dirty="0">
                <a:solidFill>
                  <a:srgbClr val="FF0000"/>
                </a:solidFill>
              </a:rPr>
              <a:t>難以期待高報酬（低風險低報酬）</a:t>
            </a:r>
            <a:r>
              <a:rPr lang="zh-TW" altLang="en-US" dirty="0"/>
              <a:t/>
            </a:r>
            <a:br>
              <a:rPr lang="zh-TW" altLang="en-US" dirty="0"/>
            </a:br>
            <a:r>
              <a:rPr lang="zh-TW" altLang="en-US" dirty="0"/>
              <a:t>                                                      </a:t>
            </a:r>
            <a:r>
              <a:rPr lang="en-US" altLang="zh-TW" dirty="0"/>
              <a:t>2017</a:t>
            </a:r>
            <a:r>
              <a:rPr lang="zh-TW" altLang="en-US" sz="2000" dirty="0"/>
              <a:t>年</a:t>
            </a:r>
            <a:r>
              <a:rPr lang="en-US" altLang="zh-TW" sz="2000" dirty="0"/>
              <a:t>2</a:t>
            </a:r>
            <a:r>
              <a:rPr lang="zh-TW" altLang="en-US" sz="2000" dirty="0"/>
              <a:t>月</a:t>
            </a:r>
            <a:r>
              <a:rPr lang="en-US" altLang="zh-TW" sz="2000" dirty="0"/>
              <a:t>28</a:t>
            </a:r>
            <a:r>
              <a:rPr lang="zh-TW" altLang="en-US" sz="2000" dirty="0"/>
              <a:t>日</a:t>
            </a:r>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3474271277"/>
              </p:ext>
            </p:extLst>
          </p:nvPr>
        </p:nvGraphicFramePr>
        <p:xfrm>
          <a:off x="1369826" y="1850950"/>
          <a:ext cx="9590273" cy="4562548"/>
        </p:xfrm>
        <a:graphic>
          <a:graphicData uri="http://schemas.openxmlformats.org/drawingml/2006/table">
            <a:tbl>
              <a:tblPr>
                <a:tableStyleId>{5C22544A-7EE6-4342-B048-85BDC9FD1C3A}</a:tableStyleId>
              </a:tblPr>
              <a:tblGrid>
                <a:gridCol w="1887081">
                  <a:extLst>
                    <a:ext uri="{9D8B030D-6E8A-4147-A177-3AD203B41FA5}">
                      <a16:colId xmlns="" xmlns:a16="http://schemas.microsoft.com/office/drawing/2014/main" val="3314527195"/>
                    </a:ext>
                  </a:extLst>
                </a:gridCol>
                <a:gridCol w="914905">
                  <a:extLst>
                    <a:ext uri="{9D8B030D-6E8A-4147-A177-3AD203B41FA5}">
                      <a16:colId xmlns="" xmlns:a16="http://schemas.microsoft.com/office/drawing/2014/main" val="2184469636"/>
                    </a:ext>
                  </a:extLst>
                </a:gridCol>
                <a:gridCol w="1278973">
                  <a:extLst>
                    <a:ext uri="{9D8B030D-6E8A-4147-A177-3AD203B41FA5}">
                      <a16:colId xmlns="" xmlns:a16="http://schemas.microsoft.com/office/drawing/2014/main" val="3088925461"/>
                    </a:ext>
                  </a:extLst>
                </a:gridCol>
                <a:gridCol w="1089817">
                  <a:extLst>
                    <a:ext uri="{9D8B030D-6E8A-4147-A177-3AD203B41FA5}">
                      <a16:colId xmlns="" xmlns:a16="http://schemas.microsoft.com/office/drawing/2014/main" val="2833220502"/>
                    </a:ext>
                  </a:extLst>
                </a:gridCol>
                <a:gridCol w="1183494">
                  <a:extLst>
                    <a:ext uri="{9D8B030D-6E8A-4147-A177-3AD203B41FA5}">
                      <a16:colId xmlns="" xmlns:a16="http://schemas.microsoft.com/office/drawing/2014/main" val="2706511392"/>
                    </a:ext>
                  </a:extLst>
                </a:gridCol>
                <a:gridCol w="1089817">
                  <a:extLst>
                    <a:ext uri="{9D8B030D-6E8A-4147-A177-3AD203B41FA5}">
                      <a16:colId xmlns="" xmlns:a16="http://schemas.microsoft.com/office/drawing/2014/main" val="1208844757"/>
                    </a:ext>
                  </a:extLst>
                </a:gridCol>
                <a:gridCol w="1320421">
                  <a:extLst>
                    <a:ext uri="{9D8B030D-6E8A-4147-A177-3AD203B41FA5}">
                      <a16:colId xmlns="" xmlns:a16="http://schemas.microsoft.com/office/drawing/2014/main" val="3891097684"/>
                    </a:ext>
                  </a:extLst>
                </a:gridCol>
                <a:gridCol w="825765">
                  <a:extLst>
                    <a:ext uri="{9D8B030D-6E8A-4147-A177-3AD203B41FA5}">
                      <a16:colId xmlns="" xmlns:a16="http://schemas.microsoft.com/office/drawing/2014/main" val="857166756"/>
                    </a:ext>
                  </a:extLst>
                </a:gridCol>
              </a:tblGrid>
              <a:tr h="272703">
                <a:tc rowSpan="3" gridSpan="2">
                  <a:txBody>
                    <a:bodyPr/>
                    <a:lstStyle/>
                    <a:p>
                      <a:pPr algn="ctr">
                        <a:spcAft>
                          <a:spcPts val="0"/>
                        </a:spcAft>
                      </a:pPr>
                      <a:r>
                        <a:rPr lang="zh-TW" sz="1400" kern="0">
                          <a:effectLst/>
                        </a:rPr>
                        <a:t>投資項目</a:t>
                      </a:r>
                      <a:endParaRPr lang="zh-TW" sz="1200" kern="100">
                        <a:effectLst/>
                        <a:latin typeface="Times New Roman" panose="02020603050405020304" pitchFamily="18" charset="0"/>
                        <a:ea typeface="新細明體" panose="02020500000000000000" pitchFamily="18" charset="-120"/>
                      </a:endParaRPr>
                    </a:p>
                  </a:txBody>
                  <a:tcPr marL="17431" marR="17431" marT="0" marB="0" anchor="ctr"/>
                </a:tc>
                <a:tc rowSpan="3" hMerge="1">
                  <a:txBody>
                    <a:bodyPr/>
                    <a:lstStyle/>
                    <a:p>
                      <a:endParaRPr lang="zh-TW" altLang="en-US"/>
                    </a:p>
                  </a:txBody>
                  <a:tcPr/>
                </a:tc>
                <a:tc gridSpan="6">
                  <a:txBody>
                    <a:bodyPr/>
                    <a:lstStyle/>
                    <a:p>
                      <a:pPr algn="ctr">
                        <a:lnSpc>
                          <a:spcPts val="1400"/>
                        </a:lnSpc>
                        <a:spcAft>
                          <a:spcPts val="0"/>
                        </a:spcAft>
                      </a:pPr>
                      <a:r>
                        <a:rPr lang="zh-TW" sz="1400" kern="0">
                          <a:effectLst/>
                        </a:rPr>
                        <a:t>各類型投資組合</a:t>
                      </a:r>
                      <a:endParaRPr lang="zh-TW" sz="1200" kern="100">
                        <a:effectLst/>
                        <a:latin typeface="Times New Roman" panose="02020603050405020304" pitchFamily="18" charset="0"/>
                        <a:ea typeface="新細明體" panose="02020500000000000000" pitchFamily="18" charset="-120"/>
                      </a:endParaRPr>
                    </a:p>
                  </a:txBody>
                  <a:tcPr marL="17431" marR="17431"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2120536010"/>
                  </a:ext>
                </a:extLst>
              </a:tr>
              <a:tr h="272703">
                <a:tc gridSpan="2" vMerge="1">
                  <a:txBody>
                    <a:bodyPr/>
                    <a:lstStyle/>
                    <a:p>
                      <a:endParaRPr lang="zh-TW" altLang="en-US"/>
                    </a:p>
                  </a:txBody>
                  <a:tcPr/>
                </a:tc>
                <a:tc hMerge="1" vMerge="1">
                  <a:txBody>
                    <a:bodyPr/>
                    <a:lstStyle/>
                    <a:p>
                      <a:endParaRPr lang="zh-TW" altLang="en-US"/>
                    </a:p>
                  </a:txBody>
                  <a:tcPr/>
                </a:tc>
                <a:tc gridSpan="2">
                  <a:txBody>
                    <a:bodyPr/>
                    <a:lstStyle/>
                    <a:p>
                      <a:pPr algn="ctr">
                        <a:lnSpc>
                          <a:spcPts val="1400"/>
                        </a:lnSpc>
                        <a:spcAft>
                          <a:spcPts val="0"/>
                        </a:spcAft>
                      </a:pPr>
                      <a:r>
                        <a:rPr lang="zh-TW" sz="2000" b="1" kern="0" dirty="0">
                          <a:solidFill>
                            <a:srgbClr val="FF0000"/>
                          </a:solidFill>
                          <a:effectLst/>
                        </a:rPr>
                        <a:t>保守型</a:t>
                      </a:r>
                      <a:endParaRPr lang="zh-TW" sz="1800" b="1" kern="100" dirty="0">
                        <a:solidFill>
                          <a:srgbClr val="FF0000"/>
                        </a:solidFill>
                        <a:effectLst/>
                        <a:latin typeface="Times New Roman" panose="02020603050405020304" pitchFamily="18" charset="0"/>
                        <a:ea typeface="新細明體" panose="02020500000000000000" pitchFamily="18" charset="-120"/>
                      </a:endParaRPr>
                    </a:p>
                  </a:txBody>
                  <a:tcPr marL="17431" marR="17431" marT="0" marB="0" anchor="ctr"/>
                </a:tc>
                <a:tc hMerge="1">
                  <a:txBody>
                    <a:bodyPr/>
                    <a:lstStyle/>
                    <a:p>
                      <a:endParaRPr lang="zh-TW" altLang="en-US"/>
                    </a:p>
                  </a:txBody>
                  <a:tcPr/>
                </a:tc>
                <a:tc gridSpan="2">
                  <a:txBody>
                    <a:bodyPr/>
                    <a:lstStyle/>
                    <a:p>
                      <a:pPr algn="ctr">
                        <a:lnSpc>
                          <a:spcPts val="1400"/>
                        </a:lnSpc>
                        <a:spcAft>
                          <a:spcPts val="0"/>
                        </a:spcAft>
                      </a:pPr>
                      <a:r>
                        <a:rPr lang="zh-TW" sz="2000" b="1" kern="0" dirty="0">
                          <a:solidFill>
                            <a:srgbClr val="FF0000"/>
                          </a:solidFill>
                          <a:effectLst/>
                        </a:rPr>
                        <a:t>穩健型</a:t>
                      </a:r>
                      <a:endParaRPr lang="zh-TW" sz="1800" b="1" kern="100" dirty="0">
                        <a:solidFill>
                          <a:srgbClr val="FF0000"/>
                        </a:solidFill>
                        <a:effectLst/>
                        <a:latin typeface="Times New Roman" panose="02020603050405020304" pitchFamily="18" charset="0"/>
                        <a:ea typeface="新細明體" panose="02020500000000000000" pitchFamily="18" charset="-120"/>
                      </a:endParaRPr>
                    </a:p>
                  </a:txBody>
                  <a:tcPr marL="17431" marR="17431" marT="0" marB="0" anchor="ctr"/>
                </a:tc>
                <a:tc hMerge="1">
                  <a:txBody>
                    <a:bodyPr/>
                    <a:lstStyle/>
                    <a:p>
                      <a:endParaRPr lang="zh-TW" altLang="en-US"/>
                    </a:p>
                  </a:txBody>
                  <a:tcPr/>
                </a:tc>
                <a:tc gridSpan="2">
                  <a:txBody>
                    <a:bodyPr/>
                    <a:lstStyle/>
                    <a:p>
                      <a:pPr algn="ctr">
                        <a:lnSpc>
                          <a:spcPts val="1400"/>
                        </a:lnSpc>
                        <a:spcAft>
                          <a:spcPts val="0"/>
                        </a:spcAft>
                      </a:pPr>
                      <a:r>
                        <a:rPr lang="zh-TW" sz="2000" b="1" kern="0" dirty="0">
                          <a:solidFill>
                            <a:srgbClr val="FF0000"/>
                          </a:solidFill>
                          <a:effectLst/>
                        </a:rPr>
                        <a:t>積極型</a:t>
                      </a:r>
                      <a:endParaRPr lang="zh-TW" sz="1800" b="1" kern="100" dirty="0">
                        <a:solidFill>
                          <a:srgbClr val="FF0000"/>
                        </a:solidFill>
                        <a:effectLst/>
                        <a:latin typeface="Times New Roman" panose="02020603050405020304" pitchFamily="18" charset="0"/>
                        <a:ea typeface="新細明體" panose="02020500000000000000" pitchFamily="18" charset="-120"/>
                      </a:endParaRPr>
                    </a:p>
                  </a:txBody>
                  <a:tcPr marL="17431" marR="17431" marT="0" marB="0" anchor="ctr"/>
                </a:tc>
                <a:tc hMerge="1">
                  <a:txBody>
                    <a:bodyPr/>
                    <a:lstStyle/>
                    <a:p>
                      <a:endParaRPr lang="zh-TW" altLang="en-US"/>
                    </a:p>
                  </a:txBody>
                  <a:tcPr/>
                </a:tc>
                <a:extLst>
                  <a:ext uri="{0D108BD9-81ED-4DB2-BD59-A6C34878D82A}">
                    <a16:rowId xmlns="" xmlns:a16="http://schemas.microsoft.com/office/drawing/2014/main" val="606100042"/>
                  </a:ext>
                </a:extLst>
              </a:tr>
              <a:tr h="325601">
                <a:tc gridSpan="2" vMerge="1">
                  <a:txBody>
                    <a:bodyPr/>
                    <a:lstStyle/>
                    <a:p>
                      <a:endParaRPr lang="zh-TW" altLang="en-US"/>
                    </a:p>
                  </a:txBody>
                  <a:tcPr/>
                </a:tc>
                <a:tc hMerge="1" vMerge="1">
                  <a:txBody>
                    <a:bodyPr/>
                    <a:lstStyle/>
                    <a:p>
                      <a:endParaRPr lang="zh-TW" altLang="en-US"/>
                    </a:p>
                  </a:txBody>
                  <a:tcPr/>
                </a:tc>
                <a:tc>
                  <a:txBody>
                    <a:bodyPr/>
                    <a:lstStyle/>
                    <a:p>
                      <a:pPr algn="ctr">
                        <a:spcAft>
                          <a:spcPts val="0"/>
                        </a:spcAft>
                      </a:pPr>
                      <a:r>
                        <a:rPr lang="zh-TW" sz="1300" kern="0">
                          <a:effectLst/>
                        </a:rPr>
                        <a:t>金額</a:t>
                      </a:r>
                      <a:endParaRPr lang="zh-TW" sz="1200" kern="100">
                        <a:effectLst/>
                        <a:latin typeface="Times New Roman" panose="02020603050405020304" pitchFamily="18" charset="0"/>
                        <a:ea typeface="新細明體" panose="02020500000000000000" pitchFamily="18" charset="-120"/>
                      </a:endParaRPr>
                    </a:p>
                  </a:txBody>
                  <a:tcPr marL="17431" marR="17431" marT="0" marB="0" anchor="ctr"/>
                </a:tc>
                <a:tc>
                  <a:txBody>
                    <a:bodyPr/>
                    <a:lstStyle/>
                    <a:p>
                      <a:pPr algn="ctr">
                        <a:spcAft>
                          <a:spcPts val="0"/>
                        </a:spcAft>
                      </a:pPr>
                      <a:r>
                        <a:rPr lang="zh-TW" sz="1300" kern="0">
                          <a:effectLst/>
                        </a:rPr>
                        <a:t>比重</a:t>
                      </a:r>
                      <a:endParaRPr lang="zh-TW" sz="1200" kern="100">
                        <a:effectLst/>
                        <a:latin typeface="Times New Roman" panose="02020603050405020304" pitchFamily="18" charset="0"/>
                        <a:ea typeface="新細明體" panose="02020500000000000000" pitchFamily="18" charset="-120"/>
                      </a:endParaRPr>
                    </a:p>
                  </a:txBody>
                  <a:tcPr marL="17431" marR="17431" marT="0" marB="0" anchor="ctr"/>
                </a:tc>
                <a:tc>
                  <a:txBody>
                    <a:bodyPr/>
                    <a:lstStyle/>
                    <a:p>
                      <a:pPr algn="ctr">
                        <a:spcAft>
                          <a:spcPts val="0"/>
                        </a:spcAft>
                      </a:pPr>
                      <a:r>
                        <a:rPr lang="zh-TW" sz="1300" kern="0">
                          <a:effectLst/>
                        </a:rPr>
                        <a:t>金額</a:t>
                      </a:r>
                      <a:endParaRPr lang="zh-TW" sz="1200" kern="100">
                        <a:effectLst/>
                        <a:latin typeface="Times New Roman" panose="02020603050405020304" pitchFamily="18" charset="0"/>
                        <a:ea typeface="新細明體" panose="02020500000000000000" pitchFamily="18" charset="-120"/>
                      </a:endParaRPr>
                    </a:p>
                  </a:txBody>
                  <a:tcPr marL="17431" marR="17431" marT="0" marB="0" anchor="ctr"/>
                </a:tc>
                <a:tc>
                  <a:txBody>
                    <a:bodyPr/>
                    <a:lstStyle/>
                    <a:p>
                      <a:pPr algn="ctr">
                        <a:spcAft>
                          <a:spcPts val="0"/>
                        </a:spcAft>
                      </a:pPr>
                      <a:r>
                        <a:rPr lang="zh-TW" sz="1300" kern="0">
                          <a:effectLst/>
                        </a:rPr>
                        <a:t>比重</a:t>
                      </a:r>
                      <a:endParaRPr lang="zh-TW" sz="1200" kern="100">
                        <a:effectLst/>
                        <a:latin typeface="Times New Roman" panose="02020603050405020304" pitchFamily="18" charset="0"/>
                        <a:ea typeface="新細明體" panose="02020500000000000000" pitchFamily="18" charset="-120"/>
                      </a:endParaRPr>
                    </a:p>
                  </a:txBody>
                  <a:tcPr marL="17431" marR="17431" marT="0" marB="0" anchor="ctr"/>
                </a:tc>
                <a:tc>
                  <a:txBody>
                    <a:bodyPr/>
                    <a:lstStyle/>
                    <a:p>
                      <a:pPr algn="ctr">
                        <a:spcAft>
                          <a:spcPts val="0"/>
                        </a:spcAft>
                      </a:pPr>
                      <a:r>
                        <a:rPr lang="zh-TW" sz="1300" kern="0">
                          <a:effectLst/>
                        </a:rPr>
                        <a:t>金額</a:t>
                      </a:r>
                      <a:endParaRPr lang="zh-TW" sz="1200" kern="100">
                        <a:effectLst/>
                        <a:latin typeface="Times New Roman" panose="02020603050405020304" pitchFamily="18" charset="0"/>
                        <a:ea typeface="新細明體" panose="02020500000000000000" pitchFamily="18" charset="-120"/>
                      </a:endParaRPr>
                    </a:p>
                  </a:txBody>
                  <a:tcPr marL="17431" marR="17431" marT="0" marB="0" anchor="ctr"/>
                </a:tc>
                <a:tc>
                  <a:txBody>
                    <a:bodyPr/>
                    <a:lstStyle/>
                    <a:p>
                      <a:pPr algn="ctr">
                        <a:spcAft>
                          <a:spcPts val="0"/>
                        </a:spcAft>
                      </a:pPr>
                      <a:r>
                        <a:rPr lang="zh-TW" sz="1300" kern="0">
                          <a:effectLst/>
                        </a:rPr>
                        <a:t>比重</a:t>
                      </a:r>
                      <a:endParaRPr lang="zh-TW" sz="1200" kern="100">
                        <a:effectLst/>
                        <a:latin typeface="Times New Roman" panose="02020603050405020304" pitchFamily="18" charset="0"/>
                        <a:ea typeface="新細明體" panose="02020500000000000000" pitchFamily="18" charset="-120"/>
                      </a:endParaRPr>
                    </a:p>
                  </a:txBody>
                  <a:tcPr marL="17431" marR="17431" marT="0" marB="0" anchor="ctr"/>
                </a:tc>
                <a:extLst>
                  <a:ext uri="{0D108BD9-81ED-4DB2-BD59-A6C34878D82A}">
                    <a16:rowId xmlns="" xmlns:a16="http://schemas.microsoft.com/office/drawing/2014/main" val="2661226795"/>
                  </a:ext>
                </a:extLst>
              </a:tr>
              <a:tr h="560990">
                <a:tc gridSpan="2">
                  <a:txBody>
                    <a:bodyPr/>
                    <a:lstStyle/>
                    <a:p>
                      <a:pPr algn="ctr">
                        <a:spcAft>
                          <a:spcPts val="0"/>
                        </a:spcAft>
                      </a:pPr>
                      <a:r>
                        <a:rPr lang="zh-TW" sz="1300" kern="0">
                          <a:effectLst/>
                        </a:rPr>
                        <a:t>活期存款</a:t>
                      </a:r>
                      <a:endParaRPr lang="zh-TW" sz="1200" kern="100">
                        <a:effectLst/>
                        <a:latin typeface="Times New Roman" panose="02020603050405020304" pitchFamily="18" charset="0"/>
                        <a:ea typeface="新細明體" panose="02020500000000000000" pitchFamily="18" charset="-120"/>
                      </a:endParaRPr>
                    </a:p>
                  </a:txBody>
                  <a:tcPr marL="17431" marR="17431" marT="0" marB="0" anchor="ctr"/>
                </a:tc>
                <a:tc hMerge="1">
                  <a:txBody>
                    <a:bodyPr/>
                    <a:lstStyle/>
                    <a:p>
                      <a:endParaRPr lang="zh-TW" altLang="en-US"/>
                    </a:p>
                  </a:txBody>
                  <a:tcPr/>
                </a:tc>
                <a:tc>
                  <a:txBody>
                    <a:bodyPr/>
                    <a:lstStyle/>
                    <a:p>
                      <a:pPr algn="r">
                        <a:spcAft>
                          <a:spcPts val="0"/>
                        </a:spcAft>
                      </a:pPr>
                      <a:r>
                        <a:rPr lang="en-US" sz="1200" kern="100">
                          <a:effectLst/>
                        </a:rPr>
                        <a:t>1,255,650,490</a:t>
                      </a:r>
                      <a:endParaRPr lang="zh-TW" sz="1200" kern="100">
                        <a:effectLst/>
                        <a:latin typeface="Times New Roman" panose="02020603050405020304" pitchFamily="18" charset="0"/>
                        <a:ea typeface="新細明體" panose="02020500000000000000" pitchFamily="18" charset="-120"/>
                      </a:endParaRPr>
                    </a:p>
                  </a:txBody>
                  <a:tcPr marL="17431" marR="17431" marT="0" marB="0" anchor="b"/>
                </a:tc>
                <a:tc>
                  <a:txBody>
                    <a:bodyPr/>
                    <a:lstStyle/>
                    <a:p>
                      <a:pPr algn="r">
                        <a:spcAft>
                          <a:spcPts val="0"/>
                        </a:spcAft>
                      </a:pPr>
                      <a:r>
                        <a:rPr lang="en-US" sz="1200" kern="100">
                          <a:effectLst/>
                        </a:rPr>
                        <a:t>3.52%</a:t>
                      </a:r>
                      <a:endParaRPr lang="zh-TW" sz="1200" kern="100">
                        <a:effectLst/>
                        <a:latin typeface="Times New Roman" panose="02020603050405020304" pitchFamily="18" charset="0"/>
                        <a:ea typeface="新細明體" panose="02020500000000000000" pitchFamily="18" charset="-120"/>
                      </a:endParaRPr>
                    </a:p>
                  </a:txBody>
                  <a:tcPr marL="17431" marR="17431" marT="0" marB="0" anchor="b"/>
                </a:tc>
                <a:tc>
                  <a:txBody>
                    <a:bodyPr/>
                    <a:lstStyle/>
                    <a:p>
                      <a:pPr algn="r">
                        <a:spcAft>
                          <a:spcPts val="0"/>
                        </a:spcAft>
                      </a:pPr>
                      <a:r>
                        <a:rPr lang="en-US" sz="1200" kern="100">
                          <a:effectLst/>
                        </a:rPr>
                        <a:t>54,161,858</a:t>
                      </a:r>
                      <a:endParaRPr lang="zh-TW" sz="1200" kern="100">
                        <a:effectLst/>
                        <a:latin typeface="Times New Roman" panose="02020603050405020304" pitchFamily="18" charset="0"/>
                        <a:ea typeface="新細明體" panose="02020500000000000000" pitchFamily="18" charset="-120"/>
                      </a:endParaRPr>
                    </a:p>
                  </a:txBody>
                  <a:tcPr marL="17431" marR="17431" marT="0" marB="0" anchor="b"/>
                </a:tc>
                <a:tc>
                  <a:txBody>
                    <a:bodyPr/>
                    <a:lstStyle/>
                    <a:p>
                      <a:pPr algn="r">
                        <a:spcAft>
                          <a:spcPts val="0"/>
                        </a:spcAft>
                      </a:pPr>
                      <a:r>
                        <a:rPr lang="en-US" sz="1200" kern="100">
                          <a:effectLst/>
                        </a:rPr>
                        <a:t>2.16%</a:t>
                      </a:r>
                      <a:endParaRPr lang="zh-TW" sz="1200" kern="100">
                        <a:effectLst/>
                        <a:latin typeface="Times New Roman" panose="02020603050405020304" pitchFamily="18" charset="0"/>
                        <a:ea typeface="新細明體" panose="02020500000000000000" pitchFamily="18" charset="-120"/>
                      </a:endParaRPr>
                    </a:p>
                  </a:txBody>
                  <a:tcPr marL="17431" marR="17431" marT="0" marB="0" anchor="b"/>
                </a:tc>
                <a:tc>
                  <a:txBody>
                    <a:bodyPr/>
                    <a:lstStyle/>
                    <a:p>
                      <a:pPr algn="r">
                        <a:spcAft>
                          <a:spcPts val="0"/>
                        </a:spcAft>
                      </a:pPr>
                      <a:r>
                        <a:rPr lang="en-US" sz="1200" kern="100">
                          <a:effectLst/>
                        </a:rPr>
                        <a:t>40,481,503</a:t>
                      </a:r>
                      <a:endParaRPr lang="zh-TW" sz="1200" kern="100">
                        <a:effectLst/>
                        <a:latin typeface="Times New Roman" panose="02020603050405020304" pitchFamily="18" charset="0"/>
                        <a:ea typeface="新細明體" panose="02020500000000000000" pitchFamily="18" charset="-120"/>
                      </a:endParaRPr>
                    </a:p>
                  </a:txBody>
                  <a:tcPr marL="17431" marR="17431" marT="0" marB="0" anchor="b"/>
                </a:tc>
                <a:tc>
                  <a:txBody>
                    <a:bodyPr/>
                    <a:lstStyle/>
                    <a:p>
                      <a:pPr algn="r">
                        <a:spcAft>
                          <a:spcPts val="0"/>
                        </a:spcAft>
                      </a:pPr>
                      <a:r>
                        <a:rPr lang="en-US" sz="1200" kern="100">
                          <a:effectLst/>
                        </a:rPr>
                        <a:t>2.22%</a:t>
                      </a:r>
                      <a:endParaRPr lang="zh-TW" sz="1200" kern="100">
                        <a:effectLst/>
                        <a:latin typeface="Times New Roman" panose="02020603050405020304" pitchFamily="18" charset="0"/>
                        <a:ea typeface="新細明體" panose="02020500000000000000" pitchFamily="18" charset="-120"/>
                      </a:endParaRPr>
                    </a:p>
                  </a:txBody>
                  <a:tcPr marL="17431" marR="17431" marT="0" marB="0" anchor="b"/>
                </a:tc>
                <a:extLst>
                  <a:ext uri="{0D108BD9-81ED-4DB2-BD59-A6C34878D82A}">
                    <a16:rowId xmlns="" xmlns:a16="http://schemas.microsoft.com/office/drawing/2014/main" val="2935548541"/>
                  </a:ext>
                </a:extLst>
              </a:tr>
              <a:tr h="560990">
                <a:tc gridSpan="2">
                  <a:txBody>
                    <a:bodyPr/>
                    <a:lstStyle/>
                    <a:p>
                      <a:pPr>
                        <a:spcAft>
                          <a:spcPts val="0"/>
                        </a:spcAft>
                      </a:pPr>
                      <a:r>
                        <a:rPr lang="zh-TW" sz="1300" kern="0">
                          <a:effectLst/>
                        </a:rPr>
                        <a:t>基金贖回待交割款</a:t>
                      </a:r>
                      <a:endParaRPr lang="zh-TW" sz="1200" kern="100">
                        <a:effectLst/>
                        <a:latin typeface="Times New Roman" panose="02020603050405020304" pitchFamily="18" charset="0"/>
                        <a:ea typeface="新細明體" panose="02020500000000000000" pitchFamily="18" charset="-120"/>
                      </a:endParaRPr>
                    </a:p>
                  </a:txBody>
                  <a:tcPr marL="17431" marR="17431" marT="0" marB="0" anchor="ctr"/>
                </a:tc>
                <a:tc hMerge="1">
                  <a:txBody>
                    <a:bodyPr/>
                    <a:lstStyle/>
                    <a:p>
                      <a:endParaRPr lang="zh-TW" altLang="en-US"/>
                    </a:p>
                  </a:txBody>
                  <a:tcPr/>
                </a:tc>
                <a:tc>
                  <a:txBody>
                    <a:bodyPr/>
                    <a:lstStyle/>
                    <a:p>
                      <a:pPr algn="r">
                        <a:spcAft>
                          <a:spcPts val="0"/>
                        </a:spcAft>
                      </a:pPr>
                      <a:r>
                        <a:rPr lang="en-US" sz="1200" kern="100">
                          <a:effectLst/>
                        </a:rPr>
                        <a:t>0</a:t>
                      </a:r>
                      <a:endParaRPr lang="zh-TW" sz="1200" kern="100">
                        <a:effectLst/>
                        <a:latin typeface="Times New Roman" panose="02020603050405020304" pitchFamily="18" charset="0"/>
                        <a:ea typeface="新細明體" panose="02020500000000000000" pitchFamily="18" charset="-120"/>
                      </a:endParaRPr>
                    </a:p>
                  </a:txBody>
                  <a:tcPr marL="17431" marR="17431" marT="0" marB="0" anchor="b"/>
                </a:tc>
                <a:tc>
                  <a:txBody>
                    <a:bodyPr/>
                    <a:lstStyle/>
                    <a:p>
                      <a:pPr algn="r">
                        <a:spcAft>
                          <a:spcPts val="0"/>
                        </a:spcAft>
                      </a:pPr>
                      <a:r>
                        <a:rPr lang="en-US" sz="1200" kern="100">
                          <a:effectLst/>
                        </a:rPr>
                        <a:t>0.00%</a:t>
                      </a:r>
                      <a:endParaRPr lang="zh-TW" sz="1200" kern="100">
                        <a:effectLst/>
                        <a:latin typeface="Times New Roman" panose="02020603050405020304" pitchFamily="18" charset="0"/>
                        <a:ea typeface="新細明體" panose="02020500000000000000" pitchFamily="18" charset="-120"/>
                      </a:endParaRPr>
                    </a:p>
                  </a:txBody>
                  <a:tcPr marL="17431" marR="17431" marT="0" marB="0" anchor="b"/>
                </a:tc>
                <a:tc>
                  <a:txBody>
                    <a:bodyPr/>
                    <a:lstStyle/>
                    <a:p>
                      <a:pPr algn="r">
                        <a:spcAft>
                          <a:spcPts val="0"/>
                        </a:spcAft>
                      </a:pPr>
                      <a:r>
                        <a:rPr lang="en-US" sz="1200" kern="100" dirty="0">
                          <a:effectLst/>
                        </a:rPr>
                        <a:t>0</a:t>
                      </a:r>
                      <a:endParaRPr lang="zh-TW" sz="1200" kern="100" dirty="0">
                        <a:effectLst/>
                        <a:latin typeface="Times New Roman" panose="02020603050405020304" pitchFamily="18" charset="0"/>
                        <a:ea typeface="新細明體" panose="02020500000000000000" pitchFamily="18" charset="-120"/>
                      </a:endParaRPr>
                    </a:p>
                  </a:txBody>
                  <a:tcPr marL="17431" marR="17431" marT="0" marB="0" anchor="b"/>
                </a:tc>
                <a:tc>
                  <a:txBody>
                    <a:bodyPr/>
                    <a:lstStyle/>
                    <a:p>
                      <a:pPr algn="r">
                        <a:spcAft>
                          <a:spcPts val="0"/>
                        </a:spcAft>
                      </a:pPr>
                      <a:r>
                        <a:rPr lang="en-US" sz="1200" kern="100">
                          <a:effectLst/>
                        </a:rPr>
                        <a:t>0.00%</a:t>
                      </a:r>
                      <a:endParaRPr lang="zh-TW" sz="1200" kern="100">
                        <a:effectLst/>
                        <a:latin typeface="Times New Roman" panose="02020603050405020304" pitchFamily="18" charset="0"/>
                        <a:ea typeface="新細明體" panose="02020500000000000000" pitchFamily="18" charset="-120"/>
                      </a:endParaRPr>
                    </a:p>
                  </a:txBody>
                  <a:tcPr marL="17431" marR="17431" marT="0" marB="0" anchor="b"/>
                </a:tc>
                <a:tc>
                  <a:txBody>
                    <a:bodyPr/>
                    <a:lstStyle/>
                    <a:p>
                      <a:pPr algn="r">
                        <a:spcAft>
                          <a:spcPts val="0"/>
                        </a:spcAft>
                      </a:pPr>
                      <a:r>
                        <a:rPr lang="en-US" sz="1200" kern="100">
                          <a:effectLst/>
                        </a:rPr>
                        <a:t>0</a:t>
                      </a:r>
                      <a:endParaRPr lang="zh-TW" sz="1200" kern="100">
                        <a:effectLst/>
                        <a:latin typeface="Times New Roman" panose="02020603050405020304" pitchFamily="18" charset="0"/>
                        <a:ea typeface="新細明體" panose="02020500000000000000" pitchFamily="18" charset="-120"/>
                      </a:endParaRPr>
                    </a:p>
                  </a:txBody>
                  <a:tcPr marL="17431" marR="17431" marT="0" marB="0" anchor="b"/>
                </a:tc>
                <a:tc>
                  <a:txBody>
                    <a:bodyPr/>
                    <a:lstStyle/>
                    <a:p>
                      <a:pPr algn="r">
                        <a:spcAft>
                          <a:spcPts val="0"/>
                        </a:spcAft>
                      </a:pPr>
                      <a:r>
                        <a:rPr lang="en-US" sz="1200" kern="100">
                          <a:effectLst/>
                        </a:rPr>
                        <a:t>0.00%</a:t>
                      </a:r>
                      <a:endParaRPr lang="zh-TW" sz="1200" kern="100">
                        <a:effectLst/>
                        <a:latin typeface="Times New Roman" panose="02020603050405020304" pitchFamily="18" charset="0"/>
                        <a:ea typeface="新細明體" panose="02020500000000000000" pitchFamily="18" charset="-120"/>
                      </a:endParaRPr>
                    </a:p>
                  </a:txBody>
                  <a:tcPr marL="17431" marR="17431" marT="0" marB="0" anchor="b"/>
                </a:tc>
                <a:extLst>
                  <a:ext uri="{0D108BD9-81ED-4DB2-BD59-A6C34878D82A}">
                    <a16:rowId xmlns="" xmlns:a16="http://schemas.microsoft.com/office/drawing/2014/main" val="128605205"/>
                  </a:ext>
                </a:extLst>
              </a:tr>
              <a:tr h="325601">
                <a:tc gridSpan="2">
                  <a:txBody>
                    <a:bodyPr/>
                    <a:lstStyle/>
                    <a:p>
                      <a:pPr algn="ctr">
                        <a:spcAft>
                          <a:spcPts val="0"/>
                        </a:spcAft>
                      </a:pPr>
                      <a:r>
                        <a:rPr lang="zh-TW" sz="1300" kern="0">
                          <a:effectLst/>
                        </a:rPr>
                        <a:t>定期存款</a:t>
                      </a:r>
                      <a:endParaRPr lang="zh-TW" sz="1200" kern="100">
                        <a:effectLst/>
                        <a:latin typeface="Times New Roman" panose="02020603050405020304" pitchFamily="18" charset="0"/>
                        <a:ea typeface="新細明體" panose="02020500000000000000" pitchFamily="18" charset="-120"/>
                      </a:endParaRPr>
                    </a:p>
                  </a:txBody>
                  <a:tcPr marL="17431" marR="17431" marT="0" marB="0" anchor="ctr"/>
                </a:tc>
                <a:tc hMerge="1">
                  <a:txBody>
                    <a:bodyPr/>
                    <a:lstStyle/>
                    <a:p>
                      <a:endParaRPr lang="zh-TW" altLang="en-US"/>
                    </a:p>
                  </a:txBody>
                  <a:tcPr/>
                </a:tc>
                <a:tc>
                  <a:txBody>
                    <a:bodyPr/>
                    <a:lstStyle/>
                    <a:p>
                      <a:pPr algn="r">
                        <a:spcAft>
                          <a:spcPts val="0"/>
                        </a:spcAft>
                      </a:pPr>
                      <a:r>
                        <a:rPr lang="en-US" sz="1200" kern="100">
                          <a:effectLst/>
                        </a:rPr>
                        <a:t>2,940,000,000</a:t>
                      </a:r>
                      <a:endParaRPr lang="zh-TW" sz="1200" kern="100">
                        <a:effectLst/>
                        <a:latin typeface="Times New Roman" panose="02020603050405020304" pitchFamily="18" charset="0"/>
                        <a:ea typeface="新細明體" panose="02020500000000000000" pitchFamily="18" charset="-120"/>
                      </a:endParaRPr>
                    </a:p>
                  </a:txBody>
                  <a:tcPr marL="17431" marR="17431" marT="0" marB="0" anchor="b"/>
                </a:tc>
                <a:tc>
                  <a:txBody>
                    <a:bodyPr/>
                    <a:lstStyle/>
                    <a:p>
                      <a:pPr algn="r">
                        <a:spcAft>
                          <a:spcPts val="0"/>
                        </a:spcAft>
                      </a:pPr>
                      <a:r>
                        <a:rPr lang="en-US" sz="1200" kern="100">
                          <a:effectLst/>
                        </a:rPr>
                        <a:t>8.24%</a:t>
                      </a:r>
                      <a:endParaRPr lang="zh-TW" sz="1200" kern="100">
                        <a:effectLst/>
                        <a:latin typeface="Times New Roman" panose="02020603050405020304" pitchFamily="18" charset="0"/>
                        <a:ea typeface="新細明體" panose="02020500000000000000" pitchFamily="18" charset="-120"/>
                      </a:endParaRPr>
                    </a:p>
                  </a:txBody>
                  <a:tcPr marL="17431" marR="17431" marT="0" marB="0" anchor="b"/>
                </a:tc>
                <a:tc gridSpan="2">
                  <a:txBody>
                    <a:bodyPr/>
                    <a:lstStyle/>
                    <a:p>
                      <a:pPr algn="r">
                        <a:spcAft>
                          <a:spcPts val="0"/>
                        </a:spcAft>
                      </a:pPr>
                      <a:r>
                        <a:rPr lang="en-US" sz="1200" kern="0">
                          <a:effectLst/>
                        </a:rPr>
                        <a:t> </a:t>
                      </a:r>
                      <a:endParaRPr lang="zh-TW" sz="1200" kern="100">
                        <a:effectLst/>
                        <a:latin typeface="Times New Roman" panose="02020603050405020304" pitchFamily="18" charset="0"/>
                        <a:ea typeface="新細明體" panose="02020500000000000000" pitchFamily="18" charset="-120"/>
                      </a:endParaRPr>
                    </a:p>
                  </a:txBody>
                  <a:tcPr marL="17431" marR="17431" marT="0" marB="0" anchor="ctr"/>
                </a:tc>
                <a:tc hMerge="1">
                  <a:txBody>
                    <a:bodyPr/>
                    <a:lstStyle/>
                    <a:p>
                      <a:endParaRPr lang="zh-TW" altLang="en-US"/>
                    </a:p>
                  </a:txBody>
                  <a:tcPr/>
                </a:tc>
                <a:tc gridSpan="2">
                  <a:txBody>
                    <a:bodyPr/>
                    <a:lstStyle/>
                    <a:p>
                      <a:pPr algn="r">
                        <a:spcAft>
                          <a:spcPts val="0"/>
                        </a:spcAft>
                      </a:pPr>
                      <a:r>
                        <a:rPr lang="en-US" sz="1200" kern="0">
                          <a:effectLst/>
                        </a:rPr>
                        <a:t> </a:t>
                      </a:r>
                      <a:endParaRPr lang="zh-TW" sz="1200" kern="100">
                        <a:effectLst/>
                        <a:latin typeface="Times New Roman" panose="02020603050405020304" pitchFamily="18" charset="0"/>
                        <a:ea typeface="新細明體" panose="02020500000000000000" pitchFamily="18" charset="-120"/>
                      </a:endParaRPr>
                    </a:p>
                  </a:txBody>
                  <a:tcPr marL="17431" marR="17431" marT="0" marB="0" anchor="ctr"/>
                </a:tc>
                <a:tc hMerge="1">
                  <a:txBody>
                    <a:bodyPr/>
                    <a:lstStyle/>
                    <a:p>
                      <a:endParaRPr lang="zh-TW" altLang="en-US"/>
                    </a:p>
                  </a:txBody>
                  <a:tcPr/>
                </a:tc>
                <a:extLst>
                  <a:ext uri="{0D108BD9-81ED-4DB2-BD59-A6C34878D82A}">
                    <a16:rowId xmlns="" xmlns:a16="http://schemas.microsoft.com/office/drawing/2014/main" val="799475412"/>
                  </a:ext>
                </a:extLst>
              </a:tr>
              <a:tr h="560990">
                <a:tc rowSpan="3">
                  <a:txBody>
                    <a:bodyPr/>
                    <a:lstStyle/>
                    <a:p>
                      <a:pPr algn="ctr">
                        <a:spcAft>
                          <a:spcPts val="0"/>
                        </a:spcAft>
                      </a:pPr>
                      <a:r>
                        <a:rPr lang="zh-TW" sz="1300" kern="0">
                          <a:effectLst/>
                        </a:rPr>
                        <a:t>共同基金</a:t>
                      </a:r>
                      <a:endParaRPr lang="zh-TW" sz="1200" kern="100">
                        <a:effectLst/>
                        <a:latin typeface="Times New Roman" panose="02020603050405020304" pitchFamily="18" charset="0"/>
                        <a:ea typeface="新細明體" panose="02020500000000000000" pitchFamily="18" charset="-120"/>
                      </a:endParaRPr>
                    </a:p>
                  </a:txBody>
                  <a:tcPr marL="17431" marR="17431" marT="0" marB="0" anchor="ctr"/>
                </a:tc>
                <a:tc>
                  <a:txBody>
                    <a:bodyPr/>
                    <a:lstStyle/>
                    <a:p>
                      <a:pPr algn="ctr">
                        <a:spcAft>
                          <a:spcPts val="0"/>
                        </a:spcAft>
                      </a:pPr>
                      <a:r>
                        <a:rPr lang="zh-TW" sz="1300" kern="0">
                          <a:effectLst/>
                        </a:rPr>
                        <a:t>貨幣市場型</a:t>
                      </a:r>
                      <a:endParaRPr lang="zh-TW" sz="1200" kern="100">
                        <a:effectLst/>
                        <a:latin typeface="Times New Roman" panose="02020603050405020304" pitchFamily="18" charset="0"/>
                        <a:ea typeface="新細明體" panose="02020500000000000000" pitchFamily="18" charset="-120"/>
                      </a:endParaRPr>
                    </a:p>
                  </a:txBody>
                  <a:tcPr marL="17431" marR="17431" marT="0" marB="0" anchor="ctr"/>
                </a:tc>
                <a:tc>
                  <a:txBody>
                    <a:bodyPr/>
                    <a:lstStyle/>
                    <a:p>
                      <a:pPr algn="r">
                        <a:spcAft>
                          <a:spcPts val="0"/>
                        </a:spcAft>
                      </a:pPr>
                      <a:r>
                        <a:rPr lang="en-US" sz="1200" kern="100">
                          <a:effectLst/>
                        </a:rPr>
                        <a:t>12,747,349,573</a:t>
                      </a:r>
                      <a:endParaRPr lang="zh-TW" sz="1200" kern="100">
                        <a:effectLst/>
                        <a:latin typeface="Times New Roman" panose="02020603050405020304" pitchFamily="18" charset="0"/>
                        <a:ea typeface="新細明體" panose="02020500000000000000" pitchFamily="18" charset="-120"/>
                      </a:endParaRPr>
                    </a:p>
                  </a:txBody>
                  <a:tcPr marL="17431" marR="17431" marT="0" marB="0" anchor="b"/>
                </a:tc>
                <a:tc>
                  <a:txBody>
                    <a:bodyPr/>
                    <a:lstStyle/>
                    <a:p>
                      <a:pPr algn="r">
                        <a:spcAft>
                          <a:spcPts val="0"/>
                        </a:spcAft>
                      </a:pPr>
                      <a:r>
                        <a:rPr lang="en-US" sz="1200" kern="100">
                          <a:effectLst/>
                        </a:rPr>
                        <a:t>35.74%</a:t>
                      </a:r>
                      <a:endParaRPr lang="zh-TW" sz="1200" kern="100">
                        <a:effectLst/>
                        <a:latin typeface="Times New Roman" panose="02020603050405020304" pitchFamily="18" charset="0"/>
                        <a:ea typeface="新細明體" panose="02020500000000000000" pitchFamily="18" charset="-120"/>
                      </a:endParaRPr>
                    </a:p>
                  </a:txBody>
                  <a:tcPr marL="17431" marR="17431" marT="0" marB="0" anchor="b"/>
                </a:tc>
                <a:tc>
                  <a:txBody>
                    <a:bodyPr/>
                    <a:lstStyle/>
                    <a:p>
                      <a:pPr algn="r">
                        <a:spcAft>
                          <a:spcPts val="0"/>
                        </a:spcAft>
                      </a:pPr>
                      <a:r>
                        <a:rPr lang="en-US" sz="1200" kern="100">
                          <a:effectLst/>
                        </a:rPr>
                        <a:t>340,437,466</a:t>
                      </a:r>
                      <a:endParaRPr lang="zh-TW" sz="1200" kern="100">
                        <a:effectLst/>
                        <a:latin typeface="Times New Roman" panose="02020603050405020304" pitchFamily="18" charset="0"/>
                        <a:ea typeface="新細明體" panose="02020500000000000000" pitchFamily="18" charset="-120"/>
                      </a:endParaRPr>
                    </a:p>
                  </a:txBody>
                  <a:tcPr marL="17431" marR="17431" marT="0" marB="0" anchor="b"/>
                </a:tc>
                <a:tc>
                  <a:txBody>
                    <a:bodyPr/>
                    <a:lstStyle/>
                    <a:p>
                      <a:pPr algn="r">
                        <a:spcAft>
                          <a:spcPts val="0"/>
                        </a:spcAft>
                      </a:pPr>
                      <a:r>
                        <a:rPr lang="en-US" sz="1200" kern="100">
                          <a:effectLst/>
                        </a:rPr>
                        <a:t>13.57%</a:t>
                      </a:r>
                      <a:endParaRPr lang="zh-TW" sz="1200" kern="100">
                        <a:effectLst/>
                        <a:latin typeface="Times New Roman" panose="02020603050405020304" pitchFamily="18" charset="0"/>
                        <a:ea typeface="新細明體" panose="02020500000000000000" pitchFamily="18" charset="-120"/>
                      </a:endParaRPr>
                    </a:p>
                  </a:txBody>
                  <a:tcPr marL="17431" marR="17431" marT="0" marB="0" anchor="b"/>
                </a:tc>
                <a:tc>
                  <a:txBody>
                    <a:bodyPr/>
                    <a:lstStyle/>
                    <a:p>
                      <a:pPr algn="r">
                        <a:spcAft>
                          <a:spcPts val="0"/>
                        </a:spcAft>
                      </a:pPr>
                      <a:r>
                        <a:rPr lang="en-US" sz="1200" kern="100">
                          <a:effectLst/>
                        </a:rPr>
                        <a:t>300,180,818</a:t>
                      </a:r>
                      <a:endParaRPr lang="zh-TW" sz="1200" kern="100">
                        <a:effectLst/>
                        <a:latin typeface="Times New Roman" panose="02020603050405020304" pitchFamily="18" charset="0"/>
                        <a:ea typeface="新細明體" panose="02020500000000000000" pitchFamily="18" charset="-120"/>
                      </a:endParaRPr>
                    </a:p>
                  </a:txBody>
                  <a:tcPr marL="17431" marR="17431" marT="0" marB="0" anchor="b"/>
                </a:tc>
                <a:tc>
                  <a:txBody>
                    <a:bodyPr/>
                    <a:lstStyle/>
                    <a:p>
                      <a:pPr algn="r">
                        <a:spcAft>
                          <a:spcPts val="0"/>
                        </a:spcAft>
                      </a:pPr>
                      <a:r>
                        <a:rPr lang="en-US" sz="1200" kern="100">
                          <a:effectLst/>
                        </a:rPr>
                        <a:t>16.43%</a:t>
                      </a:r>
                      <a:endParaRPr lang="zh-TW" sz="1200" kern="100">
                        <a:effectLst/>
                        <a:latin typeface="Times New Roman" panose="02020603050405020304" pitchFamily="18" charset="0"/>
                        <a:ea typeface="新細明體" panose="02020500000000000000" pitchFamily="18" charset="-120"/>
                      </a:endParaRPr>
                    </a:p>
                  </a:txBody>
                  <a:tcPr marL="17431" marR="17431" marT="0" marB="0" anchor="b"/>
                </a:tc>
                <a:extLst>
                  <a:ext uri="{0D108BD9-81ED-4DB2-BD59-A6C34878D82A}">
                    <a16:rowId xmlns="" xmlns:a16="http://schemas.microsoft.com/office/drawing/2014/main" val="3245647369"/>
                  </a:ext>
                </a:extLst>
              </a:tr>
              <a:tr h="560990">
                <a:tc vMerge="1">
                  <a:txBody>
                    <a:bodyPr/>
                    <a:lstStyle/>
                    <a:p>
                      <a:endParaRPr lang="zh-TW" altLang="en-US"/>
                    </a:p>
                  </a:txBody>
                  <a:tcPr/>
                </a:tc>
                <a:tc>
                  <a:txBody>
                    <a:bodyPr/>
                    <a:lstStyle/>
                    <a:p>
                      <a:pPr algn="ctr">
                        <a:spcAft>
                          <a:spcPts val="0"/>
                        </a:spcAft>
                      </a:pPr>
                      <a:r>
                        <a:rPr lang="zh-TW" sz="1300" kern="0">
                          <a:effectLst/>
                        </a:rPr>
                        <a:t>固定收益型</a:t>
                      </a:r>
                      <a:endParaRPr lang="zh-TW" sz="1200" kern="100">
                        <a:effectLst/>
                        <a:latin typeface="Times New Roman" panose="02020603050405020304" pitchFamily="18" charset="0"/>
                        <a:ea typeface="新細明體" panose="02020500000000000000" pitchFamily="18" charset="-120"/>
                      </a:endParaRPr>
                    </a:p>
                  </a:txBody>
                  <a:tcPr marL="17431" marR="17431" marT="0" marB="0" anchor="ctr"/>
                </a:tc>
                <a:tc>
                  <a:txBody>
                    <a:bodyPr/>
                    <a:lstStyle/>
                    <a:p>
                      <a:pPr algn="r">
                        <a:spcAft>
                          <a:spcPts val="0"/>
                        </a:spcAft>
                      </a:pPr>
                      <a:r>
                        <a:rPr lang="en-US" sz="1200" kern="100">
                          <a:effectLst/>
                        </a:rPr>
                        <a:t>12,726,223,148</a:t>
                      </a:r>
                      <a:endParaRPr lang="zh-TW" sz="1200" kern="100">
                        <a:effectLst/>
                        <a:latin typeface="Times New Roman" panose="02020603050405020304" pitchFamily="18" charset="0"/>
                        <a:ea typeface="新細明體" panose="02020500000000000000" pitchFamily="18" charset="-120"/>
                      </a:endParaRPr>
                    </a:p>
                  </a:txBody>
                  <a:tcPr marL="17431" marR="17431" marT="0" marB="0" anchor="b"/>
                </a:tc>
                <a:tc>
                  <a:txBody>
                    <a:bodyPr/>
                    <a:lstStyle/>
                    <a:p>
                      <a:pPr algn="r">
                        <a:spcAft>
                          <a:spcPts val="0"/>
                        </a:spcAft>
                      </a:pPr>
                      <a:r>
                        <a:rPr lang="en-US" sz="1200" kern="100">
                          <a:effectLst/>
                        </a:rPr>
                        <a:t>35.69%</a:t>
                      </a:r>
                      <a:endParaRPr lang="zh-TW" sz="1200" kern="100">
                        <a:effectLst/>
                        <a:latin typeface="Times New Roman" panose="02020603050405020304" pitchFamily="18" charset="0"/>
                        <a:ea typeface="新細明體" panose="02020500000000000000" pitchFamily="18" charset="-120"/>
                      </a:endParaRPr>
                    </a:p>
                  </a:txBody>
                  <a:tcPr marL="17431" marR="17431" marT="0" marB="0" anchor="b"/>
                </a:tc>
                <a:tc>
                  <a:txBody>
                    <a:bodyPr/>
                    <a:lstStyle/>
                    <a:p>
                      <a:pPr algn="r">
                        <a:spcAft>
                          <a:spcPts val="0"/>
                        </a:spcAft>
                      </a:pPr>
                      <a:r>
                        <a:rPr lang="en-US" sz="1200" kern="100">
                          <a:effectLst/>
                        </a:rPr>
                        <a:t>1,114,527,769</a:t>
                      </a:r>
                      <a:endParaRPr lang="zh-TW" sz="1200" kern="100">
                        <a:effectLst/>
                        <a:latin typeface="Times New Roman" panose="02020603050405020304" pitchFamily="18" charset="0"/>
                        <a:ea typeface="新細明體" panose="02020500000000000000" pitchFamily="18" charset="-120"/>
                      </a:endParaRPr>
                    </a:p>
                  </a:txBody>
                  <a:tcPr marL="17431" marR="17431" marT="0" marB="0" anchor="b"/>
                </a:tc>
                <a:tc>
                  <a:txBody>
                    <a:bodyPr/>
                    <a:lstStyle/>
                    <a:p>
                      <a:pPr algn="r">
                        <a:spcAft>
                          <a:spcPts val="0"/>
                        </a:spcAft>
                      </a:pPr>
                      <a:r>
                        <a:rPr lang="en-US" sz="1200" kern="100">
                          <a:effectLst/>
                        </a:rPr>
                        <a:t>44.44%</a:t>
                      </a:r>
                      <a:endParaRPr lang="zh-TW" sz="1200" kern="100">
                        <a:effectLst/>
                        <a:latin typeface="Times New Roman" panose="02020603050405020304" pitchFamily="18" charset="0"/>
                        <a:ea typeface="新細明體" panose="02020500000000000000" pitchFamily="18" charset="-120"/>
                      </a:endParaRPr>
                    </a:p>
                  </a:txBody>
                  <a:tcPr marL="17431" marR="17431" marT="0" marB="0" anchor="b"/>
                </a:tc>
                <a:tc>
                  <a:txBody>
                    <a:bodyPr/>
                    <a:lstStyle/>
                    <a:p>
                      <a:pPr algn="r">
                        <a:spcAft>
                          <a:spcPts val="0"/>
                        </a:spcAft>
                      </a:pPr>
                      <a:r>
                        <a:rPr lang="en-US" sz="1200" kern="100">
                          <a:effectLst/>
                        </a:rPr>
                        <a:t>491,208,770</a:t>
                      </a:r>
                      <a:endParaRPr lang="zh-TW" sz="1200" kern="100">
                        <a:effectLst/>
                        <a:latin typeface="Times New Roman" panose="02020603050405020304" pitchFamily="18" charset="0"/>
                        <a:ea typeface="新細明體" panose="02020500000000000000" pitchFamily="18" charset="-120"/>
                      </a:endParaRPr>
                    </a:p>
                  </a:txBody>
                  <a:tcPr marL="17431" marR="17431" marT="0" marB="0" anchor="b"/>
                </a:tc>
                <a:tc>
                  <a:txBody>
                    <a:bodyPr/>
                    <a:lstStyle/>
                    <a:p>
                      <a:pPr algn="r">
                        <a:spcAft>
                          <a:spcPts val="0"/>
                        </a:spcAft>
                      </a:pPr>
                      <a:r>
                        <a:rPr lang="en-US" sz="1200" kern="100">
                          <a:effectLst/>
                        </a:rPr>
                        <a:t>26.88%</a:t>
                      </a:r>
                      <a:endParaRPr lang="zh-TW" sz="1200" kern="100">
                        <a:effectLst/>
                        <a:latin typeface="Times New Roman" panose="02020603050405020304" pitchFamily="18" charset="0"/>
                        <a:ea typeface="新細明體" panose="02020500000000000000" pitchFamily="18" charset="-120"/>
                      </a:endParaRPr>
                    </a:p>
                  </a:txBody>
                  <a:tcPr marL="17431" marR="17431" marT="0" marB="0" anchor="b"/>
                </a:tc>
                <a:extLst>
                  <a:ext uri="{0D108BD9-81ED-4DB2-BD59-A6C34878D82A}">
                    <a16:rowId xmlns="" xmlns:a16="http://schemas.microsoft.com/office/drawing/2014/main" val="1615956039"/>
                  </a:ext>
                </a:extLst>
              </a:tr>
              <a:tr h="560990">
                <a:tc vMerge="1">
                  <a:txBody>
                    <a:bodyPr/>
                    <a:lstStyle/>
                    <a:p>
                      <a:endParaRPr lang="zh-TW" altLang="en-US"/>
                    </a:p>
                  </a:txBody>
                  <a:tcPr/>
                </a:tc>
                <a:tc>
                  <a:txBody>
                    <a:bodyPr/>
                    <a:lstStyle/>
                    <a:p>
                      <a:pPr algn="ctr">
                        <a:spcAft>
                          <a:spcPts val="0"/>
                        </a:spcAft>
                      </a:pPr>
                      <a:r>
                        <a:rPr lang="zh-TW" sz="1300" kern="0">
                          <a:effectLst/>
                        </a:rPr>
                        <a:t>資本利得型</a:t>
                      </a:r>
                      <a:endParaRPr lang="zh-TW" sz="1200" kern="100">
                        <a:effectLst/>
                        <a:latin typeface="Times New Roman" panose="02020603050405020304" pitchFamily="18" charset="0"/>
                        <a:ea typeface="新細明體" panose="02020500000000000000" pitchFamily="18" charset="-120"/>
                      </a:endParaRPr>
                    </a:p>
                  </a:txBody>
                  <a:tcPr marL="17431" marR="17431" marT="0" marB="0" anchor="ctr"/>
                </a:tc>
                <a:tc>
                  <a:txBody>
                    <a:bodyPr/>
                    <a:lstStyle/>
                    <a:p>
                      <a:pPr algn="r">
                        <a:spcAft>
                          <a:spcPts val="0"/>
                        </a:spcAft>
                      </a:pPr>
                      <a:r>
                        <a:rPr lang="en-US" sz="1200" kern="100">
                          <a:effectLst/>
                        </a:rPr>
                        <a:t>5,993,699,239</a:t>
                      </a:r>
                      <a:endParaRPr lang="zh-TW" sz="1200" kern="100">
                        <a:effectLst/>
                        <a:latin typeface="Times New Roman" panose="02020603050405020304" pitchFamily="18" charset="0"/>
                        <a:ea typeface="新細明體" panose="02020500000000000000" pitchFamily="18" charset="-120"/>
                      </a:endParaRPr>
                    </a:p>
                  </a:txBody>
                  <a:tcPr marL="17431" marR="17431" marT="0" marB="0" anchor="b"/>
                </a:tc>
                <a:tc>
                  <a:txBody>
                    <a:bodyPr/>
                    <a:lstStyle/>
                    <a:p>
                      <a:pPr algn="r">
                        <a:spcAft>
                          <a:spcPts val="0"/>
                        </a:spcAft>
                      </a:pPr>
                      <a:r>
                        <a:rPr lang="en-US" sz="2000" b="1" kern="100" dirty="0">
                          <a:solidFill>
                            <a:srgbClr val="FF0000"/>
                          </a:solidFill>
                          <a:effectLst/>
                        </a:rPr>
                        <a:t>16.81%</a:t>
                      </a:r>
                      <a:endParaRPr lang="zh-TW" sz="2000" b="1" kern="100" dirty="0">
                        <a:solidFill>
                          <a:srgbClr val="FF0000"/>
                        </a:solidFill>
                        <a:effectLst/>
                        <a:latin typeface="Times New Roman" panose="02020603050405020304" pitchFamily="18" charset="0"/>
                        <a:ea typeface="新細明體" panose="02020500000000000000" pitchFamily="18" charset="-120"/>
                      </a:endParaRPr>
                    </a:p>
                  </a:txBody>
                  <a:tcPr marL="17431" marR="17431" marT="0" marB="0" anchor="b"/>
                </a:tc>
                <a:tc>
                  <a:txBody>
                    <a:bodyPr/>
                    <a:lstStyle/>
                    <a:p>
                      <a:pPr algn="r">
                        <a:spcAft>
                          <a:spcPts val="0"/>
                        </a:spcAft>
                      </a:pPr>
                      <a:r>
                        <a:rPr lang="en-US" sz="1200" kern="100">
                          <a:effectLst/>
                        </a:rPr>
                        <a:t>998,955,765</a:t>
                      </a:r>
                      <a:endParaRPr lang="zh-TW" sz="1200" kern="100">
                        <a:effectLst/>
                        <a:latin typeface="Times New Roman" panose="02020603050405020304" pitchFamily="18" charset="0"/>
                        <a:ea typeface="新細明體" panose="02020500000000000000" pitchFamily="18" charset="-120"/>
                      </a:endParaRPr>
                    </a:p>
                  </a:txBody>
                  <a:tcPr marL="17431" marR="17431" marT="0" marB="0" anchor="b"/>
                </a:tc>
                <a:tc>
                  <a:txBody>
                    <a:bodyPr/>
                    <a:lstStyle/>
                    <a:p>
                      <a:pPr algn="r">
                        <a:spcAft>
                          <a:spcPts val="0"/>
                        </a:spcAft>
                      </a:pPr>
                      <a:r>
                        <a:rPr lang="en-US" sz="2000" b="1" kern="100" dirty="0">
                          <a:solidFill>
                            <a:srgbClr val="FF0000"/>
                          </a:solidFill>
                          <a:effectLst/>
                        </a:rPr>
                        <a:t>39.83%</a:t>
                      </a:r>
                      <a:endParaRPr lang="zh-TW" sz="2000" b="1" kern="100" dirty="0">
                        <a:solidFill>
                          <a:srgbClr val="FF0000"/>
                        </a:solidFill>
                        <a:effectLst/>
                        <a:latin typeface="Times New Roman" panose="02020603050405020304" pitchFamily="18" charset="0"/>
                        <a:ea typeface="新細明體" panose="02020500000000000000" pitchFamily="18" charset="-120"/>
                      </a:endParaRPr>
                    </a:p>
                  </a:txBody>
                  <a:tcPr marL="17431" marR="17431" marT="0" marB="0" anchor="b"/>
                </a:tc>
                <a:tc>
                  <a:txBody>
                    <a:bodyPr/>
                    <a:lstStyle/>
                    <a:p>
                      <a:pPr algn="r">
                        <a:spcAft>
                          <a:spcPts val="0"/>
                        </a:spcAft>
                      </a:pPr>
                      <a:r>
                        <a:rPr lang="en-US" sz="1200" kern="100">
                          <a:effectLst/>
                        </a:rPr>
                        <a:t>995,415,417</a:t>
                      </a:r>
                      <a:endParaRPr lang="zh-TW" sz="1200" kern="100">
                        <a:effectLst/>
                        <a:latin typeface="Times New Roman" panose="02020603050405020304" pitchFamily="18" charset="0"/>
                        <a:ea typeface="新細明體" panose="02020500000000000000" pitchFamily="18" charset="-120"/>
                      </a:endParaRPr>
                    </a:p>
                  </a:txBody>
                  <a:tcPr marL="17431" marR="17431" marT="0" marB="0" anchor="b"/>
                </a:tc>
                <a:tc>
                  <a:txBody>
                    <a:bodyPr/>
                    <a:lstStyle/>
                    <a:p>
                      <a:pPr algn="r">
                        <a:spcAft>
                          <a:spcPts val="0"/>
                        </a:spcAft>
                      </a:pPr>
                      <a:r>
                        <a:rPr lang="en-US" sz="1800" b="1" kern="100" dirty="0">
                          <a:solidFill>
                            <a:srgbClr val="FF0000"/>
                          </a:solidFill>
                          <a:effectLst/>
                        </a:rPr>
                        <a:t>54.47%</a:t>
                      </a:r>
                      <a:endParaRPr lang="zh-TW" sz="1800" b="1" kern="100" dirty="0">
                        <a:solidFill>
                          <a:srgbClr val="FF0000"/>
                        </a:solidFill>
                        <a:effectLst/>
                        <a:latin typeface="Times New Roman" panose="02020603050405020304" pitchFamily="18" charset="0"/>
                        <a:ea typeface="新細明體" panose="02020500000000000000" pitchFamily="18" charset="-120"/>
                      </a:endParaRPr>
                    </a:p>
                  </a:txBody>
                  <a:tcPr marL="17431" marR="17431" marT="0" marB="0" anchor="b"/>
                </a:tc>
                <a:extLst>
                  <a:ext uri="{0D108BD9-81ED-4DB2-BD59-A6C34878D82A}">
                    <a16:rowId xmlns="" xmlns:a16="http://schemas.microsoft.com/office/drawing/2014/main" val="226286912"/>
                  </a:ext>
                </a:extLst>
              </a:tr>
              <a:tr h="560990">
                <a:tc gridSpan="2">
                  <a:txBody>
                    <a:bodyPr/>
                    <a:lstStyle/>
                    <a:p>
                      <a:pPr algn="ctr">
                        <a:spcAft>
                          <a:spcPts val="0"/>
                        </a:spcAft>
                      </a:pPr>
                      <a:r>
                        <a:rPr lang="zh-TW" sz="1300" kern="0">
                          <a:effectLst/>
                        </a:rPr>
                        <a:t>小計</a:t>
                      </a:r>
                      <a:endParaRPr lang="zh-TW" sz="1200" kern="100">
                        <a:effectLst/>
                        <a:latin typeface="Times New Roman" panose="02020603050405020304" pitchFamily="18" charset="0"/>
                        <a:ea typeface="新細明體" panose="02020500000000000000" pitchFamily="18" charset="-120"/>
                      </a:endParaRPr>
                    </a:p>
                  </a:txBody>
                  <a:tcPr marL="17431" marR="17431" marT="0" marB="0" anchor="ctr"/>
                </a:tc>
                <a:tc hMerge="1">
                  <a:txBody>
                    <a:bodyPr/>
                    <a:lstStyle/>
                    <a:p>
                      <a:endParaRPr lang="zh-TW" altLang="en-US"/>
                    </a:p>
                  </a:txBody>
                  <a:tcPr/>
                </a:tc>
                <a:tc>
                  <a:txBody>
                    <a:bodyPr/>
                    <a:lstStyle/>
                    <a:p>
                      <a:pPr algn="r">
                        <a:spcAft>
                          <a:spcPts val="0"/>
                        </a:spcAft>
                      </a:pPr>
                      <a:r>
                        <a:rPr lang="en-US" sz="1200" kern="100">
                          <a:effectLst/>
                        </a:rPr>
                        <a:t>35,662,922,450</a:t>
                      </a:r>
                      <a:endParaRPr lang="zh-TW" sz="1200" kern="100">
                        <a:effectLst/>
                        <a:latin typeface="Times New Roman" panose="02020603050405020304" pitchFamily="18" charset="0"/>
                        <a:ea typeface="新細明體" panose="02020500000000000000" pitchFamily="18" charset="-120"/>
                      </a:endParaRPr>
                    </a:p>
                  </a:txBody>
                  <a:tcPr marL="17431" marR="17431" marT="0" marB="0" anchor="ctr"/>
                </a:tc>
                <a:tc>
                  <a:txBody>
                    <a:bodyPr/>
                    <a:lstStyle/>
                    <a:p>
                      <a:pPr algn="r">
                        <a:spcAft>
                          <a:spcPts val="0"/>
                        </a:spcAft>
                      </a:pPr>
                      <a:r>
                        <a:rPr lang="en-US" sz="1200" kern="100" dirty="0">
                          <a:effectLst/>
                        </a:rPr>
                        <a:t>100.00%</a:t>
                      </a:r>
                      <a:endParaRPr lang="zh-TW" sz="1200" kern="100" dirty="0">
                        <a:effectLst/>
                        <a:latin typeface="Times New Roman" panose="02020603050405020304" pitchFamily="18" charset="0"/>
                        <a:ea typeface="新細明體" panose="02020500000000000000" pitchFamily="18" charset="-120"/>
                      </a:endParaRPr>
                    </a:p>
                  </a:txBody>
                  <a:tcPr marL="17431" marR="17431" marT="0" marB="0" anchor="ctr"/>
                </a:tc>
                <a:tc>
                  <a:txBody>
                    <a:bodyPr/>
                    <a:lstStyle/>
                    <a:p>
                      <a:pPr algn="r">
                        <a:spcAft>
                          <a:spcPts val="0"/>
                        </a:spcAft>
                      </a:pPr>
                      <a:r>
                        <a:rPr lang="en-US" sz="1200" kern="100" dirty="0">
                          <a:effectLst/>
                        </a:rPr>
                        <a:t>2,508,082,858</a:t>
                      </a:r>
                      <a:endParaRPr lang="zh-TW" sz="1200" kern="100" dirty="0">
                        <a:effectLst/>
                        <a:latin typeface="Times New Roman" panose="02020603050405020304" pitchFamily="18" charset="0"/>
                        <a:ea typeface="新細明體" panose="02020500000000000000" pitchFamily="18" charset="-120"/>
                      </a:endParaRPr>
                    </a:p>
                  </a:txBody>
                  <a:tcPr marL="17431" marR="17431" marT="0" marB="0" anchor="ctr"/>
                </a:tc>
                <a:tc>
                  <a:txBody>
                    <a:bodyPr/>
                    <a:lstStyle/>
                    <a:p>
                      <a:pPr algn="r">
                        <a:spcAft>
                          <a:spcPts val="0"/>
                        </a:spcAft>
                      </a:pPr>
                      <a:r>
                        <a:rPr lang="en-US" sz="1200" kern="100">
                          <a:effectLst/>
                        </a:rPr>
                        <a:t>100.00%</a:t>
                      </a:r>
                      <a:endParaRPr lang="zh-TW" sz="1200" kern="100">
                        <a:effectLst/>
                        <a:latin typeface="Times New Roman" panose="02020603050405020304" pitchFamily="18" charset="0"/>
                        <a:ea typeface="新細明體" panose="02020500000000000000" pitchFamily="18" charset="-120"/>
                      </a:endParaRPr>
                    </a:p>
                  </a:txBody>
                  <a:tcPr marL="17431" marR="17431" marT="0" marB="0" anchor="ctr"/>
                </a:tc>
                <a:tc>
                  <a:txBody>
                    <a:bodyPr/>
                    <a:lstStyle/>
                    <a:p>
                      <a:pPr algn="r">
                        <a:spcAft>
                          <a:spcPts val="0"/>
                        </a:spcAft>
                      </a:pPr>
                      <a:r>
                        <a:rPr lang="en-US" sz="1200" kern="100">
                          <a:effectLst/>
                        </a:rPr>
                        <a:t>1,827,286,508</a:t>
                      </a:r>
                      <a:endParaRPr lang="zh-TW" sz="1200" kern="100">
                        <a:effectLst/>
                        <a:latin typeface="Times New Roman" panose="02020603050405020304" pitchFamily="18" charset="0"/>
                        <a:ea typeface="新細明體" panose="02020500000000000000" pitchFamily="18" charset="-120"/>
                      </a:endParaRPr>
                    </a:p>
                  </a:txBody>
                  <a:tcPr marL="17431" marR="17431" marT="0" marB="0" anchor="ctr"/>
                </a:tc>
                <a:tc>
                  <a:txBody>
                    <a:bodyPr/>
                    <a:lstStyle/>
                    <a:p>
                      <a:pPr algn="r">
                        <a:spcAft>
                          <a:spcPts val="0"/>
                        </a:spcAft>
                      </a:pPr>
                      <a:r>
                        <a:rPr lang="en-US" sz="1200" kern="100" dirty="0">
                          <a:effectLst/>
                        </a:rPr>
                        <a:t>100.00%</a:t>
                      </a:r>
                      <a:endParaRPr lang="zh-TW" sz="1200" kern="100" dirty="0">
                        <a:effectLst/>
                        <a:latin typeface="Times New Roman" panose="02020603050405020304" pitchFamily="18" charset="0"/>
                        <a:ea typeface="新細明體" panose="02020500000000000000" pitchFamily="18" charset="-120"/>
                      </a:endParaRPr>
                    </a:p>
                  </a:txBody>
                  <a:tcPr marL="17431" marR="17431" marT="0" marB="0" anchor="ctr"/>
                </a:tc>
                <a:extLst>
                  <a:ext uri="{0D108BD9-81ED-4DB2-BD59-A6C34878D82A}">
                    <a16:rowId xmlns="" xmlns:a16="http://schemas.microsoft.com/office/drawing/2014/main" val="1495843171"/>
                  </a:ext>
                </a:extLst>
              </a:tr>
            </a:tbl>
          </a:graphicData>
        </a:graphic>
      </p:graphicFrame>
      <p:sp>
        <p:nvSpPr>
          <p:cNvPr id="4" name="投影片編號版面配置區 3"/>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1875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78624" y="306610"/>
            <a:ext cx="8911687" cy="1293590"/>
          </a:xfrm>
        </p:spPr>
        <p:txBody>
          <a:bodyPr>
            <a:normAutofit/>
          </a:bodyPr>
          <a:lstStyle/>
          <a:p>
            <a:r>
              <a:rPr lang="zh-TW" altLang="en-US" dirty="0"/>
              <a:t>私校退撫儲金近三年投資績效統計</a:t>
            </a:r>
            <a:r>
              <a:rPr lang="en-US" altLang="zh-TW" dirty="0"/>
              <a:t/>
            </a:r>
            <a:br>
              <a:rPr lang="en-US" altLang="zh-TW" dirty="0"/>
            </a:br>
            <a:r>
              <a:rPr lang="en-US" altLang="zh-TW" dirty="0"/>
              <a:t>2014-2016</a:t>
            </a:r>
            <a:r>
              <a:rPr lang="zh-TW" altLang="en-US" dirty="0">
                <a:solidFill>
                  <a:schemeClr val="accent1"/>
                </a:solidFill>
              </a:rPr>
              <a:t>（低風險低報酬）</a:t>
            </a:r>
          </a:p>
        </p:txBody>
      </p:sp>
      <p:graphicFrame>
        <p:nvGraphicFramePr>
          <p:cNvPr id="5" name="表格 4"/>
          <p:cNvGraphicFramePr>
            <a:graphicFrameLocks noGrp="1"/>
          </p:cNvGraphicFramePr>
          <p:nvPr>
            <p:extLst>
              <p:ext uri="{D42A27DB-BD31-4B8C-83A1-F6EECF244321}">
                <p14:modId xmlns:p14="http://schemas.microsoft.com/office/powerpoint/2010/main" val="1918967161"/>
              </p:ext>
            </p:extLst>
          </p:nvPr>
        </p:nvGraphicFramePr>
        <p:xfrm>
          <a:off x="2120900" y="2671642"/>
          <a:ext cx="8229600" cy="2928901"/>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4089965212"/>
                    </a:ext>
                  </a:extLst>
                </a:gridCol>
                <a:gridCol w="2057400">
                  <a:extLst>
                    <a:ext uri="{9D8B030D-6E8A-4147-A177-3AD203B41FA5}">
                      <a16:colId xmlns="" xmlns:a16="http://schemas.microsoft.com/office/drawing/2014/main" val="1051387747"/>
                    </a:ext>
                  </a:extLst>
                </a:gridCol>
                <a:gridCol w="2057400">
                  <a:extLst>
                    <a:ext uri="{9D8B030D-6E8A-4147-A177-3AD203B41FA5}">
                      <a16:colId xmlns="" xmlns:a16="http://schemas.microsoft.com/office/drawing/2014/main" val="1774226166"/>
                    </a:ext>
                  </a:extLst>
                </a:gridCol>
                <a:gridCol w="2057400">
                  <a:extLst>
                    <a:ext uri="{9D8B030D-6E8A-4147-A177-3AD203B41FA5}">
                      <a16:colId xmlns="" xmlns:a16="http://schemas.microsoft.com/office/drawing/2014/main" val="3765900186"/>
                    </a:ext>
                  </a:extLst>
                </a:gridCol>
              </a:tblGrid>
              <a:tr h="1017856">
                <a:tc>
                  <a:txBody>
                    <a:bodyPr/>
                    <a:lstStyle/>
                    <a:p>
                      <a:endParaRPr lang="zh-TW" altLang="en-US" sz="2800" b="1" dirty="0"/>
                    </a:p>
                  </a:txBody>
                  <a:tcPr/>
                </a:tc>
                <a:tc>
                  <a:txBody>
                    <a:bodyPr/>
                    <a:lstStyle/>
                    <a:p>
                      <a:r>
                        <a:rPr lang="zh-TW" altLang="en-US" sz="2800" b="1" dirty="0" smtClean="0"/>
                        <a:t>一年期</a:t>
                      </a:r>
                      <a:r>
                        <a:rPr lang="en-US" altLang="zh-TW" sz="2800" b="1" dirty="0" smtClean="0"/>
                        <a:t>2016-2016</a:t>
                      </a:r>
                      <a:endParaRPr lang="zh-TW" altLang="en-US" sz="2800" b="1" dirty="0"/>
                    </a:p>
                  </a:txBody>
                  <a:tcPr/>
                </a:tc>
                <a:tc>
                  <a:txBody>
                    <a:bodyPr/>
                    <a:lstStyle/>
                    <a:p>
                      <a:r>
                        <a:rPr lang="zh-TW" altLang="en-US" sz="2800" b="1" dirty="0" smtClean="0"/>
                        <a:t>二年期</a:t>
                      </a:r>
                      <a:r>
                        <a:rPr lang="en-US" altLang="zh-TW" sz="2800" b="1" dirty="0" smtClean="0"/>
                        <a:t>2015-2016</a:t>
                      </a:r>
                      <a:endParaRPr lang="zh-TW" altLang="en-US" sz="2800" b="1" dirty="0"/>
                    </a:p>
                  </a:txBody>
                  <a:tcPr/>
                </a:tc>
                <a:tc>
                  <a:txBody>
                    <a:bodyPr/>
                    <a:lstStyle/>
                    <a:p>
                      <a:r>
                        <a:rPr lang="zh-TW" altLang="en-US" sz="2800" b="1" dirty="0" smtClean="0"/>
                        <a:t>三年期</a:t>
                      </a:r>
                      <a:r>
                        <a:rPr lang="en-US" altLang="zh-TW" sz="2800" b="1" dirty="0" smtClean="0"/>
                        <a:t>2014-2016</a:t>
                      </a:r>
                      <a:endParaRPr lang="zh-TW" altLang="en-US" sz="2800" b="1" dirty="0"/>
                    </a:p>
                  </a:txBody>
                  <a:tcPr/>
                </a:tc>
                <a:extLst>
                  <a:ext uri="{0D108BD9-81ED-4DB2-BD59-A6C34878D82A}">
                    <a16:rowId xmlns="" xmlns:a16="http://schemas.microsoft.com/office/drawing/2014/main" val="1697106528"/>
                  </a:ext>
                </a:extLst>
              </a:tr>
              <a:tr h="637015">
                <a:tc>
                  <a:txBody>
                    <a:bodyPr/>
                    <a:lstStyle/>
                    <a:p>
                      <a:r>
                        <a:rPr lang="zh-TW" altLang="en-US" sz="2800" b="1" dirty="0">
                          <a:solidFill>
                            <a:srgbClr val="00B050"/>
                          </a:solidFill>
                        </a:rPr>
                        <a:t>保守型</a:t>
                      </a:r>
                    </a:p>
                  </a:txBody>
                  <a:tcPr/>
                </a:tc>
                <a:tc>
                  <a:txBody>
                    <a:bodyPr/>
                    <a:lstStyle/>
                    <a:p>
                      <a:r>
                        <a:rPr lang="en-US" altLang="zh-TW" sz="2800" b="1" dirty="0">
                          <a:solidFill>
                            <a:srgbClr val="00B050"/>
                          </a:solidFill>
                        </a:rPr>
                        <a:t>1.28%</a:t>
                      </a:r>
                      <a:endParaRPr lang="zh-TW" altLang="en-US" sz="2800" b="1" dirty="0">
                        <a:solidFill>
                          <a:srgbClr val="00B050"/>
                        </a:solidFill>
                      </a:endParaRPr>
                    </a:p>
                  </a:txBody>
                  <a:tcPr/>
                </a:tc>
                <a:tc>
                  <a:txBody>
                    <a:bodyPr/>
                    <a:lstStyle/>
                    <a:p>
                      <a:r>
                        <a:rPr lang="en-US" altLang="zh-TW" sz="2800" b="1" dirty="0">
                          <a:solidFill>
                            <a:srgbClr val="00B050"/>
                          </a:solidFill>
                        </a:rPr>
                        <a:t>3.09%</a:t>
                      </a:r>
                      <a:endParaRPr lang="zh-TW" altLang="en-US" sz="2800" b="1" dirty="0">
                        <a:solidFill>
                          <a:srgbClr val="00B050"/>
                        </a:solidFill>
                      </a:endParaRPr>
                    </a:p>
                  </a:txBody>
                  <a:tcPr/>
                </a:tc>
                <a:tc>
                  <a:txBody>
                    <a:bodyPr/>
                    <a:lstStyle/>
                    <a:p>
                      <a:r>
                        <a:rPr lang="en-US" altLang="zh-TW" sz="2800" b="1" dirty="0">
                          <a:solidFill>
                            <a:srgbClr val="00B050"/>
                          </a:solidFill>
                        </a:rPr>
                        <a:t>6.26%</a:t>
                      </a:r>
                      <a:endParaRPr lang="zh-TW" altLang="en-US" sz="2800" b="1" dirty="0">
                        <a:solidFill>
                          <a:srgbClr val="00B050"/>
                        </a:solidFill>
                      </a:endParaRPr>
                    </a:p>
                  </a:txBody>
                  <a:tcPr/>
                </a:tc>
                <a:extLst>
                  <a:ext uri="{0D108BD9-81ED-4DB2-BD59-A6C34878D82A}">
                    <a16:rowId xmlns="" xmlns:a16="http://schemas.microsoft.com/office/drawing/2014/main" val="1337152837"/>
                  </a:ext>
                </a:extLst>
              </a:tr>
              <a:tr h="637015">
                <a:tc>
                  <a:txBody>
                    <a:bodyPr/>
                    <a:lstStyle/>
                    <a:p>
                      <a:r>
                        <a:rPr lang="zh-TW" altLang="en-US" sz="2800" b="1" dirty="0">
                          <a:solidFill>
                            <a:srgbClr val="7030A0"/>
                          </a:solidFill>
                        </a:rPr>
                        <a:t>穩健型</a:t>
                      </a:r>
                    </a:p>
                  </a:txBody>
                  <a:tcPr/>
                </a:tc>
                <a:tc>
                  <a:txBody>
                    <a:bodyPr/>
                    <a:lstStyle/>
                    <a:p>
                      <a:r>
                        <a:rPr lang="en-US" altLang="zh-TW" sz="2800" b="1" dirty="0">
                          <a:solidFill>
                            <a:srgbClr val="7030A0"/>
                          </a:solidFill>
                        </a:rPr>
                        <a:t>1.93</a:t>
                      </a:r>
                      <a:endParaRPr lang="zh-TW" altLang="en-US" sz="2800" b="1" dirty="0">
                        <a:solidFill>
                          <a:srgbClr val="7030A0"/>
                        </a:solidFill>
                      </a:endParaRPr>
                    </a:p>
                  </a:txBody>
                  <a:tcPr/>
                </a:tc>
                <a:tc>
                  <a:txBody>
                    <a:bodyPr/>
                    <a:lstStyle/>
                    <a:p>
                      <a:r>
                        <a:rPr lang="en-US" altLang="zh-TW" sz="2800" b="1" dirty="0">
                          <a:solidFill>
                            <a:srgbClr val="7030A0"/>
                          </a:solidFill>
                        </a:rPr>
                        <a:t>6.02%</a:t>
                      </a:r>
                      <a:endParaRPr lang="zh-TW" altLang="en-US" sz="2800" b="1" dirty="0">
                        <a:solidFill>
                          <a:srgbClr val="7030A0"/>
                        </a:solidFill>
                      </a:endParaRPr>
                    </a:p>
                  </a:txBody>
                  <a:tcPr/>
                </a:tc>
                <a:tc>
                  <a:txBody>
                    <a:bodyPr/>
                    <a:lstStyle/>
                    <a:p>
                      <a:r>
                        <a:rPr lang="en-US" altLang="zh-TW" sz="2800" b="1" dirty="0">
                          <a:solidFill>
                            <a:srgbClr val="7030A0"/>
                          </a:solidFill>
                        </a:rPr>
                        <a:t>14.67%</a:t>
                      </a:r>
                      <a:endParaRPr lang="zh-TW" altLang="en-US" sz="2800" b="1" dirty="0">
                        <a:solidFill>
                          <a:srgbClr val="7030A0"/>
                        </a:solidFill>
                      </a:endParaRPr>
                    </a:p>
                  </a:txBody>
                  <a:tcPr/>
                </a:tc>
                <a:extLst>
                  <a:ext uri="{0D108BD9-81ED-4DB2-BD59-A6C34878D82A}">
                    <a16:rowId xmlns="" xmlns:a16="http://schemas.microsoft.com/office/drawing/2014/main" val="2549475572"/>
                  </a:ext>
                </a:extLst>
              </a:tr>
              <a:tr h="637015">
                <a:tc>
                  <a:txBody>
                    <a:bodyPr/>
                    <a:lstStyle/>
                    <a:p>
                      <a:r>
                        <a:rPr lang="zh-TW" altLang="en-US" sz="2800" b="1" dirty="0">
                          <a:solidFill>
                            <a:srgbClr val="FF0000"/>
                          </a:solidFill>
                        </a:rPr>
                        <a:t>積極型</a:t>
                      </a:r>
                    </a:p>
                  </a:txBody>
                  <a:tcPr/>
                </a:tc>
                <a:tc>
                  <a:txBody>
                    <a:bodyPr/>
                    <a:lstStyle/>
                    <a:p>
                      <a:r>
                        <a:rPr lang="en-US" altLang="zh-TW" sz="2800" b="1" dirty="0">
                          <a:solidFill>
                            <a:srgbClr val="FF0000"/>
                          </a:solidFill>
                        </a:rPr>
                        <a:t>2.49%</a:t>
                      </a:r>
                      <a:endParaRPr lang="zh-TW" altLang="en-US" sz="2800" b="1" dirty="0">
                        <a:solidFill>
                          <a:srgbClr val="FF0000"/>
                        </a:solidFill>
                      </a:endParaRPr>
                    </a:p>
                  </a:txBody>
                  <a:tcPr/>
                </a:tc>
                <a:tc>
                  <a:txBody>
                    <a:bodyPr/>
                    <a:lstStyle/>
                    <a:p>
                      <a:r>
                        <a:rPr lang="en-US" altLang="zh-TW" sz="2800" b="1" dirty="0">
                          <a:solidFill>
                            <a:srgbClr val="FF0000"/>
                          </a:solidFill>
                        </a:rPr>
                        <a:t>6.32%</a:t>
                      </a:r>
                      <a:endParaRPr lang="zh-TW" altLang="en-US" sz="2800" b="1" dirty="0">
                        <a:solidFill>
                          <a:srgbClr val="FF0000"/>
                        </a:solidFill>
                      </a:endParaRPr>
                    </a:p>
                  </a:txBody>
                  <a:tcPr/>
                </a:tc>
                <a:tc>
                  <a:txBody>
                    <a:bodyPr/>
                    <a:lstStyle/>
                    <a:p>
                      <a:r>
                        <a:rPr lang="en-US" altLang="zh-TW" sz="2800" b="1" dirty="0">
                          <a:solidFill>
                            <a:srgbClr val="FF0000"/>
                          </a:solidFill>
                        </a:rPr>
                        <a:t>16.17%</a:t>
                      </a:r>
                      <a:endParaRPr lang="zh-TW" altLang="en-US" sz="2800" b="1" dirty="0">
                        <a:solidFill>
                          <a:srgbClr val="FF0000"/>
                        </a:solidFill>
                      </a:endParaRPr>
                    </a:p>
                  </a:txBody>
                  <a:tcPr/>
                </a:tc>
                <a:extLst>
                  <a:ext uri="{0D108BD9-81ED-4DB2-BD59-A6C34878D82A}">
                    <a16:rowId xmlns="" xmlns:a16="http://schemas.microsoft.com/office/drawing/2014/main" val="3147983238"/>
                  </a:ext>
                </a:extLst>
              </a:tr>
            </a:tbl>
          </a:graphicData>
        </a:graphic>
      </p:graphicFrame>
      <p:sp>
        <p:nvSpPr>
          <p:cNvPr id="3" name="投影片編號版面配置區 2"/>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018284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78624" y="306610"/>
            <a:ext cx="8911687" cy="1445990"/>
          </a:xfrm>
        </p:spPr>
        <p:txBody>
          <a:bodyPr>
            <a:normAutofit/>
          </a:bodyPr>
          <a:lstStyle/>
          <a:p>
            <a:r>
              <a:rPr lang="zh-TW" altLang="en-US" dirty="0"/>
              <a:t>私校退撫儲金近三年投資績效統計</a:t>
            </a:r>
            <a:r>
              <a:rPr lang="en-US" altLang="zh-TW" dirty="0"/>
              <a:t/>
            </a:r>
            <a:br>
              <a:rPr lang="en-US" altLang="zh-TW" dirty="0"/>
            </a:br>
            <a:r>
              <a:rPr lang="zh-TW" altLang="en-US" dirty="0">
                <a:solidFill>
                  <a:schemeClr val="accent1"/>
                </a:solidFill>
                <a:highlight>
                  <a:srgbClr val="FFFF00"/>
                </a:highlight>
              </a:rPr>
              <a:t>高風險高報酬</a:t>
            </a:r>
            <a:r>
              <a:rPr lang="en-US" altLang="zh-TW" dirty="0">
                <a:solidFill>
                  <a:schemeClr val="accent1"/>
                </a:solidFill>
                <a:highlight>
                  <a:srgbClr val="FFFF00"/>
                </a:highlight>
              </a:rPr>
              <a:t>----</a:t>
            </a:r>
            <a:r>
              <a:rPr lang="zh-TW" altLang="en-US" dirty="0">
                <a:solidFill>
                  <a:schemeClr val="accent1"/>
                </a:solidFill>
                <a:highlight>
                  <a:srgbClr val="FFFF00"/>
                </a:highlight>
              </a:rPr>
              <a:t>積極型組合三年</a:t>
            </a:r>
            <a:r>
              <a:rPr lang="en-US" altLang="zh-TW" dirty="0">
                <a:solidFill>
                  <a:schemeClr val="accent1"/>
                </a:solidFill>
                <a:highlight>
                  <a:srgbClr val="FFFF00"/>
                </a:highlight>
              </a:rPr>
              <a:t>16</a:t>
            </a:r>
            <a:r>
              <a:rPr lang="zh-TW" altLang="en-US" dirty="0">
                <a:solidFill>
                  <a:schemeClr val="accent1"/>
                </a:solidFill>
                <a:highlight>
                  <a:srgbClr val="FFFF00"/>
                </a:highlight>
              </a:rPr>
              <a:t>％</a:t>
            </a:r>
          </a:p>
        </p:txBody>
      </p:sp>
      <p:graphicFrame>
        <p:nvGraphicFramePr>
          <p:cNvPr id="8" name="圖表 7"/>
          <p:cNvGraphicFramePr/>
          <p:nvPr>
            <p:extLst>
              <p:ext uri="{D42A27DB-BD31-4B8C-83A1-F6EECF244321}">
                <p14:modId xmlns:p14="http://schemas.microsoft.com/office/powerpoint/2010/main" val="1030964738"/>
              </p:ext>
            </p:extLst>
          </p:nvPr>
        </p:nvGraphicFramePr>
        <p:xfrm>
          <a:off x="1339055" y="1419212"/>
          <a:ext cx="10120311" cy="5270346"/>
        </p:xfrm>
        <a:graphic>
          <a:graphicData uri="http://schemas.openxmlformats.org/drawingml/2006/chart">
            <c:chart xmlns:c="http://schemas.openxmlformats.org/drawingml/2006/chart" xmlns:r="http://schemas.openxmlformats.org/officeDocument/2006/relationships" r:id="rId2"/>
          </a:graphicData>
        </a:graphic>
      </p:graphicFrame>
      <p:sp>
        <p:nvSpPr>
          <p:cNvPr id="4" name="投影片編號版面配置區 3"/>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4072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私校退撫儲金將提供您新的</a:t>
            </a:r>
            <a:r>
              <a:rPr lang="zh-TW" altLang="en-US" dirty="0">
                <a:solidFill>
                  <a:schemeClr val="accent1"/>
                </a:solidFill>
                <a:highlight>
                  <a:srgbClr val="FFFF00"/>
                </a:highlight>
              </a:rPr>
              <a:t>中庸性</a:t>
            </a:r>
            <a:r>
              <a:rPr lang="zh-TW" altLang="en-US" dirty="0"/>
              <a:t>選擇</a:t>
            </a:r>
            <a:r>
              <a:rPr lang="en-US" altLang="zh-TW" dirty="0"/>
              <a:t>:</a:t>
            </a:r>
            <a:br>
              <a:rPr lang="en-US" altLang="zh-TW" dirty="0"/>
            </a:br>
            <a:r>
              <a:rPr lang="zh-TW" altLang="en-US" dirty="0" smtClean="0"/>
              <a:t>人生週期</a:t>
            </a:r>
            <a:r>
              <a:rPr lang="zh-TW" altLang="en-US" dirty="0"/>
              <a:t>基金</a:t>
            </a:r>
          </a:p>
        </p:txBody>
      </p:sp>
      <p:sp>
        <p:nvSpPr>
          <p:cNvPr id="3" name="直排文字版面配置區 2"/>
          <p:cNvSpPr>
            <a:spLocks noGrp="1"/>
          </p:cNvSpPr>
          <p:nvPr>
            <p:ph type="body" orient="vert" idx="1"/>
          </p:nvPr>
        </p:nvSpPr>
        <p:spPr/>
        <p:txBody>
          <a:bodyPr vert="horz">
            <a:normAutofit/>
          </a:bodyPr>
          <a:lstStyle/>
          <a:p>
            <a:r>
              <a:rPr lang="zh-TW" altLang="en-US" sz="2400" dirty="0" smtClean="0"/>
              <a:t>人生週期</a:t>
            </a:r>
            <a:r>
              <a:rPr lang="zh-TW" altLang="en-US" sz="2400" dirty="0"/>
              <a:t>基金係以私校退撫儲金現有的保守型、穩健型及積極型三類組合型基金做為基本成分基金（</a:t>
            </a:r>
            <a:r>
              <a:rPr lang="en-US" altLang="zh-TW" sz="2400" dirty="0"/>
              <a:t>component funds</a:t>
            </a:r>
            <a:r>
              <a:rPr lang="zh-TW" altLang="en-US" sz="2400" dirty="0"/>
              <a:t>），並根據基金持有人的年齡不斷調整三類組合基金的權重</a:t>
            </a:r>
            <a:r>
              <a:rPr lang="en-US" altLang="zh-TW" sz="2400" dirty="0"/>
              <a:t>(weights)</a:t>
            </a:r>
          </a:p>
          <a:p>
            <a:r>
              <a:rPr lang="zh-TW" altLang="en-US" sz="2400" dirty="0"/>
              <a:t>距離退休年齡愈遠者，其配置的風險性資產比例越高；反之，愈接近退休年齡者，其風險性資產配置比例就越接近於零</a:t>
            </a:r>
            <a:endParaRPr lang="en-US" altLang="zh-TW" sz="2400" dirty="0"/>
          </a:p>
          <a:p>
            <a:r>
              <a:rPr lang="zh-TW" altLang="en-US" sz="2400" dirty="0"/>
              <a:t>預計２０１７年９月２８日開始提供</a:t>
            </a:r>
            <a:r>
              <a:rPr lang="zh-TW" altLang="en-US" sz="2400" dirty="0" smtClean="0"/>
              <a:t>人生週期</a:t>
            </a:r>
            <a:r>
              <a:rPr lang="zh-TW" altLang="en-US" sz="2400" dirty="0"/>
              <a:t>基金選項</a:t>
            </a:r>
          </a:p>
          <a:p>
            <a:endParaRPr lang="zh-TW" altLang="en-US" dirty="0"/>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685946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9" name="Group 8"/>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 y="228600"/>
            <a:ext cx="2851523" cy="6638625"/>
            <a:chOff x="2487613" y="285750"/>
            <a:chExt cx="2428875" cy="5654676"/>
          </a:xfrm>
        </p:grpSpPr>
        <p:sp>
          <p:nvSpPr>
            <p:cNvPr id="10" name="Freeform 11"/>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7224" y="-786"/>
            <a:ext cx="2356675" cy="6854040"/>
            <a:chOff x="6627813" y="194833"/>
            <a:chExt cx="1952625" cy="5678918"/>
          </a:xfrm>
        </p:grpSpPr>
        <p:sp>
          <p:nvSpPr>
            <p:cNvPr id="24" name="Freeform 27"/>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43" name="Rectangle 42"/>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圖片 2"/>
          <p:cNvPicPr>
            <a:picLocks noChangeAspect="1"/>
          </p:cNvPicPr>
          <p:nvPr/>
        </p:nvPicPr>
        <p:blipFill rotWithShape="1">
          <a:blip r:embed="rId2"/>
          <a:srcRect r="1" b="2138"/>
          <a:stretch/>
        </p:blipFill>
        <p:spPr>
          <a:xfrm>
            <a:off x="4636685" y="9235"/>
            <a:ext cx="7552267" cy="6857990"/>
          </a:xfrm>
          <a:prstGeom prst="rect">
            <a:avLst/>
          </a:prstGeom>
        </p:spPr>
      </p:pic>
      <p:sp>
        <p:nvSpPr>
          <p:cNvPr id="45" name="Rectangle 44"/>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Freeform 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標題 1"/>
          <p:cNvSpPr>
            <a:spLocks noGrp="1"/>
          </p:cNvSpPr>
          <p:nvPr>
            <p:ph type="title"/>
          </p:nvPr>
        </p:nvSpPr>
        <p:spPr>
          <a:xfrm>
            <a:off x="540279" y="1795849"/>
            <a:ext cx="3778870" cy="3114818"/>
          </a:xfrm>
        </p:spPr>
        <p:txBody>
          <a:bodyPr vert="horz" lIns="91440" tIns="45720" rIns="91440" bIns="45720" rtlCol="0" anchor="b">
            <a:normAutofit/>
          </a:bodyPr>
          <a:lstStyle/>
          <a:p>
            <a:r>
              <a:rPr lang="zh-TW" altLang="en-US" sz="4000" dirty="0">
                <a:solidFill>
                  <a:srgbClr val="FF0000"/>
                </a:solidFill>
                <a:highlight>
                  <a:srgbClr val="FFFF00"/>
                </a:highlight>
              </a:rPr>
              <a:t>您的新選擇</a:t>
            </a:r>
            <a:r>
              <a:rPr lang="en-US" altLang="zh-TW" sz="4000" dirty="0">
                <a:solidFill>
                  <a:srgbClr val="FF0000"/>
                </a:solidFill>
                <a:highlight>
                  <a:srgbClr val="FFFF00"/>
                </a:highlight>
              </a:rPr>
              <a:t>:</a:t>
            </a:r>
            <a:br>
              <a:rPr lang="en-US" altLang="zh-TW" sz="4000" dirty="0">
                <a:solidFill>
                  <a:srgbClr val="FF0000"/>
                </a:solidFill>
                <a:highlight>
                  <a:srgbClr val="FFFF00"/>
                </a:highlight>
              </a:rPr>
            </a:br>
            <a:r>
              <a:rPr lang="zh-TW" altLang="en-US" sz="4000" dirty="0">
                <a:solidFill>
                  <a:srgbClr val="FEFFFF"/>
                </a:solidFill>
              </a:rPr>
              <a:t>私校退撫儲金</a:t>
            </a:r>
            <a:r>
              <a:rPr lang="en-US" altLang="zh-TW" sz="4000" dirty="0">
                <a:solidFill>
                  <a:srgbClr val="FEFFFF"/>
                </a:solidFill>
              </a:rPr>
              <a:t/>
            </a:r>
            <a:br>
              <a:rPr lang="en-US" altLang="zh-TW" sz="4000" dirty="0">
                <a:solidFill>
                  <a:srgbClr val="FEFFFF"/>
                </a:solidFill>
              </a:rPr>
            </a:br>
            <a:r>
              <a:rPr lang="zh-TW" altLang="en-US" sz="4000" dirty="0" smtClean="0">
                <a:solidFill>
                  <a:srgbClr val="FEFFFF"/>
                </a:solidFill>
              </a:rPr>
              <a:t>人生週期</a:t>
            </a:r>
            <a:r>
              <a:rPr lang="zh-TW" altLang="en-US" sz="4000" dirty="0">
                <a:solidFill>
                  <a:srgbClr val="FEFFFF"/>
                </a:solidFill>
              </a:rPr>
              <a:t>基金</a:t>
            </a:r>
          </a:p>
        </p:txBody>
      </p:sp>
      <p:sp>
        <p:nvSpPr>
          <p:cNvPr id="5" name="圖說文字: 向左箭號 4"/>
          <p:cNvSpPr/>
          <p:nvPr/>
        </p:nvSpPr>
        <p:spPr>
          <a:xfrm rot="5400000">
            <a:off x="6425482" y="3367586"/>
            <a:ext cx="3382529" cy="1511889"/>
          </a:xfrm>
          <a:prstGeom prst="leftArrowCallout">
            <a:avLst>
              <a:gd name="adj1" fmla="val 4792"/>
              <a:gd name="adj2" fmla="val 9258"/>
              <a:gd name="adj3" fmla="val 25000"/>
              <a:gd name="adj4" fmla="val 55769"/>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sz="2400" b="1" dirty="0" smtClean="0"/>
              <a:t>人生週期</a:t>
            </a:r>
            <a:r>
              <a:rPr lang="zh-TW" altLang="en-US" sz="2400" b="1" dirty="0"/>
              <a:t>基金</a:t>
            </a:r>
          </a:p>
        </p:txBody>
      </p:sp>
      <p:sp>
        <p:nvSpPr>
          <p:cNvPr id="6" name="投影片編號版面配置區 5"/>
          <p:cNvSpPr>
            <a:spLocks noGrp="1"/>
          </p:cNvSpPr>
          <p:nvPr>
            <p:ph type="sldNum" sz="quarter" idx="12"/>
          </p:nvPr>
        </p:nvSpPr>
        <p:spPr>
          <a:xfrm>
            <a:off x="4125617" y="5278967"/>
            <a:ext cx="779767" cy="365125"/>
          </a:xfrm>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418210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92924" y="624110"/>
            <a:ext cx="8911687" cy="1280890"/>
          </a:xfrm>
        </p:spPr>
        <p:txBody>
          <a:bodyPr/>
          <a:lstStyle/>
          <a:p>
            <a:r>
              <a:rPr lang="zh-TW" altLang="en-US" dirty="0"/>
              <a:t>私校退撫儲金</a:t>
            </a:r>
            <a:r>
              <a:rPr lang="zh-TW" altLang="en-US" dirty="0" smtClean="0"/>
              <a:t>人生週期</a:t>
            </a:r>
            <a:r>
              <a:rPr lang="zh-TW" altLang="en-US" dirty="0"/>
              <a:t>基金組合動態配置圖</a:t>
            </a:r>
          </a:p>
        </p:txBody>
      </p:sp>
      <p:pic>
        <p:nvPicPr>
          <p:cNvPr id="4" name="圖片 3"/>
          <p:cNvPicPr>
            <a:picLocks noChangeAspect="1"/>
          </p:cNvPicPr>
          <p:nvPr/>
        </p:nvPicPr>
        <p:blipFill>
          <a:blip r:embed="rId2"/>
          <a:stretch>
            <a:fillRect/>
          </a:stretch>
        </p:blipFill>
        <p:spPr>
          <a:xfrm>
            <a:off x="1106905" y="1152908"/>
            <a:ext cx="11085095" cy="5287082"/>
          </a:xfrm>
          <a:prstGeom prst="rect">
            <a:avLst/>
          </a:prstGeom>
        </p:spPr>
      </p:pic>
      <p:sp>
        <p:nvSpPr>
          <p:cNvPr id="5" name="投影片編號版面配置區 4"/>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772060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私校退撫儲金</a:t>
            </a:r>
            <a:r>
              <a:rPr lang="zh-TW" altLang="en-US" dirty="0" smtClean="0"/>
              <a:t>人生週期</a:t>
            </a:r>
            <a:r>
              <a:rPr lang="zh-TW" altLang="en-US" dirty="0"/>
              <a:t>基金組合與年齡關係</a:t>
            </a:r>
            <a:r>
              <a:rPr lang="en-US" altLang="zh-TW" dirty="0"/>
              <a:t/>
            </a:r>
            <a:br>
              <a:rPr lang="en-US" altLang="zh-TW" dirty="0"/>
            </a:br>
            <a:endParaRPr lang="zh-TW" altLang="en-US" dirty="0"/>
          </a:p>
        </p:txBody>
      </p:sp>
      <p:sp>
        <p:nvSpPr>
          <p:cNvPr id="3" name="直排文字版面配置區 2"/>
          <p:cNvSpPr>
            <a:spLocks noGrp="1"/>
          </p:cNvSpPr>
          <p:nvPr>
            <p:ph type="body" orient="vert" idx="1"/>
          </p:nvPr>
        </p:nvSpPr>
        <p:spPr>
          <a:xfrm>
            <a:off x="2053389" y="1507958"/>
            <a:ext cx="9451223" cy="4511842"/>
          </a:xfrm>
        </p:spPr>
        <p:txBody>
          <a:bodyPr vert="horz">
            <a:normAutofit/>
          </a:bodyPr>
          <a:lstStyle/>
          <a:p>
            <a:r>
              <a:rPr lang="en-US" altLang="zh-TW" sz="2400" dirty="0"/>
              <a:t>30</a:t>
            </a:r>
            <a:r>
              <a:rPr lang="zh-TW" altLang="en-US" sz="2400" dirty="0"/>
              <a:t>歲以下的教職員，</a:t>
            </a:r>
            <a:r>
              <a:rPr lang="en-US" altLang="zh-TW" sz="2400" dirty="0"/>
              <a:t>100%</a:t>
            </a:r>
            <a:r>
              <a:rPr lang="zh-TW" altLang="en-US" sz="2400" dirty="0"/>
              <a:t>投資於積極型的投資組合</a:t>
            </a:r>
          </a:p>
          <a:p>
            <a:r>
              <a:rPr lang="en-US" altLang="zh-TW" sz="2400" dirty="0"/>
              <a:t>31 -35</a:t>
            </a:r>
            <a:r>
              <a:rPr lang="zh-TW" altLang="en-US" sz="2400" dirty="0"/>
              <a:t>歲，積極型投資組合的投資比重調降為</a:t>
            </a:r>
            <a:r>
              <a:rPr lang="en-US" altLang="zh-TW" sz="2400" dirty="0"/>
              <a:t>80%</a:t>
            </a:r>
            <a:r>
              <a:rPr lang="zh-TW" altLang="en-US" sz="2400" dirty="0"/>
              <a:t>，其餘</a:t>
            </a:r>
            <a:r>
              <a:rPr lang="en-US" altLang="zh-TW" sz="2400" dirty="0"/>
              <a:t>20%</a:t>
            </a:r>
            <a:r>
              <a:rPr lang="zh-TW" altLang="en-US" sz="2400" dirty="0"/>
              <a:t>投資於穩健型投資組合。依此類推，</a:t>
            </a:r>
            <a:r>
              <a:rPr lang="en-US" altLang="zh-TW" sz="2400" dirty="0"/>
              <a:t>41-45</a:t>
            </a:r>
            <a:r>
              <a:rPr lang="zh-TW" altLang="en-US" sz="2400" dirty="0"/>
              <a:t>歲者，積極型與穩健型的配置比例分別為</a:t>
            </a:r>
            <a:r>
              <a:rPr lang="en-US" altLang="zh-TW" sz="2400" dirty="0"/>
              <a:t>20%</a:t>
            </a:r>
            <a:r>
              <a:rPr lang="zh-TW" altLang="en-US" sz="2400" dirty="0"/>
              <a:t>與</a:t>
            </a:r>
            <a:r>
              <a:rPr lang="en-US" altLang="zh-TW" sz="2400" dirty="0"/>
              <a:t>80%</a:t>
            </a:r>
            <a:endParaRPr lang="zh-TW" altLang="en-US" sz="2400" dirty="0"/>
          </a:p>
          <a:p>
            <a:r>
              <a:rPr lang="en-US" altLang="zh-TW" sz="2400" dirty="0"/>
              <a:t>46-47</a:t>
            </a:r>
            <a:r>
              <a:rPr lang="zh-TW" altLang="en-US" sz="2400" dirty="0"/>
              <a:t>歲，</a:t>
            </a:r>
            <a:r>
              <a:rPr lang="en-US" altLang="zh-TW" sz="2400" dirty="0"/>
              <a:t>100%</a:t>
            </a:r>
            <a:r>
              <a:rPr lang="zh-TW" altLang="en-US" sz="2400" dirty="0"/>
              <a:t>配置於穩健型投資組合</a:t>
            </a:r>
          </a:p>
          <a:p>
            <a:r>
              <a:rPr lang="en-US" altLang="zh-TW" sz="2400" dirty="0"/>
              <a:t>48-49</a:t>
            </a:r>
            <a:r>
              <a:rPr lang="zh-TW" altLang="en-US" sz="2400" dirty="0"/>
              <a:t>歲，穩健型與保守型的配置比例分別為</a:t>
            </a:r>
            <a:r>
              <a:rPr lang="en-US" altLang="zh-TW" sz="2400" dirty="0"/>
              <a:t>80%</a:t>
            </a:r>
            <a:r>
              <a:rPr lang="zh-TW" altLang="en-US" sz="2400" dirty="0"/>
              <a:t>與</a:t>
            </a:r>
            <a:r>
              <a:rPr lang="en-US" altLang="zh-TW" sz="2400" dirty="0"/>
              <a:t>20%</a:t>
            </a:r>
            <a:r>
              <a:rPr lang="zh-TW" altLang="en-US" sz="2400" dirty="0"/>
              <a:t>。依此類推，</a:t>
            </a:r>
            <a:r>
              <a:rPr lang="en-US" altLang="zh-TW" sz="2400" dirty="0"/>
              <a:t>54-55</a:t>
            </a:r>
            <a:r>
              <a:rPr lang="zh-TW" altLang="en-US" sz="2400" dirty="0"/>
              <a:t>歲者，穩健型與保守型的配置比例分別為</a:t>
            </a:r>
            <a:r>
              <a:rPr lang="en-US" altLang="zh-TW" sz="2400" dirty="0"/>
              <a:t>20%</a:t>
            </a:r>
            <a:r>
              <a:rPr lang="zh-TW" altLang="en-US" sz="2400" dirty="0"/>
              <a:t>與</a:t>
            </a:r>
            <a:r>
              <a:rPr lang="en-US" altLang="zh-TW" sz="2400" dirty="0"/>
              <a:t>80%</a:t>
            </a:r>
            <a:endParaRPr lang="zh-TW" altLang="en-US" sz="2400" dirty="0"/>
          </a:p>
          <a:p>
            <a:r>
              <a:rPr lang="en-US" altLang="zh-TW" sz="2400" dirty="0"/>
              <a:t>56</a:t>
            </a:r>
            <a:r>
              <a:rPr lang="zh-TW" altLang="en-US" sz="2400" dirty="0"/>
              <a:t>歲以上者，因已屆退休年齡，此時不適合承擔過多的波動風險，主要追求本金的保障，故</a:t>
            </a:r>
            <a:r>
              <a:rPr lang="en-US" altLang="zh-TW" sz="2400" dirty="0"/>
              <a:t>100%</a:t>
            </a:r>
            <a:r>
              <a:rPr lang="zh-TW" altLang="en-US" sz="2400" dirty="0"/>
              <a:t>配置於保守型投資組合</a:t>
            </a:r>
          </a:p>
          <a:p>
            <a:endParaRPr lang="zh-TW" altLang="en-US" dirty="0"/>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147955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私校退撫儲金</a:t>
            </a:r>
            <a:r>
              <a:rPr lang="zh-TW" altLang="en-US" dirty="0" smtClean="0"/>
              <a:t>人生週期</a:t>
            </a:r>
            <a:r>
              <a:rPr lang="zh-TW" altLang="en-US" dirty="0"/>
              <a:t>基金特點</a:t>
            </a:r>
            <a:r>
              <a:rPr lang="en-US" altLang="zh-TW" dirty="0"/>
              <a:t/>
            </a:r>
            <a:br>
              <a:rPr lang="en-US" altLang="zh-TW" dirty="0"/>
            </a:br>
            <a:endParaRPr lang="zh-TW" altLang="en-US" dirty="0"/>
          </a:p>
        </p:txBody>
      </p:sp>
      <p:sp>
        <p:nvSpPr>
          <p:cNvPr id="3" name="直排文字版面配置區 2"/>
          <p:cNvSpPr>
            <a:spLocks noGrp="1"/>
          </p:cNvSpPr>
          <p:nvPr>
            <p:ph type="body" orient="vert" idx="1"/>
          </p:nvPr>
        </p:nvSpPr>
        <p:spPr>
          <a:xfrm>
            <a:off x="2261937" y="1905000"/>
            <a:ext cx="9242675" cy="4114800"/>
          </a:xfrm>
        </p:spPr>
        <p:txBody>
          <a:bodyPr vert="horz">
            <a:normAutofit fontScale="92500" lnSpcReduction="10000"/>
          </a:bodyPr>
          <a:lstStyle/>
          <a:p>
            <a:r>
              <a:rPr lang="zh-TW" altLang="en-US" sz="2800" dirty="0"/>
              <a:t>以私校退撫儲金現有的保守型、穩健型及積極型三類組合型基金做為基本成分基金來組合成</a:t>
            </a:r>
            <a:r>
              <a:rPr lang="zh-TW" altLang="en-US" sz="2800" dirty="0" smtClean="0"/>
              <a:t>人生週期</a:t>
            </a:r>
            <a:r>
              <a:rPr lang="zh-TW" altLang="en-US" sz="2800" dirty="0"/>
              <a:t>基金，簡單明瞭且容易溝通</a:t>
            </a:r>
            <a:endParaRPr lang="en-US" altLang="zh-TW" sz="2800" dirty="0"/>
          </a:p>
          <a:p>
            <a:r>
              <a:rPr lang="zh-TW" altLang="en-US" sz="2800" dirty="0"/>
              <a:t>依現行規定，參加私校退撫儲金的教職員如果選擇保守型基金，可以受到兩年期定期存款利率的保證報酬</a:t>
            </a:r>
            <a:endParaRPr lang="en-US" altLang="zh-TW" sz="2800" dirty="0"/>
          </a:p>
          <a:p>
            <a:r>
              <a:rPr lang="zh-TW" altLang="en-US" sz="2800" dirty="0"/>
              <a:t>如果選擇</a:t>
            </a:r>
            <a:r>
              <a:rPr lang="zh-TW" altLang="en-US" sz="2800" dirty="0" smtClean="0"/>
              <a:t>人生週期</a:t>
            </a:r>
            <a:r>
              <a:rPr lang="zh-TW" altLang="en-US" sz="2800" dirty="0"/>
              <a:t>基金，只要其中含有保守型基金的部分，也同樣受到兩年期定期存款利率的保證報酬。例如，</a:t>
            </a:r>
            <a:r>
              <a:rPr lang="en-US" altLang="zh-TW" sz="2800" dirty="0"/>
              <a:t>48-49</a:t>
            </a:r>
            <a:r>
              <a:rPr lang="zh-TW" altLang="en-US" sz="2800" dirty="0"/>
              <a:t>歲的教職員，穩健型與保守型的配置比例分別為</a:t>
            </a:r>
            <a:r>
              <a:rPr lang="en-US" altLang="zh-TW" sz="2800" dirty="0"/>
              <a:t>80%</a:t>
            </a:r>
            <a:r>
              <a:rPr lang="zh-TW" altLang="en-US" sz="2800" dirty="0"/>
              <a:t>與</a:t>
            </a:r>
            <a:r>
              <a:rPr lang="en-US" altLang="zh-TW" sz="2800" dirty="0"/>
              <a:t>20%</a:t>
            </a:r>
            <a:r>
              <a:rPr lang="zh-TW" altLang="en-US" sz="2800" dirty="0"/>
              <a:t>，因此其中</a:t>
            </a:r>
            <a:r>
              <a:rPr lang="en-US" altLang="zh-TW" sz="2800" dirty="0"/>
              <a:t>20%</a:t>
            </a:r>
            <a:r>
              <a:rPr lang="zh-TW" altLang="en-US" sz="2800" dirty="0"/>
              <a:t>的保守型部分仍可以享有兩年期定期存款利率的保證報酬。</a:t>
            </a:r>
          </a:p>
          <a:p>
            <a:endParaRPr lang="zh-TW" altLang="en-US" sz="2800" dirty="0"/>
          </a:p>
          <a:p>
            <a:endParaRPr lang="zh-TW" altLang="en-US" dirty="0"/>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596551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如果您選擇</a:t>
            </a:r>
            <a:r>
              <a:rPr lang="zh-TW" altLang="en-US" dirty="0" smtClean="0"/>
              <a:t>人生週期</a:t>
            </a:r>
            <a:r>
              <a:rPr lang="zh-TW" altLang="en-US" dirty="0"/>
              <a:t>基金</a:t>
            </a:r>
            <a:r>
              <a:rPr lang="en-US" altLang="zh-TW" dirty="0"/>
              <a:t/>
            </a:r>
            <a:br>
              <a:rPr lang="en-US" altLang="zh-TW" dirty="0"/>
            </a:br>
            <a:r>
              <a:rPr lang="zh-TW" altLang="en-US" dirty="0"/>
              <a:t>實現千萬元退休金的機率將大為提高</a:t>
            </a:r>
            <a:r>
              <a:rPr lang="en-US" altLang="zh-TW" dirty="0"/>
              <a:t/>
            </a:r>
            <a:br>
              <a:rPr lang="en-US" altLang="zh-TW" dirty="0"/>
            </a:br>
            <a:endParaRPr lang="zh-TW" altLang="en-US" dirty="0"/>
          </a:p>
        </p:txBody>
      </p:sp>
      <p:sp>
        <p:nvSpPr>
          <p:cNvPr id="3" name="直排文字版面配置區 2"/>
          <p:cNvSpPr>
            <a:spLocks noGrp="1"/>
          </p:cNvSpPr>
          <p:nvPr>
            <p:ph type="body" orient="vert" idx="1"/>
          </p:nvPr>
        </p:nvSpPr>
        <p:spPr/>
        <p:txBody>
          <a:bodyPr vert="horz">
            <a:normAutofit/>
          </a:bodyPr>
          <a:lstStyle/>
          <a:p>
            <a:r>
              <a:rPr lang="zh-TW" altLang="en-US" sz="3200" dirty="0"/>
              <a:t>預計平均年報酬率將介於</a:t>
            </a:r>
            <a:r>
              <a:rPr lang="en-US" altLang="zh-TW" sz="3200" dirty="0"/>
              <a:t>4%</a:t>
            </a:r>
            <a:r>
              <a:rPr lang="zh-TW" altLang="en-US" sz="3200" dirty="0"/>
              <a:t>到</a:t>
            </a:r>
            <a:r>
              <a:rPr lang="en-US" altLang="zh-TW" sz="3200" dirty="0"/>
              <a:t>7%</a:t>
            </a:r>
            <a:r>
              <a:rPr lang="zh-TW" altLang="en-US" sz="3200" dirty="0"/>
              <a:t>之間</a:t>
            </a:r>
            <a:endParaRPr lang="en-US" altLang="zh-TW" sz="3200" dirty="0"/>
          </a:p>
          <a:p>
            <a:r>
              <a:rPr lang="zh-TW" altLang="en-US" sz="3200" dirty="0"/>
              <a:t>如果永遠選擇保守型基金，預計平均年報酬率將介於</a:t>
            </a:r>
            <a:r>
              <a:rPr lang="en-US" altLang="zh-TW" sz="3200" dirty="0"/>
              <a:t>1%</a:t>
            </a:r>
            <a:r>
              <a:rPr lang="zh-TW" altLang="en-US" sz="3200" dirty="0"/>
              <a:t>到</a:t>
            </a:r>
            <a:r>
              <a:rPr lang="en-US" altLang="zh-TW" sz="3200" dirty="0"/>
              <a:t>2%</a:t>
            </a:r>
            <a:r>
              <a:rPr lang="zh-TW" altLang="en-US" sz="3200" dirty="0"/>
              <a:t>之間</a:t>
            </a:r>
          </a:p>
          <a:p>
            <a:endParaRPr lang="zh-TW" altLang="en-US" sz="3200" dirty="0"/>
          </a:p>
          <a:p>
            <a:endParaRPr lang="zh-TW" altLang="en-US" dirty="0"/>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682828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參考目錄</a:t>
            </a:r>
          </a:p>
        </p:txBody>
      </p:sp>
      <p:sp>
        <p:nvSpPr>
          <p:cNvPr id="3" name="直排文字版面配置區 2"/>
          <p:cNvSpPr>
            <a:spLocks noGrp="1"/>
          </p:cNvSpPr>
          <p:nvPr>
            <p:ph type="body" orient="vert" idx="1"/>
          </p:nvPr>
        </p:nvSpPr>
        <p:spPr>
          <a:xfrm>
            <a:off x="2589212" y="2133600"/>
            <a:ext cx="8915400" cy="3886200"/>
          </a:xfrm>
        </p:spPr>
        <p:txBody>
          <a:bodyPr vert="horz"/>
          <a:lstStyle/>
          <a:p>
            <a:r>
              <a:rPr lang="zh-TW" altLang="en-US" dirty="0"/>
              <a:t>何謂</a:t>
            </a:r>
            <a:r>
              <a:rPr lang="zh-TW" altLang="en-US" dirty="0" smtClean="0"/>
              <a:t>人生週期</a:t>
            </a:r>
            <a:r>
              <a:rPr lang="zh-TW" altLang="en-US" dirty="0"/>
              <a:t>基金</a:t>
            </a:r>
            <a:r>
              <a:rPr lang="en-US" altLang="zh-TW" dirty="0"/>
              <a:t>?</a:t>
            </a:r>
          </a:p>
          <a:p>
            <a:r>
              <a:rPr lang="zh-TW" altLang="en-US" dirty="0"/>
              <a:t>那些人適合選擇</a:t>
            </a:r>
            <a:r>
              <a:rPr lang="zh-TW" altLang="en-US" dirty="0" smtClean="0"/>
              <a:t>人生週期</a:t>
            </a:r>
            <a:r>
              <a:rPr lang="zh-TW" altLang="en-US" dirty="0"/>
              <a:t>基金</a:t>
            </a:r>
            <a:r>
              <a:rPr lang="en-US" altLang="zh-TW" dirty="0"/>
              <a:t>?</a:t>
            </a:r>
          </a:p>
          <a:p>
            <a:r>
              <a:rPr lang="zh-TW" altLang="en-US" dirty="0"/>
              <a:t>須要準備多少退休金</a:t>
            </a:r>
            <a:r>
              <a:rPr lang="en-US" altLang="zh-TW" dirty="0"/>
              <a:t>?</a:t>
            </a:r>
            <a:r>
              <a:rPr lang="zh-TW" altLang="en-US" dirty="0"/>
              <a:t>如何準備</a:t>
            </a:r>
            <a:r>
              <a:rPr lang="en-US" altLang="zh-TW" dirty="0"/>
              <a:t>?</a:t>
            </a:r>
          </a:p>
          <a:p>
            <a:r>
              <a:rPr lang="zh-TW" altLang="en-US" dirty="0"/>
              <a:t>私校退撫儲金</a:t>
            </a:r>
            <a:r>
              <a:rPr lang="en-US" altLang="zh-TW" dirty="0"/>
              <a:t>(</a:t>
            </a:r>
            <a:r>
              <a:rPr lang="zh-TW" altLang="en-US" dirty="0"/>
              <a:t>新制</a:t>
            </a:r>
            <a:r>
              <a:rPr lang="en-US" altLang="zh-TW" dirty="0"/>
              <a:t>)</a:t>
            </a:r>
            <a:r>
              <a:rPr lang="zh-TW" altLang="en-US" dirty="0"/>
              <a:t>自主投資</a:t>
            </a:r>
            <a:r>
              <a:rPr lang="en-US" altLang="zh-TW" dirty="0"/>
              <a:t>85%</a:t>
            </a:r>
            <a:r>
              <a:rPr lang="zh-TW" altLang="en-US" dirty="0"/>
              <a:t>以上資產選擇保守型基金</a:t>
            </a:r>
            <a:endParaRPr lang="en-US" altLang="zh-TW" dirty="0"/>
          </a:p>
          <a:p>
            <a:r>
              <a:rPr lang="zh-TW" altLang="en-US" dirty="0"/>
              <a:t>美國及香港等許多國家退休基金已經相繼實施</a:t>
            </a:r>
            <a:r>
              <a:rPr lang="zh-TW" altLang="en-US" dirty="0" smtClean="0"/>
              <a:t>人生週期</a:t>
            </a:r>
            <a:r>
              <a:rPr lang="zh-TW" altLang="en-US" dirty="0"/>
              <a:t>基金</a:t>
            </a:r>
            <a:endParaRPr lang="en-US" altLang="zh-TW" dirty="0"/>
          </a:p>
          <a:p>
            <a:r>
              <a:rPr lang="zh-TW" altLang="en-US" dirty="0"/>
              <a:t>保守型基金與</a:t>
            </a:r>
            <a:r>
              <a:rPr lang="zh-TW" altLang="en-US" dirty="0" smtClean="0"/>
              <a:t>人生週期</a:t>
            </a:r>
            <a:r>
              <a:rPr lang="zh-TW" altLang="en-US" dirty="0"/>
              <a:t>基金作為預設基金對於退休所得之影響</a:t>
            </a:r>
            <a:endParaRPr lang="en-US" altLang="zh-TW" dirty="0"/>
          </a:p>
          <a:p>
            <a:r>
              <a:rPr lang="zh-TW" altLang="en-US" dirty="0"/>
              <a:t>結論與建議</a:t>
            </a:r>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023764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您需要預設基金嗎</a:t>
            </a:r>
            <a:r>
              <a:rPr lang="en-US" altLang="zh-TW" dirty="0"/>
              <a:t>?</a:t>
            </a:r>
            <a:br>
              <a:rPr lang="en-US" altLang="zh-TW" dirty="0"/>
            </a:br>
            <a:endParaRPr lang="zh-TW" altLang="en-US" dirty="0"/>
          </a:p>
        </p:txBody>
      </p:sp>
      <p:sp>
        <p:nvSpPr>
          <p:cNvPr id="3" name="直排文字版面配置區 2"/>
          <p:cNvSpPr>
            <a:spLocks noGrp="1"/>
          </p:cNvSpPr>
          <p:nvPr>
            <p:ph type="body" orient="vert" idx="1"/>
          </p:nvPr>
        </p:nvSpPr>
        <p:spPr>
          <a:xfrm>
            <a:off x="2261937" y="1668379"/>
            <a:ext cx="9242675" cy="4351421"/>
          </a:xfrm>
        </p:spPr>
        <p:txBody>
          <a:bodyPr vert="horz">
            <a:normAutofit/>
          </a:bodyPr>
          <a:lstStyle/>
          <a:p>
            <a:r>
              <a:rPr lang="zh-TW" altLang="en-US" sz="2400" dirty="0"/>
              <a:t>如果您對於退休金投資有以下的問題，預設基金就是您的被動選項</a:t>
            </a:r>
            <a:r>
              <a:rPr lang="en-US" altLang="zh-TW" sz="2400" dirty="0"/>
              <a:t>:</a:t>
            </a:r>
            <a:endParaRPr lang="zh-TW" altLang="en-US" sz="2400" dirty="0"/>
          </a:p>
          <a:p>
            <a:pPr lvl="1"/>
            <a:r>
              <a:rPr lang="zh-TW" altLang="en-US" sz="2000" dirty="0"/>
              <a:t>缺乏財務知識及自行組成適當投資組合的財務技巧</a:t>
            </a:r>
            <a:endParaRPr lang="en-US" altLang="zh-TW" sz="2000" dirty="0"/>
          </a:p>
          <a:p>
            <a:pPr lvl="1"/>
            <a:r>
              <a:rPr lang="zh-TW" altLang="en-US" sz="2000" dirty="0"/>
              <a:t>對於自己的風險</a:t>
            </a:r>
            <a:r>
              <a:rPr lang="en-US" altLang="zh-TW" sz="2000" dirty="0"/>
              <a:t>/</a:t>
            </a:r>
            <a:r>
              <a:rPr lang="zh-TW" altLang="en-US" sz="2000" dirty="0"/>
              <a:t>報酬偏好也不是那麼確定</a:t>
            </a:r>
            <a:endParaRPr lang="en-US" altLang="zh-TW" sz="2000" dirty="0"/>
          </a:p>
          <a:p>
            <a:pPr lvl="1"/>
            <a:r>
              <a:rPr lang="zh-TW" altLang="en-US" sz="2000" dirty="0"/>
              <a:t>沒有時間關心自己的退休</a:t>
            </a:r>
            <a:r>
              <a:rPr lang="zh-TW" altLang="en-US" sz="2000" dirty="0" smtClean="0"/>
              <a:t>計畫</a:t>
            </a:r>
            <a:endParaRPr lang="en-US" altLang="zh-TW" sz="2000" dirty="0"/>
          </a:p>
          <a:p>
            <a:pPr lvl="1"/>
            <a:r>
              <a:rPr lang="zh-TW" altLang="en-US" sz="2000" dirty="0"/>
              <a:t>將自己的退休基金長期配置於不適合的投資商品</a:t>
            </a:r>
            <a:endParaRPr lang="en-US" altLang="zh-TW" sz="2000" dirty="0"/>
          </a:p>
          <a:p>
            <a:r>
              <a:rPr lang="zh-TW" altLang="en-US" sz="2400" dirty="0"/>
              <a:t>退休金專家普遍認同好的預設投資策略</a:t>
            </a:r>
            <a:r>
              <a:rPr lang="en-US" altLang="zh-TW" sz="2400" dirty="0"/>
              <a:t>(Default Investment Strategy, DIS)</a:t>
            </a:r>
            <a:r>
              <a:rPr lang="zh-TW" altLang="en-US" sz="2400" dirty="0"/>
              <a:t>是導引退休金參與者正確行為與決策重要的工具</a:t>
            </a:r>
          </a:p>
          <a:p>
            <a:endParaRPr lang="zh-TW" altLang="en-US" dirty="0"/>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97961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保守型組合是合適的預設基金嗎</a:t>
            </a:r>
            <a:r>
              <a:rPr lang="en-US" altLang="zh-TW" dirty="0"/>
              <a:t>?</a:t>
            </a:r>
            <a:br>
              <a:rPr lang="en-US" altLang="zh-TW" dirty="0"/>
            </a:br>
            <a:endParaRPr lang="zh-TW" altLang="en-US" dirty="0"/>
          </a:p>
        </p:txBody>
      </p:sp>
      <p:sp>
        <p:nvSpPr>
          <p:cNvPr id="3" name="直排文字版面配置區 2"/>
          <p:cNvSpPr>
            <a:spLocks noGrp="1"/>
          </p:cNvSpPr>
          <p:nvPr>
            <p:ph type="body" orient="vert" idx="1"/>
          </p:nvPr>
        </p:nvSpPr>
        <p:spPr>
          <a:xfrm>
            <a:off x="2197768" y="1572126"/>
            <a:ext cx="9306844" cy="4447674"/>
          </a:xfrm>
        </p:spPr>
        <p:txBody>
          <a:bodyPr vert="horz">
            <a:normAutofit/>
          </a:bodyPr>
          <a:lstStyle/>
          <a:p>
            <a:r>
              <a:rPr lang="zh-TW" altLang="en-US" sz="2400" dirty="0"/>
              <a:t>基於以下的原因，以保守型組合做為退休金投資的預設基金可能不是正確的選擇</a:t>
            </a:r>
            <a:r>
              <a:rPr lang="en-US" altLang="zh-TW" sz="2400" dirty="0"/>
              <a:t>:</a:t>
            </a:r>
          </a:p>
          <a:p>
            <a:pPr lvl="1"/>
            <a:r>
              <a:rPr lang="zh-TW" altLang="en-US" sz="2000" dirty="0"/>
              <a:t>保守型組合不適合做為長期投資策略標的</a:t>
            </a:r>
            <a:endParaRPr lang="en-US" altLang="zh-TW" sz="2000" dirty="0"/>
          </a:p>
          <a:p>
            <a:pPr lvl="1"/>
            <a:r>
              <a:rPr lang="zh-TW" altLang="en-US" sz="2000" dirty="0"/>
              <a:t>保守型組合的特性為低風險債於零風險，難有高報酬的機會</a:t>
            </a:r>
            <a:endParaRPr lang="en-US" altLang="zh-TW" sz="2000" dirty="0"/>
          </a:p>
          <a:p>
            <a:pPr lvl="1"/>
            <a:r>
              <a:rPr lang="zh-TW" altLang="en-US" sz="2000" dirty="0"/>
              <a:t>一個人的職業</a:t>
            </a:r>
            <a:r>
              <a:rPr lang="zh-TW" altLang="en-US" sz="2000" dirty="0" smtClean="0"/>
              <a:t>生涯長</a:t>
            </a:r>
            <a:r>
              <a:rPr lang="zh-TW" altLang="en-US" sz="2000" dirty="0"/>
              <a:t>達數十年之久，年輕時期即使投資失利，仍有許多東山再起的機會</a:t>
            </a:r>
            <a:endParaRPr lang="en-US" altLang="zh-TW" sz="2000" dirty="0"/>
          </a:p>
          <a:p>
            <a:pPr lvl="1"/>
            <a:r>
              <a:rPr lang="zh-TW" altLang="en-US" sz="2000" dirty="0"/>
              <a:t>如果終生畏懼承受風險，高報酬的機會將永遠不屬於您</a:t>
            </a:r>
            <a:endParaRPr lang="en-US" altLang="zh-TW" sz="2000" dirty="0"/>
          </a:p>
          <a:p>
            <a:pPr lvl="1"/>
            <a:r>
              <a:rPr lang="zh-TW" altLang="en-US" sz="2000" dirty="0"/>
              <a:t>如果終生永遠沒有高報酬，您的儲蓄累積金額將會被物價上漲吞食，非但無法累積財富反而會降低您的實質財富價值</a:t>
            </a:r>
            <a:endParaRPr lang="en-US" altLang="zh-TW" sz="2000" dirty="0"/>
          </a:p>
          <a:p>
            <a:r>
              <a:rPr lang="zh-TW" altLang="en-US" sz="2400" dirty="0"/>
              <a:t>預設基金一定要兼顧投資的資產的穩定性與長期增值能力</a:t>
            </a:r>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497739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建議您選擇</a:t>
            </a:r>
            <a:r>
              <a:rPr lang="zh-TW" altLang="en-US" dirty="0" smtClean="0"/>
              <a:t>人生週期</a:t>
            </a:r>
            <a:r>
              <a:rPr lang="zh-TW" altLang="en-US" dirty="0"/>
              <a:t>基金作為預設基金</a:t>
            </a:r>
            <a:r>
              <a:rPr lang="en-US" altLang="zh-TW" dirty="0"/>
              <a:t/>
            </a:r>
            <a:br>
              <a:rPr lang="en-US" altLang="zh-TW" dirty="0"/>
            </a:br>
            <a:endParaRPr lang="zh-TW" altLang="en-US" dirty="0"/>
          </a:p>
        </p:txBody>
      </p:sp>
      <p:sp>
        <p:nvSpPr>
          <p:cNvPr id="3" name="直排文字版面配置區 2"/>
          <p:cNvSpPr>
            <a:spLocks noGrp="1"/>
          </p:cNvSpPr>
          <p:nvPr>
            <p:ph type="body" orient="vert" idx="1"/>
          </p:nvPr>
        </p:nvSpPr>
        <p:spPr>
          <a:xfrm>
            <a:off x="2589212" y="1491916"/>
            <a:ext cx="8915400" cy="4527884"/>
          </a:xfrm>
        </p:spPr>
        <p:txBody>
          <a:bodyPr vert="horz">
            <a:normAutofit lnSpcReduction="10000"/>
          </a:bodyPr>
          <a:lstStyle/>
          <a:p>
            <a:r>
              <a:rPr lang="zh-TW" altLang="en-US" sz="2400" dirty="0"/>
              <a:t>為避免基金參加人員將大筆的退休儲蓄基金終生投資於較低報酬的保守型基金，而導致退休後的經濟財源產生巨大的缺口</a:t>
            </a:r>
          </a:p>
          <a:p>
            <a:r>
              <a:rPr lang="zh-TW" altLang="en-US" sz="2400" dirty="0">
                <a:solidFill>
                  <a:schemeClr val="accent1"/>
                </a:solidFill>
              </a:rPr>
              <a:t>美國聯邦雇員的節約儲蓄計畫</a:t>
            </a:r>
            <a:r>
              <a:rPr lang="en-US" altLang="zh-TW" sz="2400" dirty="0">
                <a:solidFill>
                  <a:schemeClr val="accent1"/>
                </a:solidFill>
              </a:rPr>
              <a:t>(Thrift Savings Plan, TSP)</a:t>
            </a:r>
            <a:r>
              <a:rPr lang="zh-TW" altLang="en-US" sz="2400" dirty="0">
                <a:solidFill>
                  <a:schemeClr val="accent1"/>
                </a:solidFill>
              </a:rPr>
              <a:t>及香港的強積金</a:t>
            </a:r>
            <a:r>
              <a:rPr lang="en-US" altLang="zh-TW" sz="2400" dirty="0">
                <a:solidFill>
                  <a:schemeClr val="accent1"/>
                </a:solidFill>
              </a:rPr>
              <a:t>(MPF)</a:t>
            </a:r>
            <a:r>
              <a:rPr lang="zh-TW" altLang="en-US" sz="2400" dirty="0">
                <a:solidFill>
                  <a:schemeClr val="accent1"/>
                </a:solidFill>
              </a:rPr>
              <a:t>計畫已分別於</a:t>
            </a:r>
            <a:r>
              <a:rPr lang="en-US" altLang="zh-TW" sz="2400" dirty="0">
                <a:solidFill>
                  <a:schemeClr val="accent1"/>
                </a:solidFill>
              </a:rPr>
              <a:t>2015</a:t>
            </a:r>
            <a:r>
              <a:rPr lang="zh-TW" altLang="en-US" sz="2400" dirty="0">
                <a:solidFill>
                  <a:schemeClr val="accent1"/>
                </a:solidFill>
              </a:rPr>
              <a:t>年</a:t>
            </a:r>
            <a:r>
              <a:rPr lang="en-US" altLang="zh-TW" sz="2400" dirty="0">
                <a:solidFill>
                  <a:schemeClr val="accent1"/>
                </a:solidFill>
              </a:rPr>
              <a:t>9</a:t>
            </a:r>
            <a:r>
              <a:rPr lang="zh-TW" altLang="en-US" sz="2400" dirty="0">
                <a:solidFill>
                  <a:schemeClr val="accent1"/>
                </a:solidFill>
              </a:rPr>
              <a:t>月及</a:t>
            </a:r>
            <a:r>
              <a:rPr lang="en-US" altLang="zh-TW" sz="2400" dirty="0">
                <a:solidFill>
                  <a:schemeClr val="accent1"/>
                </a:solidFill>
              </a:rPr>
              <a:t>2017</a:t>
            </a:r>
            <a:r>
              <a:rPr lang="zh-TW" altLang="en-US" sz="2400" dirty="0">
                <a:solidFill>
                  <a:schemeClr val="accent1"/>
                </a:solidFill>
              </a:rPr>
              <a:t>年</a:t>
            </a:r>
            <a:r>
              <a:rPr lang="en-US" altLang="zh-TW" sz="2400" dirty="0">
                <a:solidFill>
                  <a:schemeClr val="accent1"/>
                </a:solidFill>
              </a:rPr>
              <a:t>4</a:t>
            </a:r>
            <a:r>
              <a:rPr lang="zh-TW" altLang="en-US" sz="2400" dirty="0">
                <a:solidFill>
                  <a:schemeClr val="accent1"/>
                </a:solidFill>
              </a:rPr>
              <a:t>月將生命週期基金</a:t>
            </a:r>
            <a:r>
              <a:rPr lang="en-US" altLang="zh-TW" sz="2400" dirty="0">
                <a:solidFill>
                  <a:schemeClr val="accent1"/>
                </a:solidFill>
              </a:rPr>
              <a:t>(lifecycle fund)</a:t>
            </a:r>
            <a:r>
              <a:rPr lang="zh-TW" altLang="en-US" sz="2400" dirty="0">
                <a:solidFill>
                  <a:schemeClr val="accent1"/>
                </a:solidFill>
              </a:rPr>
              <a:t>作為預設投資策略基金</a:t>
            </a:r>
            <a:endParaRPr lang="en-US" altLang="zh-TW" sz="2400" dirty="0">
              <a:solidFill>
                <a:schemeClr val="accent1"/>
              </a:solidFill>
            </a:endParaRPr>
          </a:p>
          <a:p>
            <a:r>
              <a:rPr lang="zh-TW" altLang="en-US" sz="2400" dirty="0"/>
              <a:t>台灣的私校退撫儲金自</a:t>
            </a:r>
            <a:r>
              <a:rPr lang="en-US" altLang="zh-TW" sz="2400" dirty="0"/>
              <a:t>2013</a:t>
            </a:r>
            <a:r>
              <a:rPr lang="zh-TW" altLang="en-US" sz="2400" dirty="0"/>
              <a:t>年開始實施自主投資以來也遭遇到與其他國家一樣的問題，有高達約</a:t>
            </a:r>
            <a:r>
              <a:rPr lang="en-US" altLang="zh-TW" sz="2400" dirty="0"/>
              <a:t>90%</a:t>
            </a:r>
            <a:r>
              <a:rPr lang="zh-TW" altLang="en-US" sz="2400" dirty="0"/>
              <a:t>的基金參加人員對於退休基金的個人帳戶投資採取不理不睬的態度，並因此被歸到保守型投資策略。為提高私校教職員退撫權益，私校退撫儲金自</a:t>
            </a:r>
            <a:r>
              <a:rPr lang="en-US" altLang="zh-TW" sz="2400" dirty="0"/>
              <a:t>2017</a:t>
            </a:r>
            <a:r>
              <a:rPr lang="zh-TW" altLang="en-US" sz="2400" dirty="0"/>
              <a:t>年</a:t>
            </a:r>
            <a:r>
              <a:rPr lang="en-US" altLang="zh-TW" sz="2400" dirty="0"/>
              <a:t>9</a:t>
            </a:r>
            <a:r>
              <a:rPr lang="zh-TW" altLang="en-US" sz="2400" dirty="0"/>
              <a:t>月起，除既有的保守型、穩健型及積極型投資組合外，將新增「人生週期型基金」投資組合，作為退休基金自主投資的第四種選擇。並</a:t>
            </a:r>
            <a:r>
              <a:rPr lang="zh-TW" altLang="en-US" sz="2400" dirty="0" smtClean="0"/>
              <a:t>計畫將</a:t>
            </a:r>
            <a:r>
              <a:rPr lang="zh-TW" altLang="en-US" sz="2400" dirty="0"/>
              <a:t>作為預設基金</a:t>
            </a:r>
          </a:p>
          <a:p>
            <a:endParaRPr lang="zh-TW" altLang="en-US" sz="2000" dirty="0"/>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220420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12" name="Group 11"/>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 y="228600"/>
            <a:ext cx="2851523" cy="6638625"/>
            <a:chOff x="2487613" y="285750"/>
            <a:chExt cx="2428875" cy="5654676"/>
          </a:xfrm>
        </p:grpSpPr>
        <p:sp>
          <p:nvSpPr>
            <p:cNvPr id="13" name="Freeform 11"/>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7224" y="-786"/>
            <a:ext cx="2356675" cy="6854040"/>
            <a:chOff x="6627813" y="194833"/>
            <a:chExt cx="1952625" cy="5678918"/>
          </a:xfrm>
        </p:grpSpPr>
        <p:sp>
          <p:nvSpPr>
            <p:cNvPr id="27" name="Freeform 27"/>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4" name="Rectangle 43"/>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圖片 5"/>
          <p:cNvPicPr>
            <a:picLocks noChangeAspect="1"/>
          </p:cNvPicPr>
          <p:nvPr/>
        </p:nvPicPr>
        <p:blipFill>
          <a:blip r:embed="rId2"/>
          <a:stretch>
            <a:fillRect/>
          </a:stretch>
        </p:blipFill>
        <p:spPr>
          <a:xfrm>
            <a:off x="5587993" y="705853"/>
            <a:ext cx="5919901" cy="4538809"/>
          </a:xfrm>
          <a:prstGeom prst="rect">
            <a:avLst/>
          </a:prstGeom>
        </p:spPr>
      </p:pic>
      <p:sp>
        <p:nvSpPr>
          <p:cNvPr id="46" name="Rectangle 4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Freeform 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標題 1"/>
          <p:cNvSpPr>
            <a:spLocks noGrp="1"/>
          </p:cNvSpPr>
          <p:nvPr>
            <p:ph type="title"/>
          </p:nvPr>
        </p:nvSpPr>
        <p:spPr>
          <a:xfrm>
            <a:off x="540279" y="967417"/>
            <a:ext cx="3778870" cy="3943250"/>
          </a:xfrm>
          <a:solidFill>
            <a:srgbClr val="FF0000"/>
          </a:solidFill>
        </p:spPr>
        <p:txBody>
          <a:bodyPr vert="horz" lIns="91440" tIns="45720" rIns="91440" bIns="45720" rtlCol="0" anchor="b">
            <a:normAutofit fontScale="90000"/>
          </a:bodyPr>
          <a:lstStyle/>
          <a:p>
            <a:r>
              <a:rPr lang="zh-TW" altLang="en-US" sz="5400" dirty="0">
                <a:solidFill>
                  <a:schemeClr val="accent1"/>
                </a:solidFill>
                <a:highlight>
                  <a:srgbClr val="FFFF00"/>
                </a:highlight>
              </a:rPr>
              <a:t>借鏡一</a:t>
            </a:r>
            <a:r>
              <a:rPr lang="en-US" altLang="zh-TW" sz="5400" dirty="0">
                <a:solidFill>
                  <a:srgbClr val="FEFFFF"/>
                </a:solidFill>
              </a:rPr>
              <a:t/>
            </a:r>
            <a:br>
              <a:rPr lang="en-US" altLang="zh-TW" sz="5400" dirty="0">
                <a:solidFill>
                  <a:srgbClr val="FEFFFF"/>
                </a:solidFill>
              </a:rPr>
            </a:br>
            <a:r>
              <a:rPr lang="zh-TW" altLang="en-US" sz="5400" dirty="0">
                <a:solidFill>
                  <a:srgbClr val="FEFFFF"/>
                </a:solidFill>
              </a:rPr>
              <a:t>香港ＭＰＦ</a:t>
            </a:r>
            <a:r>
              <a:rPr lang="en-US" altLang="zh-TW" sz="5400" dirty="0">
                <a:solidFill>
                  <a:srgbClr val="FEFFFF"/>
                </a:solidFill>
              </a:rPr>
              <a:t/>
            </a:r>
            <a:br>
              <a:rPr lang="en-US" altLang="zh-TW" sz="5400" dirty="0">
                <a:solidFill>
                  <a:srgbClr val="FEFFFF"/>
                </a:solidFill>
              </a:rPr>
            </a:br>
            <a:r>
              <a:rPr lang="en-US" altLang="zh-TW" sz="4000" dirty="0">
                <a:solidFill>
                  <a:srgbClr val="FEFFFF"/>
                </a:solidFill>
              </a:rPr>
              <a:t/>
            </a:r>
            <a:br>
              <a:rPr lang="en-US" altLang="zh-TW" sz="4000" dirty="0">
                <a:solidFill>
                  <a:srgbClr val="FEFFFF"/>
                </a:solidFill>
              </a:rPr>
            </a:br>
            <a:r>
              <a:rPr lang="zh-TW" altLang="en-US" sz="4000" dirty="0">
                <a:solidFill>
                  <a:srgbClr val="FEFFFF"/>
                </a:solidFill>
              </a:rPr>
              <a:t>新的預設投資策略</a:t>
            </a:r>
            <a:r>
              <a:rPr lang="en-US" altLang="zh-TW" sz="4000" dirty="0">
                <a:solidFill>
                  <a:srgbClr val="FEFFFF"/>
                </a:solidFill>
              </a:rPr>
              <a:t>(DIS)</a:t>
            </a:r>
            <a:r>
              <a:rPr lang="zh-TW" altLang="en-US" sz="4000" dirty="0">
                <a:solidFill>
                  <a:srgbClr val="FEFFFF"/>
                </a:solidFill>
              </a:rPr>
              <a:t>生效日期</a:t>
            </a:r>
          </a:p>
        </p:txBody>
      </p:sp>
      <p:sp>
        <p:nvSpPr>
          <p:cNvPr id="7" name="矩形 6"/>
          <p:cNvSpPr/>
          <p:nvPr/>
        </p:nvSpPr>
        <p:spPr>
          <a:xfrm>
            <a:off x="6211031" y="4527672"/>
            <a:ext cx="5019710" cy="133580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t>２０１７年４月１日</a:t>
            </a:r>
          </a:p>
        </p:txBody>
      </p:sp>
      <p:sp>
        <p:nvSpPr>
          <p:cNvPr id="4" name="投影片編號版面配置區 3"/>
          <p:cNvSpPr>
            <a:spLocks noGrp="1"/>
          </p:cNvSpPr>
          <p:nvPr>
            <p:ph type="sldNum" sz="quarter" idx="12"/>
          </p:nvPr>
        </p:nvSpPr>
        <p:spPr>
          <a:xfrm>
            <a:off x="4061822" y="5310428"/>
            <a:ext cx="779767" cy="365125"/>
          </a:xfrm>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620643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12" name="Group 11"/>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 y="228600"/>
            <a:ext cx="2851523" cy="6638625"/>
            <a:chOff x="2487613" y="285750"/>
            <a:chExt cx="2428875" cy="5654676"/>
          </a:xfrm>
        </p:grpSpPr>
        <p:sp>
          <p:nvSpPr>
            <p:cNvPr id="13" name="Freeform 11"/>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7224" y="-786"/>
            <a:ext cx="2356675" cy="6854040"/>
            <a:chOff x="6627813" y="194833"/>
            <a:chExt cx="1952625" cy="5678918"/>
          </a:xfrm>
        </p:grpSpPr>
        <p:sp>
          <p:nvSpPr>
            <p:cNvPr id="27" name="Freeform 27"/>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4" name="Rectangle 43"/>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圖片 5"/>
          <p:cNvPicPr>
            <a:picLocks noChangeAspect="1"/>
          </p:cNvPicPr>
          <p:nvPr/>
        </p:nvPicPr>
        <p:blipFill>
          <a:blip r:embed="rId2"/>
          <a:stretch>
            <a:fillRect/>
          </a:stretch>
        </p:blipFill>
        <p:spPr>
          <a:xfrm>
            <a:off x="5263861" y="753979"/>
            <a:ext cx="6495001" cy="5367234"/>
          </a:xfrm>
          <a:prstGeom prst="rect">
            <a:avLst/>
          </a:prstGeom>
        </p:spPr>
      </p:pic>
      <p:sp>
        <p:nvSpPr>
          <p:cNvPr id="46" name="Rectangle 4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Freeform 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標題 1"/>
          <p:cNvSpPr>
            <a:spLocks noGrp="1"/>
          </p:cNvSpPr>
          <p:nvPr>
            <p:ph type="title"/>
          </p:nvPr>
        </p:nvSpPr>
        <p:spPr>
          <a:xfrm>
            <a:off x="256307" y="967417"/>
            <a:ext cx="4062842" cy="3943250"/>
          </a:xfrm>
        </p:spPr>
        <p:txBody>
          <a:bodyPr vert="horz" lIns="91440" tIns="45720" rIns="91440" bIns="45720" rtlCol="0" anchor="b">
            <a:normAutofit fontScale="90000"/>
          </a:bodyPr>
          <a:lstStyle/>
          <a:p>
            <a:r>
              <a:rPr lang="en-US" altLang="zh-TW" sz="4000" dirty="0">
                <a:solidFill>
                  <a:srgbClr val="FEFFFF"/>
                </a:solidFill>
              </a:rPr>
              <a:t>MPF </a:t>
            </a:r>
            <a:r>
              <a:rPr lang="zh-TW" altLang="en-US" sz="4000" dirty="0">
                <a:solidFill>
                  <a:srgbClr val="FEFFFF"/>
                </a:solidFill>
              </a:rPr>
              <a:t>實施１５年來績效欠佳</a:t>
            </a:r>
            <a:r>
              <a:rPr lang="en-US" altLang="zh-TW" sz="4000" dirty="0">
                <a:solidFill>
                  <a:srgbClr val="FEFFFF"/>
                </a:solidFill>
              </a:rPr>
              <a:t/>
            </a:r>
            <a:br>
              <a:rPr lang="en-US" altLang="zh-TW" sz="4000" dirty="0">
                <a:solidFill>
                  <a:srgbClr val="FEFFFF"/>
                </a:solidFill>
              </a:rPr>
            </a:br>
            <a:r>
              <a:rPr lang="en-US" altLang="zh-TW" sz="4000" dirty="0">
                <a:solidFill>
                  <a:srgbClr val="FEFFFF"/>
                </a:solidFill>
              </a:rPr>
              <a:t>2000 – 2016</a:t>
            </a:r>
            <a:br>
              <a:rPr lang="en-US" altLang="zh-TW" sz="4000" dirty="0">
                <a:solidFill>
                  <a:srgbClr val="FEFFFF"/>
                </a:solidFill>
              </a:rPr>
            </a:br>
            <a:r>
              <a:rPr lang="en-US" altLang="zh-TW" sz="4000" dirty="0">
                <a:solidFill>
                  <a:srgbClr val="FEFFFF"/>
                </a:solidFill>
              </a:rPr>
              <a:t>(as of end 2016)</a:t>
            </a:r>
            <a:br>
              <a:rPr lang="en-US" altLang="zh-TW" sz="4000" dirty="0">
                <a:solidFill>
                  <a:srgbClr val="FEFFFF"/>
                </a:solidFill>
              </a:rPr>
            </a:br>
            <a:r>
              <a:rPr lang="en-US" altLang="zh-TW" sz="4000" dirty="0">
                <a:solidFill>
                  <a:srgbClr val="FEFFFF"/>
                </a:solidFill>
              </a:rPr>
              <a:t/>
            </a:r>
            <a:br>
              <a:rPr lang="en-US" altLang="zh-TW" sz="4000" dirty="0">
                <a:solidFill>
                  <a:srgbClr val="FEFFFF"/>
                </a:solidFill>
              </a:rPr>
            </a:br>
            <a:r>
              <a:rPr lang="zh-TW" altLang="en-US" sz="4000" dirty="0">
                <a:solidFill>
                  <a:srgbClr val="FF0000"/>
                </a:solidFill>
                <a:highlight>
                  <a:srgbClr val="FFFF00"/>
                </a:highlight>
              </a:rPr>
              <a:t>保守型基金更差</a:t>
            </a:r>
          </a:p>
        </p:txBody>
      </p:sp>
      <p:sp>
        <p:nvSpPr>
          <p:cNvPr id="8" name="矩形: 圓角 7"/>
          <p:cNvSpPr/>
          <p:nvPr/>
        </p:nvSpPr>
        <p:spPr>
          <a:xfrm>
            <a:off x="4892996" y="3046826"/>
            <a:ext cx="6914148" cy="75243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p:cNvSpPr>
            <a:spLocks noGrp="1"/>
          </p:cNvSpPr>
          <p:nvPr>
            <p:ph type="sldNum" sz="quarter" idx="12"/>
          </p:nvPr>
        </p:nvSpPr>
        <p:spPr>
          <a:xfrm>
            <a:off x="4249849" y="5287792"/>
            <a:ext cx="779767" cy="365125"/>
          </a:xfrm>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358366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圓角 4"/>
          <p:cNvSpPr/>
          <p:nvPr/>
        </p:nvSpPr>
        <p:spPr>
          <a:xfrm>
            <a:off x="1700464" y="1556084"/>
            <a:ext cx="8807116" cy="3529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000" b="1" dirty="0"/>
              <a:t>您還認為</a:t>
            </a:r>
            <a:r>
              <a:rPr lang="zh-TW" altLang="en-US" sz="6000" b="1" dirty="0">
                <a:solidFill>
                  <a:srgbClr val="7030A0"/>
                </a:solidFill>
                <a:highlight>
                  <a:srgbClr val="FFFF00"/>
                </a:highlight>
              </a:rPr>
              <a:t>保守型基金</a:t>
            </a:r>
            <a:endParaRPr lang="en-US" altLang="zh-TW" sz="6000" b="1" dirty="0">
              <a:solidFill>
                <a:srgbClr val="7030A0"/>
              </a:solidFill>
              <a:highlight>
                <a:srgbClr val="FFFF00"/>
              </a:highlight>
            </a:endParaRPr>
          </a:p>
          <a:p>
            <a:pPr algn="ctr"/>
            <a:r>
              <a:rPr lang="zh-TW" altLang="en-US" sz="6000" b="1" dirty="0"/>
              <a:t>是退休基金最佳選項嗎？</a:t>
            </a:r>
          </a:p>
        </p:txBody>
      </p:sp>
      <p:sp>
        <p:nvSpPr>
          <p:cNvPr id="3" name="投影片編號版面配置區 2"/>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140590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香港</a:t>
            </a:r>
            <a:r>
              <a:rPr lang="en-US" altLang="zh-TW" dirty="0"/>
              <a:t>MPF</a:t>
            </a:r>
            <a:r>
              <a:rPr lang="zh-TW" altLang="en-US" dirty="0"/>
              <a:t>預設投資策略</a:t>
            </a:r>
            <a:r>
              <a:rPr lang="en-US" altLang="zh-TW" dirty="0"/>
              <a:t>(DIS)--</a:t>
            </a:r>
            <a:r>
              <a:rPr lang="zh-TW" altLang="en-US" dirty="0" smtClean="0"/>
              <a:t>人生週期</a:t>
            </a:r>
            <a:r>
              <a:rPr lang="zh-TW" altLang="en-US" dirty="0"/>
              <a:t>基金</a:t>
            </a:r>
          </a:p>
        </p:txBody>
      </p:sp>
      <p:sp>
        <p:nvSpPr>
          <p:cNvPr id="3" name="直排文字版面配置區 2"/>
          <p:cNvSpPr>
            <a:spLocks noGrp="1"/>
          </p:cNvSpPr>
          <p:nvPr>
            <p:ph type="body" orient="vert" idx="1"/>
          </p:nvPr>
        </p:nvSpPr>
        <p:spPr>
          <a:xfrm>
            <a:off x="2589212" y="2133600"/>
            <a:ext cx="8915400" cy="3886200"/>
          </a:xfrm>
        </p:spPr>
        <p:txBody>
          <a:bodyPr vert="horz">
            <a:normAutofit/>
          </a:bodyPr>
          <a:lstStyle/>
          <a:p>
            <a:r>
              <a:rPr lang="zh-TW" altLang="en-US" sz="2800" dirty="0"/>
              <a:t>「預設投資」由兩個混合資產基金組成：</a:t>
            </a:r>
          </a:p>
          <a:p>
            <a:pPr lvl="1"/>
            <a:r>
              <a:rPr lang="zh-TW" altLang="en-US" sz="2400" dirty="0"/>
              <a:t> 核 心 累 積 基 金（ </a:t>
            </a:r>
            <a:r>
              <a:rPr lang="en-US" altLang="zh-TW" sz="2400" dirty="0"/>
              <a:t>Core Accumulation Fund </a:t>
            </a:r>
            <a:r>
              <a:rPr lang="zh-TW" altLang="en-US" sz="2400" dirty="0"/>
              <a:t>或 簡 稱 </a:t>
            </a:r>
            <a:r>
              <a:rPr lang="en-US" altLang="zh-TW" sz="2400" dirty="0"/>
              <a:t>CAF</a:t>
            </a:r>
            <a:r>
              <a:rPr lang="zh-TW" altLang="en-US" sz="2400" dirty="0"/>
              <a:t>）：投 資 策 略 較 進 取 ，六成權益投資於風險較高的資產，一般為環球股票，其餘四成投資於風險較低的資產，一般為環球債券</a:t>
            </a:r>
          </a:p>
          <a:p>
            <a:pPr lvl="1"/>
            <a:r>
              <a:rPr lang="en-US" altLang="zh-TW" sz="2400" dirty="0"/>
              <a:t>65 </a:t>
            </a:r>
            <a:r>
              <a:rPr lang="zh-TW" altLang="en-US" sz="2400" dirty="0"/>
              <a:t>歲後基金（ </a:t>
            </a:r>
            <a:r>
              <a:rPr lang="en-US" altLang="zh-TW" sz="2400" dirty="0"/>
              <a:t>Age 65 Plus Fund </a:t>
            </a:r>
            <a:r>
              <a:rPr lang="zh-TW" altLang="en-US" sz="2400" dirty="0"/>
              <a:t>或 簡 稱 </a:t>
            </a:r>
            <a:r>
              <a:rPr lang="en-US" altLang="zh-TW" sz="2400" dirty="0"/>
              <a:t>A65F</a:t>
            </a:r>
            <a:r>
              <a:rPr lang="zh-TW" altLang="en-US" sz="2400" dirty="0"/>
              <a:t>）： 投 資 策 略 較 保 守 ， 八 成權益投資於風險較低的資產，兩成權益投資於風險較高的資產</a:t>
            </a:r>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449651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54" name="Group 53"/>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 y="228600"/>
            <a:ext cx="2851523" cy="6638625"/>
            <a:chOff x="2487613" y="285750"/>
            <a:chExt cx="2428875" cy="5654676"/>
          </a:xfrm>
        </p:grpSpPr>
        <p:sp>
          <p:nvSpPr>
            <p:cNvPr id="55" name="Freeform 11"/>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6" name="Freeform 12"/>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7" name="Freeform 13"/>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8" name="Freeform 14"/>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9" name="Freeform 15"/>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0" name="Freeform 16"/>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1" name="Freeform 17"/>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2" name="Freeform 18"/>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3" name="Freeform 19"/>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4" name="Freeform 20"/>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5" name="Freeform 21"/>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6" name="Freeform 22"/>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8" name="Group 67"/>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7224" y="-786"/>
            <a:ext cx="2356675" cy="6854040"/>
            <a:chOff x="6627813" y="194833"/>
            <a:chExt cx="1952625" cy="5678918"/>
          </a:xfrm>
        </p:grpSpPr>
        <p:sp>
          <p:nvSpPr>
            <p:cNvPr id="69" name="Freeform 27"/>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0" name="Freeform 28"/>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1" name="Freeform 29"/>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2" name="Freeform 30"/>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3" name="Freeform 31"/>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4" name="Freeform 32"/>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5" name="Freeform 33"/>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6" name="Freeform 34"/>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7" name="Freeform 35"/>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8" name="Freeform 36"/>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9" name="Freeform 37"/>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0" name="Freeform 38"/>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2" name="Rectangle 81"/>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4" name="Freeform 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86" name="Rectangle 8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 y="228600"/>
            <a:ext cx="2851523" cy="6638625"/>
            <a:chOff x="2487613" y="285750"/>
            <a:chExt cx="2428875" cy="5654676"/>
          </a:xfrm>
        </p:grpSpPr>
        <p:sp>
          <p:nvSpPr>
            <p:cNvPr id="89" name="Freeform 11"/>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0" name="Freeform 12"/>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1" name="Freeform 13"/>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2" name="Freeform 14"/>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3" name="Freeform 15"/>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4" name="Freeform 16"/>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5" name="Freeform 17"/>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96" name="Freeform 18"/>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97" name="Freeform 19"/>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8" name="Freeform 20"/>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9" name="Freeform 21"/>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0" name="Freeform 22"/>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2" name="Group 101"/>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7224" y="-786"/>
            <a:ext cx="2356675" cy="6854040"/>
            <a:chOff x="6627813" y="194833"/>
            <a:chExt cx="1952625" cy="5678918"/>
          </a:xfrm>
        </p:grpSpPr>
        <p:sp>
          <p:nvSpPr>
            <p:cNvPr id="103" name="Freeform 27"/>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4" name="Freeform 28"/>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5" name="Freeform 29"/>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6" name="Freeform 30"/>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7" name="Freeform 31"/>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8" name="Freeform 32"/>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9" name="Freeform 33"/>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0" name="Freeform 34"/>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1" name="Freeform 35"/>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2" name="Freeform 36"/>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3" name="Freeform 37"/>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4" name="Freeform 38"/>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16" name="Rectangle 11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8" name="Freeform 33"/>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4753578"/>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2" name="標題 1"/>
          <p:cNvSpPr>
            <a:spLocks noGrp="1"/>
          </p:cNvSpPr>
          <p:nvPr>
            <p:ph type="title"/>
          </p:nvPr>
        </p:nvSpPr>
        <p:spPr>
          <a:xfrm>
            <a:off x="2589213" y="4529540"/>
            <a:ext cx="8915399" cy="1162423"/>
          </a:xfrm>
        </p:spPr>
        <p:txBody>
          <a:bodyPr vert="horz" lIns="91440" tIns="45720" rIns="91440" bIns="45720" rtlCol="0" anchor="b">
            <a:normAutofit/>
          </a:bodyPr>
          <a:lstStyle/>
          <a:p>
            <a:pPr>
              <a:lnSpc>
                <a:spcPct val="80000"/>
              </a:lnSpc>
            </a:pPr>
            <a:r>
              <a:rPr lang="zh-TW" altLang="en-US" sz="4200" dirty="0"/>
              <a:t>香港強積金預設投資組合隨年齡變動</a:t>
            </a:r>
          </a:p>
        </p:txBody>
      </p:sp>
      <p:pic>
        <p:nvPicPr>
          <p:cNvPr id="7" name="圖片 6"/>
          <p:cNvPicPr>
            <a:picLocks noChangeAspect="1"/>
          </p:cNvPicPr>
          <p:nvPr/>
        </p:nvPicPr>
        <p:blipFill>
          <a:blip r:embed="rId2"/>
          <a:stretch>
            <a:fillRect/>
          </a:stretch>
        </p:blipFill>
        <p:spPr>
          <a:xfrm>
            <a:off x="2842022" y="63310"/>
            <a:ext cx="6908799" cy="4253163"/>
          </a:xfrm>
          <a:prstGeom prst="rect">
            <a:avLst/>
          </a:prstGeom>
        </p:spPr>
      </p:pic>
      <p:sp>
        <p:nvSpPr>
          <p:cNvPr id="8" name="矩形 7"/>
          <p:cNvSpPr/>
          <p:nvPr/>
        </p:nvSpPr>
        <p:spPr>
          <a:xfrm>
            <a:off x="3183079" y="4366266"/>
            <a:ext cx="3331361" cy="523220"/>
          </a:xfrm>
          <a:prstGeom prst="rect">
            <a:avLst/>
          </a:prstGeom>
        </p:spPr>
        <p:txBody>
          <a:bodyPr wrap="none">
            <a:spAutoFit/>
          </a:bodyPr>
          <a:lstStyle/>
          <a:p>
            <a:r>
              <a:rPr lang="zh-TW" altLang="en-US" sz="2800" b="1" dirty="0"/>
              <a:t>核心累積基金</a:t>
            </a:r>
            <a:r>
              <a:rPr lang="en-US" altLang="zh-TW" sz="2800" b="1" dirty="0"/>
              <a:t>(CAF)</a:t>
            </a:r>
            <a:endParaRPr lang="zh-TW" altLang="en-US" sz="2800" b="1" dirty="0"/>
          </a:p>
        </p:txBody>
      </p:sp>
      <p:sp>
        <p:nvSpPr>
          <p:cNvPr id="9" name="矩形 8"/>
          <p:cNvSpPr/>
          <p:nvPr/>
        </p:nvSpPr>
        <p:spPr>
          <a:xfrm>
            <a:off x="7502543" y="4400596"/>
            <a:ext cx="3134191" cy="523220"/>
          </a:xfrm>
          <a:prstGeom prst="rect">
            <a:avLst/>
          </a:prstGeom>
        </p:spPr>
        <p:txBody>
          <a:bodyPr wrap="none">
            <a:spAutoFit/>
          </a:bodyPr>
          <a:lstStyle/>
          <a:p>
            <a:r>
              <a:rPr lang="en-US" altLang="zh-TW" sz="2800" b="1" dirty="0"/>
              <a:t>65</a:t>
            </a:r>
            <a:r>
              <a:rPr lang="zh-TW" altLang="en-US" sz="2800" b="1" dirty="0"/>
              <a:t>歲後基金</a:t>
            </a:r>
            <a:r>
              <a:rPr lang="en-US" altLang="zh-TW" sz="2800" b="1" dirty="0"/>
              <a:t>(A65F)</a:t>
            </a:r>
            <a:endParaRPr lang="zh-TW" altLang="en-US" sz="2800" b="1" dirty="0"/>
          </a:p>
        </p:txBody>
      </p:sp>
      <p:sp>
        <p:nvSpPr>
          <p:cNvPr id="4" name="投影片編號版面配置區 3"/>
          <p:cNvSpPr>
            <a:spLocks noGrp="1"/>
          </p:cNvSpPr>
          <p:nvPr>
            <p:ph type="sldNum" sz="quarter" idx="12"/>
          </p:nvPr>
        </p:nvSpPr>
        <p:spPr>
          <a:xfrm>
            <a:off x="683474" y="4960309"/>
            <a:ext cx="779767" cy="365125"/>
          </a:xfrm>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1741118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12" name="Group 11"/>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 y="228600"/>
            <a:ext cx="2851523" cy="6638625"/>
            <a:chOff x="2487613" y="285750"/>
            <a:chExt cx="2428875" cy="5654676"/>
          </a:xfrm>
        </p:grpSpPr>
        <p:sp>
          <p:nvSpPr>
            <p:cNvPr id="13" name="Freeform 11"/>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7224" y="-786"/>
            <a:ext cx="2356675" cy="6854040"/>
            <a:chOff x="6627813" y="194833"/>
            <a:chExt cx="1952625" cy="5678918"/>
          </a:xfrm>
        </p:grpSpPr>
        <p:sp>
          <p:nvSpPr>
            <p:cNvPr id="27" name="Freeform 27"/>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4" name="Rectangle 43"/>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 y="228600"/>
            <a:ext cx="2851523" cy="6638625"/>
            <a:chOff x="2487613" y="285750"/>
            <a:chExt cx="2428875" cy="5654676"/>
          </a:xfrm>
        </p:grpSpPr>
        <p:sp>
          <p:nvSpPr>
            <p:cNvPr id="47" name="Freeform 11"/>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8" name="Freeform 12"/>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9" name="Freeform 13"/>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0" name="Freeform 14"/>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1" name="Freeform 15"/>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2" name="Freeform 16"/>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3" name="Freeform 17"/>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4" name="Freeform 18"/>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5" name="Freeform 19"/>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6" name="Freeform 20"/>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7" name="Freeform 21"/>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8" name="Freeform 22"/>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0" name="Group 59"/>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7224" y="-786"/>
            <a:ext cx="2356675" cy="6854040"/>
            <a:chOff x="6627813" y="194833"/>
            <a:chExt cx="1952625" cy="5678918"/>
          </a:xfrm>
        </p:grpSpPr>
        <p:sp>
          <p:nvSpPr>
            <p:cNvPr id="61" name="Freeform 27"/>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2" name="Freeform 28"/>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3" name="Freeform 29"/>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4" name="Freeform 30"/>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5" name="Freeform 31"/>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6" name="Freeform 32"/>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7" name="Freeform 33"/>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8" name="Freeform 34"/>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9" name="Freeform 35"/>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0" name="Freeform 36"/>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1" name="Freeform 37"/>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2" name="Freeform 38"/>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4" name="Rectangle 73"/>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6" name="Freeform 33"/>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4588986"/>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6" name="圖片 5"/>
          <p:cNvPicPr>
            <a:picLocks noChangeAspect="1"/>
          </p:cNvPicPr>
          <p:nvPr/>
        </p:nvPicPr>
        <p:blipFill>
          <a:blip r:embed="rId2"/>
          <a:stretch>
            <a:fillRect/>
          </a:stretch>
        </p:blipFill>
        <p:spPr>
          <a:xfrm>
            <a:off x="2589212" y="1170940"/>
            <a:ext cx="8962708" cy="2285491"/>
          </a:xfrm>
          <a:prstGeom prst="rect">
            <a:avLst/>
          </a:prstGeom>
        </p:spPr>
      </p:pic>
      <p:sp>
        <p:nvSpPr>
          <p:cNvPr id="2" name="標題 1"/>
          <p:cNvSpPr>
            <a:spLocks noGrp="1"/>
          </p:cNvSpPr>
          <p:nvPr>
            <p:ph type="title"/>
          </p:nvPr>
        </p:nvSpPr>
        <p:spPr>
          <a:xfrm>
            <a:off x="2589213" y="3767328"/>
            <a:ext cx="8915399" cy="1924635"/>
          </a:xfrm>
        </p:spPr>
        <p:txBody>
          <a:bodyPr vert="horz" lIns="91440" tIns="45720" rIns="91440" bIns="45720" rtlCol="0" anchor="b">
            <a:normAutofit/>
          </a:bodyPr>
          <a:lstStyle/>
          <a:p>
            <a:r>
              <a:rPr lang="en-US" altLang="zh-TW" sz="5400" dirty="0"/>
              <a:t>MPF</a:t>
            </a:r>
            <a:r>
              <a:rPr lang="zh-TW" altLang="en-US" sz="5400" dirty="0"/>
              <a:t>的預設投資策略</a:t>
            </a:r>
            <a:r>
              <a:rPr lang="en-US" altLang="zh-TW" sz="5400" dirty="0"/>
              <a:t>(DIS)</a:t>
            </a:r>
            <a:r>
              <a:rPr lang="zh-TW" altLang="en-US" sz="5400" dirty="0"/>
              <a:t>與年齡關係</a:t>
            </a:r>
          </a:p>
        </p:txBody>
      </p:sp>
      <p:sp>
        <p:nvSpPr>
          <p:cNvPr id="4" name="投影片編號版面配置區 3"/>
          <p:cNvSpPr>
            <a:spLocks noGrp="1"/>
          </p:cNvSpPr>
          <p:nvPr>
            <p:ph type="sldNum" sz="quarter" idx="12"/>
          </p:nvPr>
        </p:nvSpPr>
        <p:spPr>
          <a:xfrm>
            <a:off x="657632" y="4795717"/>
            <a:ext cx="779767" cy="365125"/>
          </a:xfrm>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568977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55" name="Group 54"/>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 y="228600"/>
            <a:ext cx="2851523" cy="6638625"/>
            <a:chOff x="2487613" y="285750"/>
            <a:chExt cx="2428875" cy="5654676"/>
          </a:xfrm>
        </p:grpSpPr>
        <p:sp>
          <p:nvSpPr>
            <p:cNvPr id="56" name="Freeform 11"/>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7" name="Freeform 12"/>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8" name="Freeform 13"/>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9" name="Freeform 14"/>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0" name="Freeform 15"/>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1" name="Freeform 16"/>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2" name="Freeform 17"/>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3" name="Freeform 18"/>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4" name="Freeform 19"/>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5" name="Freeform 20"/>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6" name="Freeform 21"/>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7" name="Freeform 22"/>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9" name="Group 68"/>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7224" y="-786"/>
            <a:ext cx="2356675" cy="6854040"/>
            <a:chOff x="6627813" y="194833"/>
            <a:chExt cx="1952625" cy="5678918"/>
          </a:xfrm>
        </p:grpSpPr>
        <p:sp>
          <p:nvSpPr>
            <p:cNvPr id="70" name="Freeform 27"/>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1" name="Freeform 28"/>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2" name="Freeform 29"/>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3" name="Freeform 30"/>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4" name="Freeform 31"/>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5" name="Freeform 32"/>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6" name="Freeform 33"/>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7" name="Freeform 34"/>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8" name="Freeform 35"/>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9" name="Freeform 36"/>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0" name="Freeform 37"/>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1" name="Freeform 38"/>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3" name="Rectangle 82"/>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5" name="Freeform 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7" name="圖片 6"/>
          <p:cNvPicPr>
            <a:picLocks noChangeAspect="1"/>
          </p:cNvPicPr>
          <p:nvPr/>
        </p:nvPicPr>
        <p:blipFill>
          <a:blip r:embed="rId2"/>
          <a:stretch>
            <a:fillRect/>
          </a:stretch>
        </p:blipFill>
        <p:spPr>
          <a:xfrm>
            <a:off x="2589212" y="228601"/>
            <a:ext cx="8736514" cy="4390602"/>
          </a:xfrm>
          <a:prstGeom prst="rect">
            <a:avLst/>
          </a:prstGeom>
        </p:spPr>
      </p:pic>
      <p:sp>
        <p:nvSpPr>
          <p:cNvPr id="2" name="標題 1"/>
          <p:cNvSpPr>
            <a:spLocks noGrp="1"/>
          </p:cNvSpPr>
          <p:nvPr>
            <p:ph type="title"/>
          </p:nvPr>
        </p:nvSpPr>
        <p:spPr>
          <a:xfrm>
            <a:off x="2589213" y="4775200"/>
            <a:ext cx="8915399" cy="823448"/>
          </a:xfrm>
        </p:spPr>
        <p:txBody>
          <a:bodyPr vert="horz" lIns="91440" tIns="45720" rIns="91440" bIns="45720" rtlCol="0" anchor="b">
            <a:normAutofit/>
          </a:bodyPr>
          <a:lstStyle/>
          <a:p>
            <a:r>
              <a:rPr lang="zh-TW" altLang="en-US" sz="4100"/>
              <a:t>香港強積金預設投資組合隨年齡變動</a:t>
            </a:r>
          </a:p>
        </p:txBody>
      </p:sp>
      <p:sp>
        <p:nvSpPr>
          <p:cNvPr id="4" name="投影片編號版面配置區 3"/>
          <p:cNvSpPr>
            <a:spLocks noGrp="1"/>
          </p:cNvSpPr>
          <p:nvPr>
            <p:ph type="sldNum" sz="quarter" idx="12"/>
          </p:nvPr>
        </p:nvSpPr>
        <p:spPr>
          <a:xfrm>
            <a:off x="657632" y="4530541"/>
            <a:ext cx="779767" cy="365125"/>
          </a:xfrm>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1963682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圓角 4"/>
          <p:cNvSpPr/>
          <p:nvPr/>
        </p:nvSpPr>
        <p:spPr>
          <a:xfrm>
            <a:off x="2791327" y="2037348"/>
            <a:ext cx="7780421" cy="28715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000" b="1" dirty="0"/>
              <a:t>兩全其美？！</a:t>
            </a:r>
            <a:endParaRPr lang="en-US" altLang="zh-TW" sz="6000" b="1" dirty="0"/>
          </a:p>
          <a:p>
            <a:pPr algn="ctr"/>
            <a:r>
              <a:rPr lang="zh-TW" altLang="en-US" sz="6000" b="1" dirty="0"/>
              <a:t>無憂無慮投資</a:t>
            </a:r>
            <a:endParaRPr lang="en-US" altLang="zh-TW" sz="6000" b="1" dirty="0"/>
          </a:p>
          <a:p>
            <a:pPr algn="ctr"/>
            <a:r>
              <a:rPr lang="zh-TW" altLang="en-US" sz="6000" b="1" dirty="0"/>
              <a:t>長期報酬可期</a:t>
            </a:r>
          </a:p>
        </p:txBody>
      </p:sp>
      <p:sp>
        <p:nvSpPr>
          <p:cNvPr id="3" name="投影片編號版面配置區 2"/>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4293567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55" name="Group 54"/>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 y="228600"/>
            <a:ext cx="2851523" cy="6638625"/>
            <a:chOff x="2487613" y="285750"/>
            <a:chExt cx="2428875" cy="5654676"/>
          </a:xfrm>
        </p:grpSpPr>
        <p:sp>
          <p:nvSpPr>
            <p:cNvPr id="56" name="Freeform 11"/>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7" name="Freeform 12"/>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8" name="Freeform 13"/>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9" name="Freeform 14"/>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0" name="Freeform 15"/>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1" name="Freeform 16"/>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2" name="Freeform 17"/>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3" name="Freeform 18"/>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4" name="Freeform 19"/>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5" name="Freeform 20"/>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6" name="Freeform 21"/>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7" name="Freeform 22"/>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9" name="Group 68"/>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7224" y="-786"/>
            <a:ext cx="2356675" cy="6854040"/>
            <a:chOff x="6627813" y="194833"/>
            <a:chExt cx="1952625" cy="5678918"/>
          </a:xfrm>
        </p:grpSpPr>
        <p:sp>
          <p:nvSpPr>
            <p:cNvPr id="70" name="Freeform 27"/>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1" name="Freeform 28"/>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2" name="Freeform 29"/>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3" name="Freeform 30"/>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4" name="Freeform 31"/>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5" name="Freeform 32"/>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6" name="Freeform 33"/>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7" name="Freeform 34"/>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8" name="Freeform 35"/>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9" name="Freeform 36"/>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0" name="Freeform 37"/>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1" name="Freeform 38"/>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3" name="Rectangle 82"/>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5" name="Freeform 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2" name="標題 1"/>
          <p:cNvSpPr>
            <a:spLocks noGrp="1"/>
          </p:cNvSpPr>
          <p:nvPr>
            <p:ph type="title"/>
          </p:nvPr>
        </p:nvSpPr>
        <p:spPr>
          <a:xfrm>
            <a:off x="2589213" y="4775200"/>
            <a:ext cx="8915399" cy="823448"/>
          </a:xfrm>
        </p:spPr>
        <p:txBody>
          <a:bodyPr vert="horz" lIns="91440" tIns="45720" rIns="91440" bIns="45720" rtlCol="0" anchor="b">
            <a:noAutofit/>
          </a:bodyPr>
          <a:lstStyle/>
          <a:p>
            <a:r>
              <a:rPr lang="en-US" altLang="zh-TW" sz="3200" dirty="0"/>
              <a:t>32</a:t>
            </a:r>
            <a:r>
              <a:rPr lang="zh-TW" altLang="en-US" sz="3200" dirty="0"/>
              <a:t>個強積金計畫也各有自己的預設投資安排</a:t>
            </a:r>
            <a:r>
              <a:rPr lang="en-US" altLang="zh-TW" sz="3200" dirty="0"/>
              <a:t>(DIA)</a:t>
            </a:r>
            <a:endParaRPr lang="zh-TW" altLang="en-US" sz="3200" dirty="0"/>
          </a:p>
        </p:txBody>
      </p:sp>
      <p:pic>
        <p:nvPicPr>
          <p:cNvPr id="6" name="圖片 5"/>
          <p:cNvPicPr>
            <a:picLocks noChangeAspect="1"/>
          </p:cNvPicPr>
          <p:nvPr/>
        </p:nvPicPr>
        <p:blipFill>
          <a:blip r:embed="rId2"/>
          <a:stretch>
            <a:fillRect/>
          </a:stretch>
        </p:blipFill>
        <p:spPr>
          <a:xfrm>
            <a:off x="2851532" y="571013"/>
            <a:ext cx="6772275" cy="3848100"/>
          </a:xfrm>
          <a:prstGeom prst="rect">
            <a:avLst/>
          </a:prstGeom>
        </p:spPr>
      </p:pic>
      <p:sp>
        <p:nvSpPr>
          <p:cNvPr id="8" name="語音泡泡: 橢圓形 7"/>
          <p:cNvSpPr/>
          <p:nvPr/>
        </p:nvSpPr>
        <p:spPr>
          <a:xfrm>
            <a:off x="8149390" y="401053"/>
            <a:ext cx="3355222" cy="1445603"/>
          </a:xfrm>
          <a:prstGeom prst="wedgeEllipseCallout">
            <a:avLst>
              <a:gd name="adj1" fmla="val -22504"/>
              <a:gd name="adj2" fmla="val 915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t>2017.4.1</a:t>
            </a:r>
            <a:r>
              <a:rPr lang="zh-TW" altLang="en-US" sz="2800" b="1" dirty="0"/>
              <a:t>新的</a:t>
            </a:r>
            <a:endParaRPr lang="en-US" altLang="zh-TW" sz="2800" b="1" dirty="0"/>
          </a:p>
          <a:p>
            <a:pPr algn="ctr"/>
            <a:r>
              <a:rPr lang="zh-TW" altLang="en-US" sz="2800" b="1" dirty="0"/>
              <a:t>ＤＩＳ（生命週期基金）</a:t>
            </a:r>
            <a:endParaRPr lang="zh-TW" altLang="en-US" b="1" dirty="0"/>
          </a:p>
        </p:txBody>
      </p:sp>
      <p:sp>
        <p:nvSpPr>
          <p:cNvPr id="38" name="語音泡泡: 橢圓形 37"/>
          <p:cNvSpPr/>
          <p:nvPr/>
        </p:nvSpPr>
        <p:spPr>
          <a:xfrm>
            <a:off x="246056" y="434882"/>
            <a:ext cx="2997192" cy="2756657"/>
          </a:xfrm>
          <a:prstGeom prst="wedgeEllipseCallout">
            <a:avLst>
              <a:gd name="adj1" fmla="val 77720"/>
              <a:gd name="adj2" fmla="val 522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現</a:t>
            </a:r>
            <a:r>
              <a:rPr lang="en-US" altLang="zh-TW" sz="2800" b="1" dirty="0"/>
              <a:t>(</a:t>
            </a:r>
            <a:r>
              <a:rPr lang="zh-TW" altLang="en-US" sz="2800" b="1" dirty="0"/>
              <a:t>舊）有的</a:t>
            </a:r>
            <a:endParaRPr lang="en-US" altLang="zh-TW" sz="2800" b="1" dirty="0"/>
          </a:p>
          <a:p>
            <a:pPr algn="ctr"/>
            <a:r>
              <a:rPr lang="zh-TW" altLang="en-US" sz="2800" b="1" dirty="0"/>
              <a:t>ＤＩＡ（保守型基金為主）</a:t>
            </a:r>
            <a:endParaRPr lang="zh-TW" altLang="en-US" b="1" dirty="0"/>
          </a:p>
        </p:txBody>
      </p:sp>
      <p:sp>
        <p:nvSpPr>
          <p:cNvPr id="4" name="投影片編號版面配置區 3"/>
          <p:cNvSpPr>
            <a:spLocks noGrp="1"/>
          </p:cNvSpPr>
          <p:nvPr>
            <p:ph type="sldNum" sz="quarter" idx="12"/>
          </p:nvPr>
        </p:nvSpPr>
        <p:spPr>
          <a:xfrm>
            <a:off x="694823" y="4530541"/>
            <a:ext cx="779767" cy="365125"/>
          </a:xfrm>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903264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強積金</a:t>
            </a:r>
            <a:r>
              <a:rPr lang="en-US" altLang="zh-TW" dirty="0">
                <a:solidFill>
                  <a:srgbClr val="FF0000"/>
                </a:solidFill>
              </a:rPr>
              <a:t>930</a:t>
            </a:r>
            <a:r>
              <a:rPr lang="zh-TW" altLang="en-US" dirty="0">
                <a:solidFill>
                  <a:srgbClr val="FF0000"/>
                </a:solidFill>
              </a:rPr>
              <a:t>萬</a:t>
            </a:r>
            <a:r>
              <a:rPr lang="zh-TW" altLang="en-US" dirty="0"/>
              <a:t>個帳戶中將有</a:t>
            </a:r>
            <a:r>
              <a:rPr lang="en-US" altLang="zh-TW" dirty="0"/>
              <a:t>361</a:t>
            </a:r>
            <a:r>
              <a:rPr lang="zh-TW" altLang="en-US" dirty="0"/>
              <a:t>萬個帳戶會被移到新的預設投資策略（</a:t>
            </a:r>
            <a:r>
              <a:rPr lang="en-US" altLang="zh-TW" dirty="0"/>
              <a:t>DIS</a:t>
            </a:r>
            <a:r>
              <a:rPr lang="zh-TW" altLang="en-US" dirty="0"/>
              <a:t>）</a:t>
            </a:r>
            <a:r>
              <a:rPr lang="en-US" altLang="zh-TW" dirty="0"/>
              <a:t>----</a:t>
            </a:r>
            <a:r>
              <a:rPr lang="zh-TW" altLang="en-US" dirty="0"/>
              <a:t>生命週期基金</a:t>
            </a:r>
          </a:p>
        </p:txBody>
      </p:sp>
      <p:sp>
        <p:nvSpPr>
          <p:cNvPr id="6" name="矩形 5"/>
          <p:cNvSpPr/>
          <p:nvPr/>
        </p:nvSpPr>
        <p:spPr>
          <a:xfrm>
            <a:off x="1764632" y="2413338"/>
            <a:ext cx="9739979" cy="3046988"/>
          </a:xfrm>
          <a:prstGeom prst="rect">
            <a:avLst/>
          </a:prstGeom>
        </p:spPr>
        <p:txBody>
          <a:bodyPr wrap="square">
            <a:spAutoFit/>
          </a:bodyPr>
          <a:lstStyle/>
          <a:p>
            <a:r>
              <a:rPr lang="en-US" altLang="zh-TW" sz="3200" dirty="0"/>
              <a:t>• </a:t>
            </a:r>
            <a:r>
              <a:rPr lang="zh-TW" altLang="en-US" sz="3200" dirty="0"/>
              <a:t>強積金制度現時約有</a:t>
            </a:r>
            <a:r>
              <a:rPr lang="en-US" altLang="zh-TW" sz="3200" dirty="0"/>
              <a:t>930</a:t>
            </a:r>
            <a:r>
              <a:rPr lang="zh-TW" altLang="en-US" sz="3200" dirty="0"/>
              <a:t>萬個強積金帳戶</a:t>
            </a:r>
            <a:endParaRPr lang="en-US" altLang="zh-TW" sz="3200" dirty="0"/>
          </a:p>
          <a:p>
            <a:r>
              <a:rPr lang="zh-TW" altLang="en-US" sz="3200" dirty="0"/>
              <a:t></a:t>
            </a:r>
            <a:r>
              <a:rPr lang="en-US" altLang="zh-TW" sz="3200" dirty="0"/>
              <a:t>61</a:t>
            </a:r>
            <a:r>
              <a:rPr lang="zh-TW" altLang="en-US" sz="3200" dirty="0"/>
              <a:t>萬個帳戶 ： 沒有任何投資指示</a:t>
            </a:r>
            <a:endParaRPr lang="en-US" altLang="zh-TW" sz="3200" dirty="0"/>
          </a:p>
          <a:p>
            <a:r>
              <a:rPr lang="zh-TW" altLang="en-US" sz="3200" dirty="0"/>
              <a:t></a:t>
            </a:r>
            <a:r>
              <a:rPr lang="en-US" altLang="zh-TW" sz="3200" dirty="0"/>
              <a:t>300</a:t>
            </a:r>
            <a:r>
              <a:rPr lang="zh-TW" altLang="en-US" sz="3200" dirty="0"/>
              <a:t>萬個帳戶：沒有就新存入的強積金給予 投資指示</a:t>
            </a:r>
          </a:p>
          <a:p>
            <a:r>
              <a:rPr lang="zh-TW" altLang="en-US" sz="3200" dirty="0"/>
              <a:t> </a:t>
            </a:r>
            <a:r>
              <a:rPr lang="en-US" altLang="zh-TW" sz="3200" dirty="0">
                <a:solidFill>
                  <a:srgbClr val="FF0000"/>
                </a:solidFill>
              </a:rPr>
              <a:t>569</a:t>
            </a:r>
            <a:r>
              <a:rPr lang="zh-TW" altLang="en-US" sz="3200" dirty="0">
                <a:solidFill>
                  <a:srgbClr val="FF0000"/>
                </a:solidFill>
              </a:rPr>
              <a:t>萬個帳戶 ： 有投資指示</a:t>
            </a:r>
          </a:p>
          <a:p>
            <a:r>
              <a:rPr lang="en-US" altLang="zh-TW" sz="3200" dirty="0"/>
              <a:t>• 4</a:t>
            </a:r>
            <a:r>
              <a:rPr lang="zh-TW" altLang="en-US" sz="3200" dirty="0"/>
              <a:t>月</a:t>
            </a:r>
            <a:r>
              <a:rPr lang="en-US" altLang="zh-TW" sz="3200" dirty="0"/>
              <a:t>1</a:t>
            </a:r>
            <a:r>
              <a:rPr lang="zh-TW" altLang="en-US" sz="3200" dirty="0"/>
              <a:t>日後開立的帳戶均採ＤＩＳ新制</a:t>
            </a: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3802521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保守型預設基金</a:t>
            </a:r>
            <a:r>
              <a:rPr lang="en-US" altLang="zh-TW" dirty="0"/>
              <a:t>(DIA)</a:t>
            </a:r>
            <a:r>
              <a:rPr lang="zh-TW" altLang="en-US" dirty="0"/>
              <a:t>轉到新的生命週期預設基金策略（</a:t>
            </a:r>
            <a:r>
              <a:rPr lang="en-US" altLang="zh-TW" dirty="0"/>
              <a:t>DIS</a:t>
            </a:r>
            <a:r>
              <a:rPr lang="zh-TW" altLang="en-US" dirty="0"/>
              <a:t>）重要通知</a:t>
            </a:r>
          </a:p>
        </p:txBody>
      </p:sp>
      <p:sp>
        <p:nvSpPr>
          <p:cNvPr id="7" name="直排文字版面配置區 6"/>
          <p:cNvSpPr>
            <a:spLocks noGrp="1"/>
          </p:cNvSpPr>
          <p:nvPr>
            <p:ph type="body" orient="vert" idx="1"/>
          </p:nvPr>
        </p:nvSpPr>
        <p:spPr/>
        <p:txBody>
          <a:bodyPr vert="horz"/>
          <a:lstStyle/>
          <a:p>
            <a:r>
              <a:rPr lang="zh-TW" altLang="en-US" sz="2400" dirty="0"/>
              <a:t>帳戶持有人如 認 為新的「 預 設 投 資</a:t>
            </a:r>
            <a:r>
              <a:rPr lang="en-US" altLang="zh-TW" sz="2400" dirty="0"/>
              <a:t>(DIS)</a:t>
            </a:r>
            <a:r>
              <a:rPr lang="zh-TW" altLang="en-US" sz="2400" dirty="0"/>
              <a:t> 」適 合 自 己 ，便 無 須 採 取 任 何 行 動 </a:t>
            </a:r>
            <a:endParaRPr lang="en-US" altLang="zh-TW" sz="2400" dirty="0"/>
          </a:p>
          <a:p>
            <a:r>
              <a:rPr lang="zh-TW" altLang="en-US" sz="2400" dirty="0"/>
              <a:t> 如 不 同 意 按新的 「 預 設 投 資</a:t>
            </a:r>
            <a:r>
              <a:rPr lang="en-US" altLang="zh-TW" sz="2400" dirty="0"/>
              <a:t>(DIS)</a:t>
            </a:r>
            <a:r>
              <a:rPr lang="zh-TW" altLang="en-US" sz="2400" dirty="0"/>
              <a:t> 」 進 行 投 資 ， 而 希 望 按照</a:t>
            </a:r>
            <a:r>
              <a:rPr lang="zh-TW" altLang="en-US" sz="2400" dirty="0" smtClean="0"/>
              <a:t>計畫原有</a:t>
            </a:r>
            <a:r>
              <a:rPr lang="zh-TW" altLang="en-US" sz="2400" dirty="0"/>
              <a:t>的預設安排（ </a:t>
            </a:r>
            <a:r>
              <a:rPr lang="en-US" altLang="zh-TW" sz="2400" dirty="0"/>
              <a:t>DIA</a:t>
            </a:r>
            <a:r>
              <a:rPr lang="zh-TW" altLang="en-US" sz="2400" dirty="0"/>
              <a:t>）進 行 投 資 ， 成 員 必 須 填妥 表 格 並送達受託人；否則， 該帳戶內的強積金將會在指明日期之後的 </a:t>
            </a:r>
            <a:r>
              <a:rPr lang="en-US" altLang="zh-TW" sz="2400" dirty="0"/>
              <a:t>14 </a:t>
            </a:r>
            <a:r>
              <a:rPr lang="zh-TW" altLang="en-US" sz="2400" dirty="0"/>
              <a:t>日 內 ， 由 原有</a:t>
            </a:r>
            <a:r>
              <a:rPr lang="zh-TW" altLang="en-US" sz="2400" dirty="0" smtClean="0"/>
              <a:t>計畫的</a:t>
            </a:r>
            <a:r>
              <a:rPr lang="zh-TW" altLang="en-US" sz="2400" dirty="0"/>
              <a:t>預設安排（ </a:t>
            </a:r>
            <a:r>
              <a:rPr lang="en-US" altLang="zh-TW" sz="2400" dirty="0"/>
              <a:t>DIA</a:t>
            </a:r>
            <a:r>
              <a:rPr lang="zh-TW" altLang="en-US" sz="2400" dirty="0"/>
              <a:t>）轉 至 按「 預 設投資</a:t>
            </a:r>
            <a:r>
              <a:rPr lang="en-US" altLang="zh-TW" sz="2400" dirty="0"/>
              <a:t>(DIS)</a:t>
            </a:r>
            <a:r>
              <a:rPr lang="zh-TW" altLang="en-US" sz="2400" dirty="0"/>
              <a:t>」進行投資。</a:t>
            </a:r>
          </a:p>
          <a:p>
            <a:endParaRPr lang="zh-TW" altLang="en-US" dirty="0"/>
          </a:p>
        </p:txBody>
      </p:sp>
      <p:sp>
        <p:nvSpPr>
          <p:cNvPr id="6" name="矩形 5"/>
          <p:cNvSpPr/>
          <p:nvPr/>
        </p:nvSpPr>
        <p:spPr>
          <a:xfrm>
            <a:off x="1764632" y="2413338"/>
            <a:ext cx="9739979" cy="584775"/>
          </a:xfrm>
          <a:prstGeom prst="rect">
            <a:avLst/>
          </a:prstGeom>
        </p:spPr>
        <p:txBody>
          <a:bodyPr wrap="square">
            <a:spAutoFit/>
          </a:bodyPr>
          <a:lstStyle/>
          <a:p>
            <a:r>
              <a:rPr lang="en-US" altLang="zh-TW" sz="3200" dirty="0"/>
              <a:t>•</a:t>
            </a:r>
            <a:endParaRPr lang="zh-TW" altLang="en-US" sz="3200"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3666307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11579" y="1152908"/>
            <a:ext cx="2935707" cy="4977530"/>
          </a:xfrm>
          <a:solidFill>
            <a:srgbClr val="FF0000"/>
          </a:solidFill>
        </p:spPr>
        <p:txBody>
          <a:bodyPr>
            <a:normAutofit fontScale="90000"/>
          </a:bodyPr>
          <a:lstStyle/>
          <a:p>
            <a:r>
              <a:rPr lang="zh-TW" altLang="en-US" sz="6700" dirty="0">
                <a:solidFill>
                  <a:schemeClr val="accent1"/>
                </a:solidFill>
                <a:highlight>
                  <a:srgbClr val="FFFF00"/>
                </a:highlight>
              </a:rPr>
              <a:t>借鏡二</a:t>
            </a:r>
            <a:r>
              <a:rPr lang="en-US" altLang="zh-TW" sz="6700" dirty="0"/>
              <a:t/>
            </a:r>
            <a:br>
              <a:rPr lang="en-US" altLang="zh-TW" sz="6700" dirty="0"/>
            </a:br>
            <a:r>
              <a:rPr lang="zh-TW" altLang="en-US" sz="6700" dirty="0"/>
              <a:t>美國</a:t>
            </a:r>
            <a:r>
              <a:rPr lang="en-US" altLang="zh-TW" sz="6700" dirty="0"/>
              <a:t>TSP</a:t>
            </a:r>
            <a:r>
              <a:rPr lang="en-US" altLang="zh-TW" dirty="0"/>
              <a:t/>
            </a:r>
            <a:br>
              <a:rPr lang="en-US" altLang="zh-TW" dirty="0"/>
            </a:br>
            <a:r>
              <a:rPr lang="en-US" altLang="zh-TW" dirty="0"/>
              <a:t/>
            </a:r>
            <a:br>
              <a:rPr lang="en-US" altLang="zh-TW" dirty="0"/>
            </a:br>
            <a:r>
              <a:rPr lang="en-US" altLang="zh-TW" dirty="0"/>
              <a:t/>
            </a:r>
            <a:br>
              <a:rPr lang="en-US" altLang="zh-TW" dirty="0"/>
            </a:br>
            <a:r>
              <a:rPr lang="zh-TW" altLang="en-US" dirty="0"/>
              <a:t>新的預設基金投資策略</a:t>
            </a:r>
            <a:r>
              <a:rPr lang="en-US" altLang="zh-TW" dirty="0"/>
              <a:t>(L</a:t>
            </a:r>
            <a:r>
              <a:rPr lang="zh-TW" altLang="en-US" dirty="0"/>
              <a:t> </a:t>
            </a:r>
            <a:r>
              <a:rPr lang="en-US" altLang="zh-TW" dirty="0"/>
              <a:t>Funds)</a:t>
            </a:r>
            <a:r>
              <a:rPr lang="zh-TW" altLang="en-US" dirty="0"/>
              <a:t>生效日期</a:t>
            </a:r>
          </a:p>
        </p:txBody>
      </p:sp>
      <p:sp>
        <p:nvSpPr>
          <p:cNvPr id="7" name="橢圓 6"/>
          <p:cNvSpPr/>
          <p:nvPr/>
        </p:nvSpPr>
        <p:spPr>
          <a:xfrm>
            <a:off x="4362657" y="1152908"/>
            <a:ext cx="7474033" cy="516272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9600" b="1" dirty="0"/>
              <a:t>2015</a:t>
            </a:r>
            <a:r>
              <a:rPr lang="zh-TW" altLang="en-US" sz="9600" b="1" dirty="0"/>
              <a:t>年９月</a:t>
            </a:r>
            <a:endParaRPr lang="en-US" altLang="zh-TW" sz="9600" b="1" dirty="0"/>
          </a:p>
          <a:p>
            <a:pPr algn="ctr"/>
            <a:r>
              <a:rPr lang="zh-TW" altLang="en-US" sz="9600" b="1" dirty="0"/>
              <a:t>１日</a:t>
            </a:r>
            <a:endParaRPr lang="en-US" altLang="zh-TW" sz="9600" b="1"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2284988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solidFill>
                  <a:schemeClr val="tx1"/>
                </a:solidFill>
              </a:rPr>
              <a:t>美國聯邦雇員的</a:t>
            </a:r>
            <a:r>
              <a:rPr lang="zh-TW" altLang="en-US" dirty="0" smtClean="0">
                <a:solidFill>
                  <a:schemeClr val="tx1"/>
                </a:solidFill>
              </a:rPr>
              <a:t>人生週期</a:t>
            </a:r>
            <a:r>
              <a:rPr lang="zh-TW" altLang="en-US" dirty="0">
                <a:solidFill>
                  <a:schemeClr val="tx1"/>
                </a:solidFill>
              </a:rPr>
              <a:t>基金分為５個階段</a:t>
            </a:r>
            <a:r>
              <a:rPr lang="en-US" altLang="zh-TW" sz="3200" dirty="0">
                <a:solidFill>
                  <a:srgbClr val="FF0000"/>
                </a:solidFill>
              </a:rPr>
              <a:t/>
            </a:r>
            <a:br>
              <a:rPr lang="en-US" altLang="zh-TW" sz="3200" dirty="0">
                <a:solidFill>
                  <a:srgbClr val="FF0000"/>
                </a:solidFill>
              </a:rPr>
            </a:br>
            <a:endParaRPr lang="zh-TW" altLang="en-US" sz="3200" dirty="0">
              <a:solidFill>
                <a:srgbClr val="FF0000"/>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984628932"/>
              </p:ext>
            </p:extLst>
          </p:nvPr>
        </p:nvGraphicFramePr>
        <p:xfrm>
          <a:off x="705853" y="1778000"/>
          <a:ext cx="11181348" cy="4140198"/>
        </p:xfrm>
        <a:graphic>
          <a:graphicData uri="http://schemas.openxmlformats.org/drawingml/2006/table">
            <a:tbl>
              <a:tblPr/>
              <a:tblGrid>
                <a:gridCol w="5590674">
                  <a:extLst>
                    <a:ext uri="{9D8B030D-6E8A-4147-A177-3AD203B41FA5}">
                      <a16:colId xmlns="" xmlns:a16="http://schemas.microsoft.com/office/drawing/2014/main" val="585072990"/>
                    </a:ext>
                  </a:extLst>
                </a:gridCol>
                <a:gridCol w="5590674">
                  <a:extLst>
                    <a:ext uri="{9D8B030D-6E8A-4147-A177-3AD203B41FA5}">
                      <a16:colId xmlns="" xmlns:a16="http://schemas.microsoft.com/office/drawing/2014/main" val="441048141"/>
                    </a:ext>
                  </a:extLst>
                </a:gridCol>
              </a:tblGrid>
              <a:tr h="490772">
                <a:tc>
                  <a:txBody>
                    <a:bodyPr/>
                    <a:lstStyle/>
                    <a:p>
                      <a:r>
                        <a:rPr lang="zh-TW" altLang="en-US" sz="2400" dirty="0">
                          <a:effectLst/>
                        </a:rPr>
                        <a:t>預設選項</a:t>
                      </a:r>
                      <a:endParaRPr lang="en-US" sz="2400" dirty="0">
                        <a:effectLst/>
                      </a:endParaRPr>
                    </a:p>
                  </a:txBody>
                  <a:tcPr marL="31750" marR="31750" marT="31750" marB="3175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DDDDDD"/>
                    </a:solidFill>
                  </a:tcPr>
                </a:tc>
                <a:tc>
                  <a:txBody>
                    <a:bodyPr/>
                    <a:lstStyle/>
                    <a:p>
                      <a:r>
                        <a:rPr lang="zh-TW" altLang="en-US" sz="2400" dirty="0">
                          <a:effectLst/>
                        </a:rPr>
                        <a:t>預計退休時間</a:t>
                      </a:r>
                      <a:endParaRPr lang="en-US" sz="2400" dirty="0">
                        <a:effectLst/>
                      </a:endParaRPr>
                    </a:p>
                  </a:txBody>
                  <a:tcPr marL="31750" marR="31750" marT="31750" marB="3175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DDDDDD"/>
                    </a:solidFill>
                  </a:tcPr>
                </a:tc>
                <a:extLst>
                  <a:ext uri="{0D108BD9-81ED-4DB2-BD59-A6C34878D82A}">
                    <a16:rowId xmlns="" xmlns:a16="http://schemas.microsoft.com/office/drawing/2014/main" val="3434361731"/>
                  </a:ext>
                </a:extLst>
              </a:tr>
              <a:tr h="490772">
                <a:tc>
                  <a:txBody>
                    <a:bodyPr/>
                    <a:lstStyle/>
                    <a:p>
                      <a:r>
                        <a:rPr lang="en-US" sz="2400" dirty="0">
                          <a:solidFill>
                            <a:schemeClr val="accent1"/>
                          </a:solidFill>
                          <a:effectLst/>
                        </a:rPr>
                        <a:t>L 2050</a:t>
                      </a:r>
                      <a:r>
                        <a:rPr lang="zh-TW" altLang="en-US" sz="2400" dirty="0">
                          <a:solidFill>
                            <a:schemeClr val="accent1"/>
                          </a:solidFill>
                          <a:effectLst/>
                        </a:rPr>
                        <a:t>  高風險高報酬（新進職場者）</a:t>
                      </a:r>
                      <a:endParaRPr lang="en-US" sz="2400" dirty="0">
                        <a:solidFill>
                          <a:schemeClr val="accent1"/>
                        </a:solidFill>
                        <a:effectLst/>
                      </a:endParaRPr>
                    </a:p>
                  </a:txBody>
                  <a:tcPr marL="31750" marR="31750" marT="31750" marB="3175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r>
                        <a:rPr lang="en-US" sz="2400">
                          <a:effectLst/>
                        </a:rPr>
                        <a:t>2045 or later</a:t>
                      </a:r>
                    </a:p>
                  </a:txBody>
                  <a:tcPr marL="31750" marR="31750" marT="31750" marB="3175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extLst>
                  <a:ext uri="{0D108BD9-81ED-4DB2-BD59-A6C34878D82A}">
                    <a16:rowId xmlns="" xmlns:a16="http://schemas.microsoft.com/office/drawing/2014/main" val="2123717841"/>
                  </a:ext>
                </a:extLst>
              </a:tr>
              <a:tr h="490772">
                <a:tc>
                  <a:txBody>
                    <a:bodyPr/>
                    <a:lstStyle/>
                    <a:p>
                      <a:r>
                        <a:rPr lang="en-US" sz="2400" dirty="0">
                          <a:solidFill>
                            <a:schemeClr val="accent1"/>
                          </a:solidFill>
                          <a:effectLst/>
                        </a:rPr>
                        <a:t>L 2040</a:t>
                      </a:r>
                    </a:p>
                  </a:txBody>
                  <a:tcPr marL="31750" marR="31750" marT="31750" marB="3175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r>
                        <a:rPr lang="en-US" sz="2400">
                          <a:effectLst/>
                        </a:rPr>
                        <a:t>2035 through 2044</a:t>
                      </a:r>
                    </a:p>
                  </a:txBody>
                  <a:tcPr marL="31750" marR="31750" marT="31750" marB="3175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extLst>
                  <a:ext uri="{0D108BD9-81ED-4DB2-BD59-A6C34878D82A}">
                    <a16:rowId xmlns="" xmlns:a16="http://schemas.microsoft.com/office/drawing/2014/main" val="2125978365"/>
                  </a:ext>
                </a:extLst>
              </a:tr>
              <a:tr h="490772">
                <a:tc>
                  <a:txBody>
                    <a:bodyPr/>
                    <a:lstStyle/>
                    <a:p>
                      <a:r>
                        <a:rPr lang="en-US" sz="2400" dirty="0">
                          <a:solidFill>
                            <a:schemeClr val="accent1"/>
                          </a:solidFill>
                          <a:effectLst/>
                        </a:rPr>
                        <a:t>L 2030</a:t>
                      </a:r>
                    </a:p>
                  </a:txBody>
                  <a:tcPr marL="31750" marR="31750" marT="31750" marB="3175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r>
                        <a:rPr lang="en-US" sz="2400">
                          <a:effectLst/>
                        </a:rPr>
                        <a:t>2025 through 2034</a:t>
                      </a:r>
                    </a:p>
                  </a:txBody>
                  <a:tcPr marL="31750" marR="31750" marT="31750" marB="3175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extLst>
                  <a:ext uri="{0D108BD9-81ED-4DB2-BD59-A6C34878D82A}">
                    <a16:rowId xmlns="" xmlns:a16="http://schemas.microsoft.com/office/drawing/2014/main" val="3923067496"/>
                  </a:ext>
                </a:extLst>
              </a:tr>
              <a:tr h="490772">
                <a:tc>
                  <a:txBody>
                    <a:bodyPr/>
                    <a:lstStyle/>
                    <a:p>
                      <a:r>
                        <a:rPr lang="en-US" sz="2400" dirty="0">
                          <a:solidFill>
                            <a:schemeClr val="accent1"/>
                          </a:solidFill>
                          <a:effectLst/>
                        </a:rPr>
                        <a:t>L 2020</a:t>
                      </a:r>
                      <a:r>
                        <a:rPr lang="zh-TW" altLang="en-US" sz="2400" dirty="0">
                          <a:solidFill>
                            <a:schemeClr val="accent1"/>
                          </a:solidFill>
                          <a:effectLst/>
                        </a:rPr>
                        <a:t>   低風險低報酬（即將退休者）</a:t>
                      </a:r>
                      <a:endParaRPr lang="en-US" sz="2400" dirty="0">
                        <a:solidFill>
                          <a:schemeClr val="accent1"/>
                        </a:solidFill>
                        <a:effectLst/>
                      </a:endParaRPr>
                    </a:p>
                  </a:txBody>
                  <a:tcPr marL="31750" marR="31750" marT="31750" marB="3175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r>
                        <a:rPr lang="en-US" sz="2400">
                          <a:effectLst/>
                        </a:rPr>
                        <a:t>2018 through 2024</a:t>
                      </a:r>
                    </a:p>
                  </a:txBody>
                  <a:tcPr marL="31750" marR="31750" marT="31750" marB="3175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extLst>
                  <a:ext uri="{0D108BD9-81ED-4DB2-BD59-A6C34878D82A}">
                    <a16:rowId xmlns="" xmlns:a16="http://schemas.microsoft.com/office/drawing/2014/main" val="269723224"/>
                  </a:ext>
                </a:extLst>
              </a:tr>
              <a:tr h="1686338">
                <a:tc>
                  <a:txBody>
                    <a:bodyPr/>
                    <a:lstStyle/>
                    <a:p>
                      <a:r>
                        <a:rPr lang="en-US" sz="2400" dirty="0">
                          <a:solidFill>
                            <a:schemeClr val="accent1"/>
                          </a:solidFill>
                          <a:effectLst/>
                        </a:rPr>
                        <a:t>L Income</a:t>
                      </a:r>
                      <a:r>
                        <a:rPr lang="zh-TW" altLang="en-US" sz="2400" dirty="0">
                          <a:solidFill>
                            <a:schemeClr val="accent1"/>
                          </a:solidFill>
                          <a:effectLst/>
                        </a:rPr>
                        <a:t>　低風險低報酬（已經退休者）</a:t>
                      </a:r>
                      <a:endParaRPr lang="en-US" sz="2400" dirty="0">
                        <a:solidFill>
                          <a:schemeClr val="accent1"/>
                        </a:solidFill>
                        <a:effectLst/>
                      </a:endParaRPr>
                    </a:p>
                  </a:txBody>
                  <a:tcPr marL="31750" marR="31750" marT="31750" marB="3175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tc>
                  <a:txBody>
                    <a:bodyPr/>
                    <a:lstStyle/>
                    <a:p>
                      <a:r>
                        <a:rPr lang="en-US" sz="2400" dirty="0">
                          <a:effectLst/>
                        </a:rPr>
                        <a:t>If you are already withdrawing your account in monthly payments or expect to begin withdrawing before 2018</a:t>
                      </a:r>
                    </a:p>
                  </a:txBody>
                  <a:tcPr marL="31750" marR="31750" marT="31750" marB="3175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FFFFFF"/>
                    </a:solidFill>
                  </a:tcPr>
                </a:tc>
                <a:extLst>
                  <a:ext uri="{0D108BD9-81ED-4DB2-BD59-A6C34878D82A}">
                    <a16:rowId xmlns="" xmlns:a16="http://schemas.microsoft.com/office/drawing/2014/main" val="508690491"/>
                  </a:ext>
                </a:extLst>
              </a:tr>
            </a:tbl>
          </a:graphicData>
        </a:graphic>
      </p:graphicFrame>
      <p:sp>
        <p:nvSpPr>
          <p:cNvPr id="3" name="投影片編號版面配置區 2"/>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633399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zh-TW" altLang="en-US" dirty="0"/>
              <a:t>美國ＴＳＰ生命週期基金分為５個階段</a:t>
            </a:r>
          </a:p>
        </p:txBody>
      </p:sp>
      <p:graphicFrame>
        <p:nvGraphicFramePr>
          <p:cNvPr id="5" name="資料庫圖表 4"/>
          <p:cNvGraphicFramePr/>
          <p:nvPr>
            <p:extLst>
              <p:ext uri="{D42A27DB-BD31-4B8C-83A1-F6EECF244321}">
                <p14:modId xmlns:p14="http://schemas.microsoft.com/office/powerpoint/2010/main" val="153366322"/>
              </p:ext>
            </p:extLst>
          </p:nvPr>
        </p:nvGraphicFramePr>
        <p:xfrm>
          <a:off x="1155032" y="1152908"/>
          <a:ext cx="10106526" cy="558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語音泡泡: 橢圓形 7"/>
          <p:cNvSpPr/>
          <p:nvPr/>
        </p:nvSpPr>
        <p:spPr>
          <a:xfrm>
            <a:off x="2422359" y="1363579"/>
            <a:ext cx="1925052" cy="1557966"/>
          </a:xfrm>
          <a:prstGeom prst="wedgeEllipseCallout">
            <a:avLst>
              <a:gd name="adj1" fmla="val -54991"/>
              <a:gd name="adj2" fmla="val 8624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t>保守型</a:t>
            </a:r>
            <a:endParaRPr lang="en-US" altLang="zh-TW" sz="2400" dirty="0"/>
          </a:p>
          <a:p>
            <a:pPr algn="ctr"/>
            <a:endParaRPr lang="en-US" altLang="zh-TW" sz="2400" dirty="0"/>
          </a:p>
          <a:p>
            <a:pPr algn="ctr"/>
            <a:r>
              <a:rPr lang="zh-TW" altLang="en-US" sz="2400" dirty="0"/>
              <a:t>低風險低報酬</a:t>
            </a:r>
          </a:p>
        </p:txBody>
      </p:sp>
      <p:sp>
        <p:nvSpPr>
          <p:cNvPr id="9" name="語音泡泡: 橢圓形 8"/>
          <p:cNvSpPr/>
          <p:nvPr/>
        </p:nvSpPr>
        <p:spPr>
          <a:xfrm>
            <a:off x="9962147" y="1152907"/>
            <a:ext cx="1894442" cy="1704341"/>
          </a:xfrm>
          <a:prstGeom prst="wedgeEllipseCallout">
            <a:avLst>
              <a:gd name="adj1" fmla="val -47719"/>
              <a:gd name="adj2" fmla="val 8908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t>積極型</a:t>
            </a:r>
            <a:endParaRPr lang="en-US" altLang="zh-TW" sz="2400" dirty="0"/>
          </a:p>
          <a:p>
            <a:pPr algn="ctr"/>
            <a:endParaRPr lang="en-US" altLang="zh-TW" sz="2400" dirty="0"/>
          </a:p>
          <a:p>
            <a:pPr algn="ctr"/>
            <a:r>
              <a:rPr lang="zh-TW" altLang="en-US" sz="2400" dirty="0"/>
              <a:t>高風險</a:t>
            </a:r>
            <a:endParaRPr lang="en-US" altLang="zh-TW" sz="2400" dirty="0"/>
          </a:p>
          <a:p>
            <a:pPr algn="ctr"/>
            <a:r>
              <a:rPr lang="zh-TW" altLang="en-US" sz="2400" dirty="0"/>
              <a:t>高報酬</a:t>
            </a:r>
            <a:endParaRPr lang="zh-TW" altLang="en-US" dirty="0"/>
          </a:p>
        </p:txBody>
      </p:sp>
      <p:cxnSp>
        <p:nvCxnSpPr>
          <p:cNvPr id="11" name="直線單箭頭接點 10"/>
          <p:cNvCxnSpPr/>
          <p:nvPr/>
        </p:nvCxnSpPr>
        <p:spPr>
          <a:xfrm flipH="1">
            <a:off x="4636168" y="2037347"/>
            <a:ext cx="460408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213683" y="1769770"/>
            <a:ext cx="3449053" cy="61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solidFill>
                  <a:schemeClr val="accent1"/>
                </a:solidFill>
                <a:highlight>
                  <a:srgbClr val="FFFF00"/>
                </a:highlight>
              </a:rPr>
              <a:t>風險由高而低</a:t>
            </a:r>
          </a:p>
        </p:txBody>
      </p:sp>
      <p:sp>
        <p:nvSpPr>
          <p:cNvPr id="3" name="投影片編號版面配置區 2"/>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2445728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10" name="Group 12"/>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 y="228600"/>
            <a:ext cx="2851523" cy="6638625"/>
            <a:chOff x="2487613" y="285750"/>
            <a:chExt cx="2428875" cy="5654676"/>
          </a:xfrm>
        </p:grpSpPr>
        <p:sp>
          <p:nvSpPr>
            <p:cNvPr id="14" name="Freeform 11"/>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2" name="Group 26"/>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7224" y="-786"/>
            <a:ext cx="2356675" cy="6854040"/>
            <a:chOff x="6627813" y="194833"/>
            <a:chExt cx="1952625" cy="5678918"/>
          </a:xfrm>
        </p:grpSpPr>
        <p:sp>
          <p:nvSpPr>
            <p:cNvPr id="28" name="Freeform 27"/>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6" name="Rectangle 40"/>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2" name="Rectangle 44"/>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圖片 6"/>
          <p:cNvPicPr>
            <a:picLocks noChangeAspect="1"/>
          </p:cNvPicPr>
          <p:nvPr/>
        </p:nvPicPr>
        <p:blipFill>
          <a:blip r:embed="rId2"/>
          <a:stretch>
            <a:fillRect/>
          </a:stretch>
        </p:blipFill>
        <p:spPr>
          <a:xfrm>
            <a:off x="4838132" y="236560"/>
            <a:ext cx="6684313" cy="4293655"/>
          </a:xfrm>
          <a:prstGeom prst="rect">
            <a:avLst/>
          </a:prstGeom>
        </p:spPr>
      </p:pic>
      <p:sp>
        <p:nvSpPr>
          <p:cNvPr id="44" name="Rectangle 4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Freeform 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標題 1"/>
          <p:cNvSpPr>
            <a:spLocks noGrp="1"/>
          </p:cNvSpPr>
          <p:nvPr>
            <p:ph type="title"/>
          </p:nvPr>
        </p:nvSpPr>
        <p:spPr>
          <a:xfrm>
            <a:off x="540279" y="967417"/>
            <a:ext cx="3778870" cy="3943250"/>
          </a:xfrm>
        </p:spPr>
        <p:txBody>
          <a:bodyPr vert="horz" lIns="91440" tIns="45720" rIns="91440" bIns="45720" rtlCol="0" anchor="b">
            <a:normAutofit/>
          </a:bodyPr>
          <a:lstStyle/>
          <a:p>
            <a:r>
              <a:rPr lang="zh-TW" altLang="en-US" sz="4000" dirty="0">
                <a:solidFill>
                  <a:srgbClr val="FEFFFF"/>
                </a:solidFill>
              </a:rPr>
              <a:t>美國聯邦雇員的</a:t>
            </a:r>
            <a:r>
              <a:rPr lang="zh-TW" altLang="en-US" sz="4000" dirty="0" smtClean="0">
                <a:solidFill>
                  <a:srgbClr val="FEFFFF"/>
                </a:solidFill>
              </a:rPr>
              <a:t>人生週期</a:t>
            </a:r>
            <a:r>
              <a:rPr lang="zh-TW" altLang="en-US" sz="4000" dirty="0">
                <a:solidFill>
                  <a:srgbClr val="FEFFFF"/>
                </a:solidFill>
              </a:rPr>
              <a:t>基金長期報酬率</a:t>
            </a:r>
            <a:r>
              <a:rPr lang="en-US" altLang="zh-TW" sz="4000" dirty="0">
                <a:solidFill>
                  <a:srgbClr val="FEFFFF"/>
                </a:solidFill>
              </a:rPr>
              <a:t>(</a:t>
            </a:r>
            <a:r>
              <a:rPr lang="zh-TW" altLang="en-US" sz="4000" dirty="0">
                <a:solidFill>
                  <a:srgbClr val="FEFFFF"/>
                </a:solidFill>
              </a:rPr>
              <a:t>年化報酬率</a:t>
            </a:r>
            <a:r>
              <a:rPr lang="en-US" altLang="zh-TW" sz="4000" dirty="0">
                <a:solidFill>
                  <a:srgbClr val="FEFFFF"/>
                </a:solidFill>
              </a:rPr>
              <a:t>)</a:t>
            </a:r>
          </a:p>
        </p:txBody>
      </p:sp>
      <p:sp>
        <p:nvSpPr>
          <p:cNvPr id="106" name="語音泡泡: 橢圓形 105"/>
          <p:cNvSpPr/>
          <p:nvPr/>
        </p:nvSpPr>
        <p:spPr>
          <a:xfrm>
            <a:off x="5492189" y="3775032"/>
            <a:ext cx="1667089" cy="2515949"/>
          </a:xfrm>
          <a:prstGeom prst="wedgeEllipseCallout">
            <a:avLst>
              <a:gd name="adj1" fmla="val -29492"/>
              <a:gd name="adj2" fmla="val -9215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t>保守型</a:t>
            </a:r>
            <a:endParaRPr lang="en-US" altLang="zh-TW" sz="2400" dirty="0"/>
          </a:p>
          <a:p>
            <a:pPr algn="ctr"/>
            <a:endParaRPr lang="en-US" altLang="zh-TW" sz="2400" dirty="0"/>
          </a:p>
          <a:p>
            <a:pPr algn="ctr"/>
            <a:r>
              <a:rPr lang="zh-TW" altLang="en-US" sz="2400" dirty="0"/>
              <a:t>低風險低報酬</a:t>
            </a:r>
          </a:p>
        </p:txBody>
      </p:sp>
      <p:sp>
        <p:nvSpPr>
          <p:cNvPr id="107" name="語音泡泡: 橢圓形 106"/>
          <p:cNvSpPr/>
          <p:nvPr/>
        </p:nvSpPr>
        <p:spPr>
          <a:xfrm>
            <a:off x="8044679" y="3059348"/>
            <a:ext cx="1647378" cy="3185387"/>
          </a:xfrm>
          <a:prstGeom prst="wedgeEllipseCallout">
            <a:avLst>
              <a:gd name="adj1" fmla="val -47381"/>
              <a:gd name="adj2" fmla="val -7596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t>積極型</a:t>
            </a:r>
            <a:endParaRPr lang="en-US" altLang="zh-TW" sz="2400" dirty="0"/>
          </a:p>
          <a:p>
            <a:pPr algn="ctr"/>
            <a:endParaRPr lang="en-US" altLang="zh-TW" sz="2400" dirty="0"/>
          </a:p>
          <a:p>
            <a:pPr algn="ctr"/>
            <a:r>
              <a:rPr lang="zh-TW" altLang="en-US" sz="2400" dirty="0"/>
              <a:t>高風險</a:t>
            </a:r>
            <a:endParaRPr lang="en-US" altLang="zh-TW" sz="2400" dirty="0"/>
          </a:p>
          <a:p>
            <a:pPr algn="ctr"/>
            <a:r>
              <a:rPr lang="zh-TW" altLang="en-US" sz="2400" dirty="0"/>
              <a:t>高報酬</a:t>
            </a:r>
            <a:endParaRPr lang="zh-TW" altLang="en-US" dirty="0"/>
          </a:p>
        </p:txBody>
      </p:sp>
      <p:sp>
        <p:nvSpPr>
          <p:cNvPr id="8" name="矩形 7"/>
          <p:cNvSpPr/>
          <p:nvPr/>
        </p:nvSpPr>
        <p:spPr>
          <a:xfrm>
            <a:off x="451967" y="571501"/>
            <a:ext cx="3347656" cy="1323439"/>
          </a:xfrm>
          <a:prstGeom prst="rect">
            <a:avLst/>
          </a:prstGeom>
        </p:spPr>
        <p:txBody>
          <a:bodyPr wrap="square">
            <a:spAutoFit/>
          </a:bodyPr>
          <a:lstStyle/>
          <a:p>
            <a:r>
              <a:rPr lang="zh-TW" altLang="en-US" sz="4000" dirty="0">
                <a:solidFill>
                  <a:srgbClr val="FF0000"/>
                </a:solidFill>
                <a:highlight>
                  <a:srgbClr val="FFFF00"/>
                </a:highlight>
                <a:cs typeface="+mj-cs"/>
              </a:rPr>
              <a:t>組合不同</a:t>
            </a:r>
            <a:r>
              <a:rPr lang="en-US" altLang="zh-TW" sz="4000" dirty="0">
                <a:solidFill>
                  <a:srgbClr val="FF0000"/>
                </a:solidFill>
                <a:highlight>
                  <a:srgbClr val="FFFF00"/>
                </a:highlight>
                <a:cs typeface="+mj-cs"/>
              </a:rPr>
              <a:t/>
            </a:r>
            <a:br>
              <a:rPr lang="en-US" altLang="zh-TW" sz="4000" dirty="0">
                <a:solidFill>
                  <a:srgbClr val="FF0000"/>
                </a:solidFill>
                <a:highlight>
                  <a:srgbClr val="FFFF00"/>
                </a:highlight>
                <a:cs typeface="+mj-cs"/>
              </a:rPr>
            </a:br>
            <a:r>
              <a:rPr lang="zh-TW" altLang="en-US" sz="4000" dirty="0">
                <a:solidFill>
                  <a:srgbClr val="FF0000"/>
                </a:solidFill>
                <a:highlight>
                  <a:srgbClr val="FFFF00"/>
                </a:highlight>
                <a:cs typeface="+mj-cs"/>
              </a:rPr>
              <a:t>報酬也不同</a:t>
            </a:r>
            <a:endParaRPr lang="zh-TW" altLang="en-US" dirty="0"/>
          </a:p>
        </p:txBody>
      </p:sp>
      <p:sp>
        <p:nvSpPr>
          <p:cNvPr id="4" name="投影片編號版面配置區 3"/>
          <p:cNvSpPr>
            <a:spLocks noGrp="1"/>
          </p:cNvSpPr>
          <p:nvPr>
            <p:ph type="sldNum" sz="quarter" idx="12"/>
          </p:nvPr>
        </p:nvSpPr>
        <p:spPr>
          <a:xfrm>
            <a:off x="4249849" y="5310428"/>
            <a:ext cx="779767" cy="365125"/>
          </a:xfrm>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1979442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12" name="Group 11"/>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 y="228600"/>
            <a:ext cx="2851523" cy="6638625"/>
            <a:chOff x="2487613" y="285750"/>
            <a:chExt cx="2428875" cy="5654676"/>
          </a:xfrm>
        </p:grpSpPr>
        <p:sp>
          <p:nvSpPr>
            <p:cNvPr id="13" name="Freeform 11"/>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7224" y="-786"/>
            <a:ext cx="2356675" cy="6854040"/>
            <a:chOff x="6627813" y="194833"/>
            <a:chExt cx="1952625" cy="5678918"/>
          </a:xfrm>
        </p:grpSpPr>
        <p:sp>
          <p:nvSpPr>
            <p:cNvPr id="27" name="Freeform 27"/>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4" name="Rectangle 43"/>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圖片 5"/>
          <p:cNvPicPr>
            <a:picLocks noChangeAspect="1"/>
          </p:cNvPicPr>
          <p:nvPr/>
        </p:nvPicPr>
        <p:blipFill>
          <a:blip r:embed="rId2"/>
          <a:stretch>
            <a:fillRect/>
          </a:stretch>
        </p:blipFill>
        <p:spPr>
          <a:xfrm>
            <a:off x="4924756" y="207884"/>
            <a:ext cx="6769100" cy="4185288"/>
          </a:xfrm>
          <a:prstGeom prst="rect">
            <a:avLst/>
          </a:prstGeom>
        </p:spPr>
      </p:pic>
      <p:sp>
        <p:nvSpPr>
          <p:cNvPr id="46" name="Rectangle 4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Freeform 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標題 1"/>
          <p:cNvSpPr>
            <a:spLocks noGrp="1"/>
          </p:cNvSpPr>
          <p:nvPr>
            <p:ph type="title"/>
          </p:nvPr>
        </p:nvSpPr>
        <p:spPr>
          <a:xfrm>
            <a:off x="540279" y="609600"/>
            <a:ext cx="3778870" cy="4301067"/>
          </a:xfrm>
        </p:spPr>
        <p:txBody>
          <a:bodyPr vert="horz" lIns="91440" tIns="45720" rIns="91440" bIns="45720" rtlCol="0" anchor="b">
            <a:normAutofit fontScale="90000"/>
          </a:bodyPr>
          <a:lstStyle/>
          <a:p>
            <a:r>
              <a:rPr lang="zh-TW" altLang="en-US" sz="4400" dirty="0">
                <a:solidFill>
                  <a:srgbClr val="FF0000"/>
                </a:solidFill>
                <a:highlight>
                  <a:srgbClr val="FFFF00"/>
                </a:highlight>
              </a:rPr>
              <a:t>組合不同</a:t>
            </a:r>
            <a:r>
              <a:rPr lang="en-US" altLang="zh-TW" sz="4400" dirty="0">
                <a:solidFill>
                  <a:srgbClr val="FF0000"/>
                </a:solidFill>
                <a:highlight>
                  <a:srgbClr val="FFFF00"/>
                </a:highlight>
              </a:rPr>
              <a:t/>
            </a:r>
            <a:br>
              <a:rPr lang="en-US" altLang="zh-TW" sz="4400" dirty="0">
                <a:solidFill>
                  <a:srgbClr val="FF0000"/>
                </a:solidFill>
                <a:highlight>
                  <a:srgbClr val="FFFF00"/>
                </a:highlight>
              </a:rPr>
            </a:br>
            <a:r>
              <a:rPr lang="zh-TW" altLang="en-US" sz="4400" dirty="0">
                <a:solidFill>
                  <a:srgbClr val="FF0000"/>
                </a:solidFill>
                <a:highlight>
                  <a:srgbClr val="FFFF00"/>
                </a:highlight>
              </a:rPr>
              <a:t>報酬也不同</a:t>
            </a:r>
            <a:r>
              <a:rPr lang="en-US" altLang="zh-TW" sz="4000" dirty="0">
                <a:solidFill>
                  <a:srgbClr val="FF0000"/>
                </a:solidFill>
                <a:highlight>
                  <a:srgbClr val="FFFF00"/>
                </a:highlight>
              </a:rPr>
              <a:t/>
            </a:r>
            <a:br>
              <a:rPr lang="en-US" altLang="zh-TW" sz="4000" dirty="0">
                <a:solidFill>
                  <a:srgbClr val="FF0000"/>
                </a:solidFill>
                <a:highlight>
                  <a:srgbClr val="FFFF00"/>
                </a:highlight>
              </a:rPr>
            </a:br>
            <a:r>
              <a:rPr lang="en-US" altLang="zh-TW" sz="4000" dirty="0">
                <a:solidFill>
                  <a:srgbClr val="FEFFFF"/>
                </a:solidFill>
              </a:rPr>
              <a:t/>
            </a:r>
            <a:br>
              <a:rPr lang="en-US" altLang="zh-TW" sz="4000" dirty="0">
                <a:solidFill>
                  <a:srgbClr val="FEFFFF"/>
                </a:solidFill>
              </a:rPr>
            </a:br>
            <a:r>
              <a:rPr lang="zh-TW" altLang="en-US" sz="4000" dirty="0">
                <a:solidFill>
                  <a:srgbClr val="FEFFFF"/>
                </a:solidFill>
              </a:rPr>
              <a:t>美國聯邦雇員的</a:t>
            </a:r>
            <a:r>
              <a:rPr lang="zh-TW" altLang="en-US" sz="4000" dirty="0" smtClean="0">
                <a:solidFill>
                  <a:srgbClr val="FEFFFF"/>
                </a:solidFill>
              </a:rPr>
              <a:t>人生週期</a:t>
            </a:r>
            <a:r>
              <a:rPr lang="zh-TW" altLang="en-US" sz="4000" dirty="0">
                <a:solidFill>
                  <a:srgbClr val="FEFFFF"/>
                </a:solidFill>
              </a:rPr>
              <a:t>基金</a:t>
            </a:r>
            <a:r>
              <a:rPr lang="en-US" altLang="zh-TW" sz="4000" dirty="0">
                <a:solidFill>
                  <a:srgbClr val="FEFFFF"/>
                </a:solidFill>
              </a:rPr>
              <a:t/>
            </a:r>
            <a:br>
              <a:rPr lang="en-US" altLang="zh-TW" sz="4000" dirty="0">
                <a:solidFill>
                  <a:srgbClr val="FEFFFF"/>
                </a:solidFill>
              </a:rPr>
            </a:br>
            <a:r>
              <a:rPr lang="zh-TW" altLang="en-US" sz="4000" dirty="0">
                <a:solidFill>
                  <a:srgbClr val="FEFFFF"/>
                </a:solidFill>
              </a:rPr>
              <a:t>歷年報酬率</a:t>
            </a:r>
            <a:r>
              <a:rPr lang="en-US" altLang="zh-TW" sz="4000" dirty="0">
                <a:solidFill>
                  <a:srgbClr val="FEFFFF"/>
                </a:solidFill>
              </a:rPr>
              <a:t/>
            </a:r>
            <a:br>
              <a:rPr lang="en-US" altLang="zh-TW" sz="4000" dirty="0">
                <a:solidFill>
                  <a:srgbClr val="FEFFFF"/>
                </a:solidFill>
              </a:rPr>
            </a:br>
            <a:r>
              <a:rPr lang="en-US" altLang="zh-TW" sz="4000" dirty="0">
                <a:solidFill>
                  <a:srgbClr val="FEFFFF"/>
                </a:solidFill>
              </a:rPr>
              <a:t>2012-2016</a:t>
            </a:r>
          </a:p>
        </p:txBody>
      </p:sp>
      <p:sp>
        <p:nvSpPr>
          <p:cNvPr id="122" name="語音泡泡: 橢圓形 121"/>
          <p:cNvSpPr/>
          <p:nvPr/>
        </p:nvSpPr>
        <p:spPr>
          <a:xfrm>
            <a:off x="5232326" y="4396125"/>
            <a:ext cx="2030283" cy="2133763"/>
          </a:xfrm>
          <a:prstGeom prst="wedgeEllipseCallout">
            <a:avLst>
              <a:gd name="adj1" fmla="val -13133"/>
              <a:gd name="adj2" fmla="val -7366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t>保守型</a:t>
            </a:r>
            <a:endParaRPr lang="en-US" altLang="zh-TW" sz="2400" dirty="0"/>
          </a:p>
          <a:p>
            <a:pPr algn="ctr"/>
            <a:endParaRPr lang="en-US" altLang="zh-TW" sz="2400" dirty="0"/>
          </a:p>
          <a:p>
            <a:pPr algn="ctr"/>
            <a:r>
              <a:rPr lang="zh-TW" altLang="en-US" sz="2400" dirty="0"/>
              <a:t>低風險低報酬</a:t>
            </a:r>
          </a:p>
        </p:txBody>
      </p:sp>
      <p:sp>
        <p:nvSpPr>
          <p:cNvPr id="124" name="語音泡泡: 橢圓形 123"/>
          <p:cNvSpPr/>
          <p:nvPr/>
        </p:nvSpPr>
        <p:spPr>
          <a:xfrm>
            <a:off x="8030128" y="4323811"/>
            <a:ext cx="2012229" cy="2247792"/>
          </a:xfrm>
          <a:prstGeom prst="wedgeEllipseCallout">
            <a:avLst>
              <a:gd name="adj1" fmla="val -33828"/>
              <a:gd name="adj2" fmla="val -7382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t>積極型</a:t>
            </a:r>
            <a:endParaRPr lang="en-US" altLang="zh-TW" sz="2400" dirty="0"/>
          </a:p>
          <a:p>
            <a:pPr algn="ctr"/>
            <a:endParaRPr lang="en-US" altLang="zh-TW" sz="2400" dirty="0"/>
          </a:p>
          <a:p>
            <a:pPr algn="ctr"/>
            <a:r>
              <a:rPr lang="zh-TW" altLang="en-US" sz="2400" dirty="0"/>
              <a:t>高風險</a:t>
            </a:r>
            <a:endParaRPr lang="en-US" altLang="zh-TW" sz="2400" dirty="0"/>
          </a:p>
          <a:p>
            <a:pPr algn="ctr"/>
            <a:r>
              <a:rPr lang="zh-TW" altLang="en-US" sz="2400" dirty="0"/>
              <a:t>高報酬</a:t>
            </a:r>
            <a:endParaRPr lang="zh-TW" altLang="en-US" dirty="0"/>
          </a:p>
        </p:txBody>
      </p:sp>
      <p:sp>
        <p:nvSpPr>
          <p:cNvPr id="4" name="投影片編號版面配置區 3"/>
          <p:cNvSpPr>
            <a:spLocks noGrp="1"/>
          </p:cNvSpPr>
          <p:nvPr>
            <p:ph type="sldNum" sz="quarter" idx="12"/>
          </p:nvPr>
        </p:nvSpPr>
        <p:spPr>
          <a:xfrm>
            <a:off x="4144989" y="5296179"/>
            <a:ext cx="779767" cy="365125"/>
          </a:xfrm>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2662107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130"/>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133" name="Group 132"/>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 y="228600"/>
            <a:ext cx="2851523" cy="6638625"/>
            <a:chOff x="2487613" y="285750"/>
            <a:chExt cx="2428875" cy="5654676"/>
          </a:xfrm>
        </p:grpSpPr>
        <p:sp>
          <p:nvSpPr>
            <p:cNvPr id="134" name="Freeform 11"/>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5" name="Freeform 12"/>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6" name="Freeform 13"/>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7" name="Freeform 14"/>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8" name="Freeform 15"/>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9" name="Freeform 16"/>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0" name="Freeform 17"/>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41" name="Freeform 18"/>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42" name="Freeform 19"/>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43" name="Freeform 20"/>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44" name="Freeform 21"/>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45" name="Freeform 22"/>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47" name="Group 146"/>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7224" y="-786"/>
            <a:ext cx="2356675" cy="6854040"/>
            <a:chOff x="6627813" y="194833"/>
            <a:chExt cx="1952625" cy="5678918"/>
          </a:xfrm>
        </p:grpSpPr>
        <p:sp>
          <p:nvSpPr>
            <p:cNvPr id="148" name="Freeform 27"/>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49" name="Freeform 28"/>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50" name="Freeform 29"/>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51" name="Freeform 30"/>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2" name="Freeform 31"/>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53" name="Freeform 32"/>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54" name="Freeform 33"/>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55" name="Freeform 34"/>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56" name="Freeform 35"/>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57" name="Freeform 36"/>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58" name="Freeform 37"/>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59" name="Freeform 38"/>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61" name="Rectangle 160"/>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63" name="Freeform 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65" name="Rectangle 164"/>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67" name="Rectangle 16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圖片 2"/>
          <p:cNvPicPr>
            <a:picLocks noChangeAspect="1"/>
          </p:cNvPicPr>
          <p:nvPr/>
        </p:nvPicPr>
        <p:blipFill rotWithShape="1">
          <a:blip r:embed="rId2"/>
          <a:srcRect t="3949" r="21186" b="5144"/>
          <a:stretch/>
        </p:blipFill>
        <p:spPr>
          <a:xfrm>
            <a:off x="4671974" y="9233"/>
            <a:ext cx="7552267" cy="6857990"/>
          </a:xfrm>
          <a:prstGeom prst="rect">
            <a:avLst/>
          </a:prstGeom>
        </p:spPr>
      </p:pic>
      <p:sp>
        <p:nvSpPr>
          <p:cNvPr id="169" name="Rectangle 168"/>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1" name="Freeform 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標題 1"/>
          <p:cNvSpPr>
            <a:spLocks noGrp="1"/>
          </p:cNvSpPr>
          <p:nvPr>
            <p:ph type="title"/>
          </p:nvPr>
        </p:nvSpPr>
        <p:spPr>
          <a:xfrm>
            <a:off x="540279" y="1240502"/>
            <a:ext cx="3778870" cy="3670165"/>
          </a:xfrm>
        </p:spPr>
        <p:txBody>
          <a:bodyPr vert="horz" lIns="91440" tIns="45720" rIns="91440" bIns="45720" rtlCol="0" anchor="b">
            <a:normAutofit/>
          </a:bodyPr>
          <a:lstStyle/>
          <a:p>
            <a:r>
              <a:rPr lang="en-US" altLang="zh-TW" sz="4800" dirty="0">
                <a:solidFill>
                  <a:srgbClr val="FF0000"/>
                </a:solidFill>
                <a:highlight>
                  <a:srgbClr val="FFFF00"/>
                </a:highlight>
              </a:rPr>
              <a:t>L Income</a:t>
            </a:r>
            <a:r>
              <a:rPr lang="en-US" altLang="zh-TW" sz="4000" dirty="0">
                <a:solidFill>
                  <a:srgbClr val="FEFFFF"/>
                </a:solidFill>
              </a:rPr>
              <a:t/>
            </a:r>
            <a:br>
              <a:rPr lang="en-US" altLang="zh-TW" sz="4000" dirty="0">
                <a:solidFill>
                  <a:srgbClr val="FEFFFF"/>
                </a:solidFill>
              </a:rPr>
            </a:br>
            <a:r>
              <a:rPr lang="en-US" altLang="zh-TW" sz="4000" dirty="0">
                <a:solidFill>
                  <a:srgbClr val="FEFFFF"/>
                </a:solidFill>
              </a:rPr>
              <a:t/>
            </a:r>
            <a:br>
              <a:rPr lang="en-US" altLang="zh-TW" sz="4000" dirty="0">
                <a:solidFill>
                  <a:srgbClr val="FEFFFF"/>
                </a:solidFill>
              </a:rPr>
            </a:br>
            <a:r>
              <a:rPr lang="zh-TW" altLang="en-US" sz="4000" dirty="0">
                <a:solidFill>
                  <a:srgbClr val="FEFFFF"/>
                </a:solidFill>
              </a:rPr>
              <a:t>與保守型組合類似，大約</a:t>
            </a:r>
            <a:r>
              <a:rPr lang="en-US" altLang="zh-TW" sz="4000" dirty="0">
                <a:solidFill>
                  <a:srgbClr val="FEFFFF"/>
                </a:solidFill>
              </a:rPr>
              <a:t>80%</a:t>
            </a:r>
            <a:r>
              <a:rPr lang="zh-TW" altLang="en-US" sz="4000" dirty="0">
                <a:solidFill>
                  <a:srgbClr val="FEFFFF"/>
                </a:solidFill>
              </a:rPr>
              <a:t>債券</a:t>
            </a:r>
            <a:endParaRPr lang="en-US" altLang="zh-TW" sz="4000" dirty="0">
              <a:solidFill>
                <a:srgbClr val="FEFFFF"/>
              </a:solidFill>
            </a:endParaRPr>
          </a:p>
        </p:txBody>
      </p:sp>
      <p:sp>
        <p:nvSpPr>
          <p:cNvPr id="40" name="矩形 39"/>
          <p:cNvSpPr/>
          <p:nvPr/>
        </p:nvSpPr>
        <p:spPr>
          <a:xfrm>
            <a:off x="6330391" y="3575511"/>
            <a:ext cx="2085474" cy="129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t>  政府保證收益債券</a:t>
            </a:r>
          </a:p>
        </p:txBody>
      </p:sp>
      <p:sp>
        <p:nvSpPr>
          <p:cNvPr id="5" name="投影片編號版面配置區 4"/>
          <p:cNvSpPr>
            <a:spLocks noGrp="1"/>
          </p:cNvSpPr>
          <p:nvPr>
            <p:ph type="sldNum" sz="quarter" idx="12"/>
          </p:nvPr>
        </p:nvSpPr>
        <p:spPr>
          <a:xfrm>
            <a:off x="4282090" y="5278967"/>
            <a:ext cx="779767" cy="365125"/>
          </a:xfrm>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3704397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81" name="Group 80"/>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 y="228600"/>
            <a:ext cx="2851523" cy="6638625"/>
            <a:chOff x="2487613" y="285750"/>
            <a:chExt cx="2428875" cy="5654676"/>
          </a:xfrm>
        </p:grpSpPr>
        <p:sp>
          <p:nvSpPr>
            <p:cNvPr id="82" name="Freeform 11"/>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3" name="Freeform 12"/>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4" name="Freeform 13"/>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5" name="Freeform 14"/>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6" name="Freeform 15"/>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7" name="Freeform 16"/>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8" name="Freeform 17"/>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9" name="Freeform 18"/>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90" name="Freeform 19"/>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1" name="Freeform 20"/>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2" name="Freeform 21"/>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3" name="Freeform 22"/>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5" name="Group 94"/>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7224" y="-786"/>
            <a:ext cx="2356675" cy="6854040"/>
            <a:chOff x="6627813" y="194833"/>
            <a:chExt cx="1952625" cy="5678918"/>
          </a:xfrm>
        </p:grpSpPr>
        <p:sp>
          <p:nvSpPr>
            <p:cNvPr id="96" name="Freeform 27"/>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7" name="Freeform 28"/>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8" name="Freeform 29"/>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9" name="Freeform 30"/>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0" name="Freeform 31"/>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1" name="Freeform 32"/>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2" name="Freeform 33"/>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3" name="Freeform 34"/>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4" name="Freeform 35"/>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5" name="Freeform 36"/>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6" name="Freeform 37"/>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7" name="Freeform 38"/>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9" name="Rectangle 108"/>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1" name="Freeform 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13" name="Rectangle 112"/>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5" name="Rectangle 114"/>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圖片 3"/>
          <p:cNvPicPr>
            <a:picLocks noChangeAspect="1"/>
          </p:cNvPicPr>
          <p:nvPr/>
        </p:nvPicPr>
        <p:blipFill rotWithShape="1">
          <a:blip r:embed="rId2"/>
          <a:srcRect l="5912" r="13104" b="5110"/>
          <a:stretch/>
        </p:blipFill>
        <p:spPr>
          <a:xfrm>
            <a:off x="4639732" y="10"/>
            <a:ext cx="7552267" cy="6857990"/>
          </a:xfrm>
          <a:prstGeom prst="rect">
            <a:avLst/>
          </a:prstGeom>
        </p:spPr>
      </p:pic>
      <p:sp>
        <p:nvSpPr>
          <p:cNvPr id="117" name="Rectangle 11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9" name="Freeform 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標題 1"/>
          <p:cNvSpPr>
            <a:spLocks noGrp="1"/>
          </p:cNvSpPr>
          <p:nvPr>
            <p:ph type="title"/>
          </p:nvPr>
        </p:nvSpPr>
        <p:spPr>
          <a:xfrm>
            <a:off x="540279" y="1478480"/>
            <a:ext cx="3778870" cy="3432187"/>
          </a:xfrm>
        </p:spPr>
        <p:txBody>
          <a:bodyPr vert="horz" lIns="91440" tIns="45720" rIns="91440" bIns="45720" rtlCol="0" anchor="b">
            <a:normAutofit/>
          </a:bodyPr>
          <a:lstStyle/>
          <a:p>
            <a:r>
              <a:rPr lang="en-US" altLang="zh-TW" sz="4800" dirty="0">
                <a:solidFill>
                  <a:srgbClr val="FF0000"/>
                </a:solidFill>
                <a:highlight>
                  <a:srgbClr val="FFFF00"/>
                </a:highlight>
              </a:rPr>
              <a:t>L 2030</a:t>
            </a:r>
            <a:r>
              <a:rPr lang="en-US" altLang="zh-TW" sz="4000" dirty="0">
                <a:solidFill>
                  <a:srgbClr val="FEFFFF"/>
                </a:solidFill>
              </a:rPr>
              <a:t/>
            </a:r>
            <a:br>
              <a:rPr lang="en-US" altLang="zh-TW" sz="4000" dirty="0">
                <a:solidFill>
                  <a:srgbClr val="FEFFFF"/>
                </a:solidFill>
              </a:rPr>
            </a:br>
            <a:r>
              <a:rPr lang="en-US" altLang="zh-TW" sz="4000" dirty="0">
                <a:solidFill>
                  <a:srgbClr val="FEFFFF"/>
                </a:solidFill>
              </a:rPr>
              <a:t/>
            </a:r>
            <a:br>
              <a:rPr lang="en-US" altLang="zh-TW" sz="4000" dirty="0">
                <a:solidFill>
                  <a:srgbClr val="FEFFFF"/>
                </a:solidFill>
              </a:rPr>
            </a:br>
            <a:r>
              <a:rPr lang="zh-TW" altLang="en-US" sz="4000" dirty="0">
                <a:solidFill>
                  <a:srgbClr val="FEFFFF"/>
                </a:solidFill>
              </a:rPr>
              <a:t>與穩健型組合類似，大約</a:t>
            </a:r>
            <a:r>
              <a:rPr lang="en-US" altLang="zh-TW" sz="4000" dirty="0">
                <a:solidFill>
                  <a:srgbClr val="FEFFFF"/>
                </a:solidFill>
              </a:rPr>
              <a:t>60%</a:t>
            </a:r>
            <a:r>
              <a:rPr lang="zh-TW" altLang="en-US" sz="4000" dirty="0">
                <a:solidFill>
                  <a:srgbClr val="FEFFFF"/>
                </a:solidFill>
              </a:rPr>
              <a:t>股票</a:t>
            </a:r>
            <a:endParaRPr lang="en-US" altLang="zh-TW" sz="4000" dirty="0">
              <a:solidFill>
                <a:srgbClr val="FEFFFF"/>
              </a:solidFill>
            </a:endParaRPr>
          </a:p>
        </p:txBody>
      </p:sp>
      <p:sp>
        <p:nvSpPr>
          <p:cNvPr id="5" name="投影片編號版面配置區 4"/>
          <p:cNvSpPr>
            <a:spLocks noGrp="1"/>
          </p:cNvSpPr>
          <p:nvPr>
            <p:ph type="sldNum" sz="quarter" idx="12"/>
          </p:nvPr>
        </p:nvSpPr>
        <p:spPr>
          <a:xfrm>
            <a:off x="4249848" y="5287792"/>
            <a:ext cx="779767" cy="365125"/>
          </a:xfrm>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2162883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何謂</a:t>
            </a:r>
            <a:r>
              <a:rPr lang="zh-TW" altLang="en-US" dirty="0" smtClean="0"/>
              <a:t>人生週期</a:t>
            </a:r>
            <a:r>
              <a:rPr lang="zh-TW" altLang="en-US" dirty="0"/>
              <a:t>基金</a:t>
            </a:r>
            <a:r>
              <a:rPr lang="en-US" altLang="zh-TW" dirty="0"/>
              <a:t>?</a:t>
            </a:r>
          </a:p>
        </p:txBody>
      </p:sp>
      <p:sp>
        <p:nvSpPr>
          <p:cNvPr id="3" name="直排文字版面配置區 2"/>
          <p:cNvSpPr>
            <a:spLocks noGrp="1"/>
          </p:cNvSpPr>
          <p:nvPr>
            <p:ph type="body" orient="vert" idx="1"/>
          </p:nvPr>
        </p:nvSpPr>
        <p:spPr>
          <a:xfrm>
            <a:off x="2589212" y="2133600"/>
            <a:ext cx="8915400" cy="3886200"/>
          </a:xfrm>
        </p:spPr>
        <p:txBody>
          <a:bodyPr vert="horz"/>
          <a:lstStyle/>
          <a:p>
            <a:r>
              <a:rPr lang="zh-TW" altLang="en-US" dirty="0" smtClean="0"/>
              <a:t>人生週期</a:t>
            </a:r>
            <a:r>
              <a:rPr lang="zh-TW" altLang="en-US" dirty="0"/>
              <a:t>基金又稱生命週期基金</a:t>
            </a:r>
            <a:r>
              <a:rPr lang="en-US" altLang="zh-TW" dirty="0"/>
              <a:t>(lifecycle fund)</a:t>
            </a:r>
          </a:p>
          <a:p>
            <a:pPr lvl="1"/>
            <a:r>
              <a:rPr lang="zh-TW" altLang="en-US" dirty="0"/>
              <a:t>隨年齡增加而逐漸降低投資風險組合的投資策略</a:t>
            </a:r>
            <a:endParaRPr lang="en-US" altLang="zh-TW" dirty="0"/>
          </a:p>
          <a:p>
            <a:pPr lvl="1"/>
            <a:r>
              <a:rPr lang="zh-TW" altLang="en-US" dirty="0"/>
              <a:t>基本投資哲學依據為</a:t>
            </a:r>
            <a:r>
              <a:rPr lang="en-US" altLang="zh-TW" dirty="0"/>
              <a:t>:</a:t>
            </a:r>
            <a:r>
              <a:rPr lang="zh-TW" altLang="en-US" dirty="0"/>
              <a:t>高報酬高風險以及低風險低報酬</a:t>
            </a:r>
            <a:endParaRPr lang="en-US" altLang="zh-TW" dirty="0"/>
          </a:p>
          <a:p>
            <a:pPr lvl="1"/>
            <a:r>
              <a:rPr lang="zh-TW" altLang="en-US" dirty="0"/>
              <a:t>適合一般非專業投資者且沒有足夠時間或沒有興趣從事退休金準備投資人士</a:t>
            </a:r>
            <a:endParaRPr lang="en-US" altLang="zh-TW" dirty="0"/>
          </a:p>
          <a:p>
            <a:pPr lvl="1"/>
            <a:r>
              <a:rPr lang="zh-TW" altLang="en-US" dirty="0"/>
              <a:t>通常以設定退休年齡為停止正式工作</a:t>
            </a:r>
            <a:r>
              <a:rPr lang="en-US" altLang="zh-TW" dirty="0"/>
              <a:t>(</a:t>
            </a:r>
            <a:r>
              <a:rPr lang="zh-TW" altLang="en-US" dirty="0"/>
              <a:t>沒有收入</a:t>
            </a:r>
            <a:r>
              <a:rPr lang="en-US" altLang="zh-TW" dirty="0"/>
              <a:t>)</a:t>
            </a:r>
            <a:r>
              <a:rPr lang="zh-TW" altLang="en-US" dirty="0"/>
              <a:t>的年齡</a:t>
            </a:r>
            <a:r>
              <a:rPr lang="en-US" altLang="zh-TW" dirty="0"/>
              <a:t>(</a:t>
            </a:r>
            <a:r>
              <a:rPr lang="zh-TW" altLang="en-US" dirty="0"/>
              <a:t>例如</a:t>
            </a:r>
            <a:r>
              <a:rPr lang="en-US" altLang="zh-TW" dirty="0"/>
              <a:t>65</a:t>
            </a:r>
            <a:r>
              <a:rPr lang="zh-TW" altLang="en-US" dirty="0"/>
              <a:t>歲</a:t>
            </a:r>
            <a:r>
              <a:rPr lang="en-US" altLang="zh-TW" dirty="0"/>
              <a:t>)</a:t>
            </a:r>
            <a:r>
              <a:rPr lang="zh-TW" altLang="en-US" dirty="0"/>
              <a:t>，退休後之基本生活支出主要依賴在職期間所累積的退休基金來支應</a:t>
            </a:r>
            <a:endParaRPr lang="en-US" altLang="zh-TW" dirty="0"/>
          </a:p>
          <a:p>
            <a:pPr lvl="1"/>
            <a:r>
              <a:rPr lang="zh-TW" altLang="en-US" dirty="0"/>
              <a:t>人生東山再起的能力通常會隨著年齡的增加而逐漸降低</a:t>
            </a:r>
            <a:endParaRPr lang="en-US" altLang="zh-TW" dirty="0"/>
          </a:p>
          <a:p>
            <a:pPr lvl="1"/>
            <a:r>
              <a:rPr lang="zh-TW" altLang="en-US" dirty="0"/>
              <a:t>假設退休之後已經沒有能力繼續從事正職工作</a:t>
            </a:r>
            <a:endParaRPr lang="en-US" altLang="zh-TW" dirty="0"/>
          </a:p>
          <a:p>
            <a:pPr lvl="1"/>
            <a:endParaRPr lang="en-US" altLang="zh-TW" dirty="0"/>
          </a:p>
          <a:p>
            <a:endParaRPr lang="en-US" altLang="zh-TW" dirty="0"/>
          </a:p>
          <a:p>
            <a:endParaRPr lang="zh-TW" altLang="en-US" dirty="0"/>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3479801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121"/>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ln>
            <a:noFill/>
          </a:ln>
          <a:effectLst/>
        </p:spPr>
      </p:sp>
      <p:grpSp>
        <p:nvGrpSpPr>
          <p:cNvPr id="124" name="Group 123"/>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 y="228600"/>
            <a:ext cx="2851523" cy="6638625"/>
            <a:chOff x="2487613" y="285750"/>
            <a:chExt cx="2428875" cy="5654676"/>
          </a:xfrm>
        </p:grpSpPr>
        <p:sp>
          <p:nvSpPr>
            <p:cNvPr id="125" name="Freeform 11"/>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6" name="Freeform 12"/>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7" name="Freeform 13"/>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8" name="Freeform 14"/>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9" name="Freeform 15"/>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0" name="Freeform 16"/>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31" name="Freeform 17"/>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32" name="Freeform 18"/>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33" name="Freeform 19"/>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34" name="Freeform 20"/>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35" name="Freeform 21"/>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36" name="Freeform 22"/>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38" name="Group 137"/>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7224" y="-786"/>
            <a:ext cx="2356675" cy="6854040"/>
            <a:chOff x="6627813" y="194833"/>
            <a:chExt cx="1952625" cy="5678918"/>
          </a:xfrm>
        </p:grpSpPr>
        <p:sp>
          <p:nvSpPr>
            <p:cNvPr id="139" name="Freeform 27"/>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40" name="Freeform 28"/>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41" name="Freeform 29"/>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2" name="Freeform 30"/>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43" name="Freeform 31"/>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44" name="Freeform 32"/>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45" name="Freeform 33"/>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46" name="Freeform 34"/>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47" name="Freeform 35"/>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48" name="Freeform 36"/>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49" name="Freeform 37"/>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50" name="Freeform 38"/>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52" name="Rectangle 151"/>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54" name="Freeform 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56" name="Rectangle 15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58" name="Rectangle 157"/>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圖片 2"/>
          <p:cNvPicPr>
            <a:picLocks noChangeAspect="1"/>
          </p:cNvPicPr>
          <p:nvPr/>
        </p:nvPicPr>
        <p:blipFill rotWithShape="1">
          <a:blip r:embed="rId2"/>
          <a:srcRect l="4140" r="19025" b="9092"/>
          <a:stretch/>
        </p:blipFill>
        <p:spPr>
          <a:xfrm>
            <a:off x="4575202" y="9233"/>
            <a:ext cx="7613750" cy="6857990"/>
          </a:xfrm>
          <a:prstGeom prst="rect">
            <a:avLst/>
          </a:prstGeom>
          <a:ln>
            <a:noFill/>
          </a:ln>
        </p:spPr>
      </p:pic>
      <p:sp>
        <p:nvSpPr>
          <p:cNvPr id="160" name="Rectangle 15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2" name="Freeform 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標題 1"/>
          <p:cNvSpPr>
            <a:spLocks noGrp="1"/>
          </p:cNvSpPr>
          <p:nvPr>
            <p:ph type="title"/>
          </p:nvPr>
        </p:nvSpPr>
        <p:spPr>
          <a:xfrm>
            <a:off x="540279" y="1279974"/>
            <a:ext cx="3778870" cy="3630693"/>
          </a:xfrm>
        </p:spPr>
        <p:txBody>
          <a:bodyPr vert="horz" lIns="91440" tIns="45720" rIns="91440" bIns="45720" rtlCol="0" anchor="b">
            <a:normAutofit/>
          </a:bodyPr>
          <a:lstStyle/>
          <a:p>
            <a:r>
              <a:rPr lang="en-US" altLang="zh-TW" sz="4800" dirty="0">
                <a:solidFill>
                  <a:srgbClr val="FF0000"/>
                </a:solidFill>
                <a:highlight>
                  <a:srgbClr val="FFFF00"/>
                </a:highlight>
              </a:rPr>
              <a:t>L 2050</a:t>
            </a:r>
            <a:br>
              <a:rPr lang="en-US" altLang="zh-TW" sz="4800" dirty="0">
                <a:solidFill>
                  <a:srgbClr val="FF0000"/>
                </a:solidFill>
                <a:highlight>
                  <a:srgbClr val="FFFF00"/>
                </a:highlight>
              </a:rPr>
            </a:br>
            <a:r>
              <a:rPr lang="en-US" altLang="zh-TW" sz="4000" dirty="0">
                <a:solidFill>
                  <a:srgbClr val="FEFFFF"/>
                </a:solidFill>
              </a:rPr>
              <a:t/>
            </a:r>
            <a:br>
              <a:rPr lang="en-US" altLang="zh-TW" sz="4000" dirty="0">
                <a:solidFill>
                  <a:srgbClr val="FEFFFF"/>
                </a:solidFill>
              </a:rPr>
            </a:br>
            <a:r>
              <a:rPr lang="zh-TW" altLang="en-US" sz="4000" dirty="0">
                <a:solidFill>
                  <a:srgbClr val="FEFFFF"/>
                </a:solidFill>
              </a:rPr>
              <a:t>與積極型組合類似，大約</a:t>
            </a:r>
            <a:r>
              <a:rPr lang="en-US" altLang="zh-TW" sz="4000" dirty="0">
                <a:solidFill>
                  <a:srgbClr val="FEFFFF"/>
                </a:solidFill>
              </a:rPr>
              <a:t>80%</a:t>
            </a:r>
            <a:r>
              <a:rPr lang="zh-TW" altLang="en-US" sz="4000" dirty="0">
                <a:solidFill>
                  <a:srgbClr val="FEFFFF"/>
                </a:solidFill>
              </a:rPr>
              <a:t>股票</a:t>
            </a:r>
            <a:endParaRPr lang="en-US" altLang="zh-TW" sz="4000" dirty="0">
              <a:solidFill>
                <a:srgbClr val="FEFFFF"/>
              </a:solidFill>
            </a:endParaRPr>
          </a:p>
        </p:txBody>
      </p:sp>
      <p:sp>
        <p:nvSpPr>
          <p:cNvPr id="8" name="矩形 7"/>
          <p:cNvSpPr/>
          <p:nvPr/>
        </p:nvSpPr>
        <p:spPr>
          <a:xfrm>
            <a:off x="5547540" y="3423042"/>
            <a:ext cx="2085474" cy="129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t>  美國普通股票</a:t>
            </a:r>
          </a:p>
        </p:txBody>
      </p:sp>
      <p:sp>
        <p:nvSpPr>
          <p:cNvPr id="42" name="矩形 41"/>
          <p:cNvSpPr/>
          <p:nvPr/>
        </p:nvSpPr>
        <p:spPr>
          <a:xfrm>
            <a:off x="5966111" y="1246368"/>
            <a:ext cx="2085474" cy="129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t>   美國小  型股票</a:t>
            </a:r>
          </a:p>
        </p:txBody>
      </p:sp>
      <p:sp>
        <p:nvSpPr>
          <p:cNvPr id="43" name="矩形 42"/>
          <p:cNvSpPr/>
          <p:nvPr/>
        </p:nvSpPr>
        <p:spPr>
          <a:xfrm>
            <a:off x="8123737" y="1782459"/>
            <a:ext cx="2085474" cy="129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t>國外股票</a:t>
            </a:r>
          </a:p>
        </p:txBody>
      </p:sp>
      <p:sp>
        <p:nvSpPr>
          <p:cNvPr id="5" name="投影片編號版面配置區 4"/>
          <p:cNvSpPr>
            <a:spLocks noGrp="1"/>
          </p:cNvSpPr>
          <p:nvPr>
            <p:ph type="sldNum" sz="quarter" idx="12"/>
          </p:nvPr>
        </p:nvSpPr>
        <p:spPr>
          <a:xfrm>
            <a:off x="4249849" y="5278967"/>
            <a:ext cx="779767" cy="365125"/>
          </a:xfrm>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535872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圓角 4"/>
          <p:cNvSpPr/>
          <p:nvPr/>
        </p:nvSpPr>
        <p:spPr>
          <a:xfrm>
            <a:off x="2589212" y="561473"/>
            <a:ext cx="8447756" cy="54222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t>您必須為將來的退休生活未雨綢繆</a:t>
            </a:r>
            <a:endParaRPr lang="en-US" altLang="zh-TW" sz="4000" b="1" dirty="0"/>
          </a:p>
          <a:p>
            <a:pPr algn="ctr"/>
            <a:endParaRPr lang="en-US" altLang="zh-TW" sz="4000" b="1" dirty="0"/>
          </a:p>
          <a:p>
            <a:pPr algn="ctr"/>
            <a:r>
              <a:rPr lang="zh-TW" altLang="en-US" sz="4000" b="1" dirty="0"/>
              <a:t>安逸於目前的無憂無慮</a:t>
            </a:r>
            <a:endParaRPr lang="en-US" altLang="zh-TW" sz="4000" b="1" dirty="0"/>
          </a:p>
          <a:p>
            <a:pPr algn="ctr"/>
            <a:r>
              <a:rPr lang="zh-TW" altLang="en-US" sz="4000" b="1" dirty="0"/>
              <a:t>恐將換</a:t>
            </a:r>
            <a:r>
              <a:rPr lang="zh-TW" altLang="en-US" sz="4000" b="1" dirty="0" smtClean="0"/>
              <a:t>來</a:t>
            </a:r>
            <a:r>
              <a:rPr lang="zh-TW" altLang="en-US" sz="4000" b="1" dirty="0"/>
              <a:t>老年生活</a:t>
            </a:r>
            <a:r>
              <a:rPr lang="zh-TW" altLang="en-US" sz="4000" b="1" dirty="0" smtClean="0"/>
              <a:t>的困境</a:t>
            </a:r>
            <a:endParaRPr lang="en-US" altLang="zh-TW" sz="4000" b="1" dirty="0"/>
          </a:p>
          <a:p>
            <a:pPr algn="ctr"/>
            <a:endParaRPr lang="en-US" altLang="zh-TW" sz="4000" b="1" dirty="0"/>
          </a:p>
          <a:p>
            <a:pPr algn="ctr"/>
            <a:r>
              <a:rPr lang="zh-TW" altLang="en-US" sz="4000" b="1" dirty="0" smtClean="0"/>
              <a:t>人生週期</a:t>
            </a:r>
            <a:r>
              <a:rPr lang="zh-TW" altLang="en-US" sz="4000" b="1" dirty="0"/>
              <a:t>基金或許能兩全其美</a:t>
            </a:r>
            <a:endParaRPr lang="en-US" altLang="zh-TW" sz="4000" b="1" dirty="0"/>
          </a:p>
          <a:p>
            <a:pPr algn="ctr"/>
            <a:endParaRPr lang="en-US" altLang="zh-TW" sz="4000" b="1" dirty="0"/>
          </a:p>
          <a:p>
            <a:pPr algn="ctr"/>
            <a:r>
              <a:rPr lang="en-US" altLang="zh-TW" sz="4000" b="1" dirty="0"/>
              <a:t>The End</a:t>
            </a:r>
            <a:endParaRPr lang="zh-TW" altLang="en-US" sz="4000" b="1" dirty="0"/>
          </a:p>
        </p:txBody>
      </p:sp>
      <p:sp>
        <p:nvSpPr>
          <p:cNvPr id="3" name="投影片編號版面配置區 2"/>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3190868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96312" y="329899"/>
            <a:ext cx="8911687" cy="1280890"/>
          </a:xfrm>
        </p:spPr>
        <p:txBody>
          <a:bodyPr/>
          <a:lstStyle/>
          <a:p>
            <a:r>
              <a:rPr lang="zh-TW" altLang="en-US" dirty="0" smtClean="0"/>
              <a:t>人生週期</a:t>
            </a:r>
            <a:r>
              <a:rPr lang="zh-TW" altLang="en-US" dirty="0"/>
              <a:t>基金</a:t>
            </a:r>
            <a:r>
              <a:rPr lang="en-US" altLang="zh-TW" dirty="0"/>
              <a:t/>
            </a:r>
            <a:br>
              <a:rPr lang="en-US" altLang="zh-TW" dirty="0"/>
            </a:br>
            <a:r>
              <a:rPr lang="zh-TW" altLang="en-US" dirty="0"/>
              <a:t>隨年齡增加而逐漸降低投資風險組合</a:t>
            </a:r>
          </a:p>
        </p:txBody>
      </p:sp>
      <p:sp>
        <p:nvSpPr>
          <p:cNvPr id="13" name="手繪多邊形: 圖案 12"/>
          <p:cNvSpPr/>
          <p:nvPr/>
        </p:nvSpPr>
        <p:spPr>
          <a:xfrm>
            <a:off x="3502152" y="1905000"/>
            <a:ext cx="4599432" cy="3295809"/>
          </a:xfrm>
          <a:custGeom>
            <a:avLst/>
            <a:gdLst>
              <a:gd name="connsiteX0" fmla="*/ 0 w 3929689"/>
              <a:gd name="connsiteY0" fmla="*/ 0 h 3019157"/>
              <a:gd name="connsiteX1" fmla="*/ 694944 w 3929689"/>
              <a:gd name="connsiteY1" fmla="*/ 2167128 h 3019157"/>
              <a:gd name="connsiteX2" fmla="*/ 3648456 w 3929689"/>
              <a:gd name="connsiteY2" fmla="*/ 2944368 h 3019157"/>
              <a:gd name="connsiteX3" fmla="*/ 3639312 w 3929689"/>
              <a:gd name="connsiteY3" fmla="*/ 2944368 h 3019157"/>
            </a:gdLst>
            <a:ahLst/>
            <a:cxnLst>
              <a:cxn ang="0">
                <a:pos x="connsiteX0" y="connsiteY0"/>
              </a:cxn>
              <a:cxn ang="0">
                <a:pos x="connsiteX1" y="connsiteY1"/>
              </a:cxn>
              <a:cxn ang="0">
                <a:pos x="connsiteX2" y="connsiteY2"/>
              </a:cxn>
              <a:cxn ang="0">
                <a:pos x="connsiteX3" y="connsiteY3"/>
              </a:cxn>
            </a:cxnLst>
            <a:rect l="l" t="t" r="r" b="b"/>
            <a:pathLst>
              <a:path w="3929689" h="3019157">
                <a:moveTo>
                  <a:pt x="0" y="0"/>
                </a:moveTo>
                <a:cubicBezTo>
                  <a:pt x="43434" y="838200"/>
                  <a:pt x="86868" y="1676400"/>
                  <a:pt x="694944" y="2167128"/>
                </a:cubicBezTo>
                <a:cubicBezTo>
                  <a:pt x="1303020" y="2657856"/>
                  <a:pt x="3157728" y="2814828"/>
                  <a:pt x="3648456" y="2944368"/>
                </a:cubicBezTo>
                <a:cubicBezTo>
                  <a:pt x="4139184" y="3073908"/>
                  <a:pt x="3889248" y="3009138"/>
                  <a:pt x="3639312" y="2944368"/>
                </a:cubicBezTo>
              </a:path>
            </a:pathLst>
          </a:custGeom>
          <a:ln w="57150"/>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a:p>
        </p:txBody>
      </p:sp>
      <p:cxnSp>
        <p:nvCxnSpPr>
          <p:cNvPr id="15" name="直線接點 14"/>
          <p:cNvCxnSpPr>
            <a:cxnSpLocks/>
          </p:cNvCxnSpPr>
          <p:nvPr/>
        </p:nvCxnSpPr>
        <p:spPr>
          <a:xfrm>
            <a:off x="3264408" y="1905000"/>
            <a:ext cx="0" cy="36088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3264408" y="5522976"/>
            <a:ext cx="483717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2496312" y="1764792"/>
            <a:ext cx="448056" cy="3977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t>高</a:t>
            </a:r>
            <a:endParaRPr lang="en-US" altLang="zh-TW" sz="2000" b="1" dirty="0"/>
          </a:p>
          <a:p>
            <a:pPr algn="ctr"/>
            <a:endParaRPr lang="en-US" altLang="zh-TW" sz="2000" b="1" dirty="0"/>
          </a:p>
          <a:p>
            <a:pPr algn="ctr"/>
            <a:r>
              <a:rPr lang="zh-TW" altLang="en-US" sz="2000" b="1" dirty="0"/>
              <a:t>風險承受能</a:t>
            </a:r>
            <a:endParaRPr lang="en-US" altLang="zh-TW" sz="2000" b="1" dirty="0"/>
          </a:p>
          <a:p>
            <a:pPr algn="ctr"/>
            <a:r>
              <a:rPr lang="zh-TW" altLang="en-US" sz="2000" b="1" dirty="0"/>
              <a:t>力</a:t>
            </a:r>
            <a:endParaRPr lang="en-US" altLang="zh-TW" sz="2000" b="1" dirty="0"/>
          </a:p>
          <a:p>
            <a:pPr algn="ctr"/>
            <a:endParaRPr lang="en-US" altLang="zh-TW" sz="2000" b="1" dirty="0"/>
          </a:p>
          <a:p>
            <a:pPr algn="ctr"/>
            <a:r>
              <a:rPr lang="zh-TW" altLang="en-US" sz="2000" b="1" dirty="0"/>
              <a:t>低</a:t>
            </a:r>
            <a:endParaRPr lang="en-US" altLang="zh-TW" sz="2000" b="1" dirty="0"/>
          </a:p>
          <a:p>
            <a:pPr algn="ctr"/>
            <a:endParaRPr lang="en-US" altLang="zh-TW" sz="2000" b="1" dirty="0"/>
          </a:p>
          <a:p>
            <a:pPr algn="ctr"/>
            <a:endParaRPr lang="zh-TW" altLang="en-US" sz="2000" b="1" dirty="0"/>
          </a:p>
        </p:txBody>
      </p:sp>
      <p:sp>
        <p:nvSpPr>
          <p:cNvPr id="20" name="矩形 19"/>
          <p:cNvSpPr/>
          <p:nvPr/>
        </p:nvSpPr>
        <p:spPr>
          <a:xfrm>
            <a:off x="3502152" y="5961888"/>
            <a:ext cx="4517136" cy="475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低          年齡              高</a:t>
            </a:r>
            <a:endParaRPr lang="en-US" altLang="zh-TW" sz="2400" b="1" dirty="0"/>
          </a:p>
        </p:txBody>
      </p:sp>
      <p:sp>
        <p:nvSpPr>
          <p:cNvPr id="23" name="手繪多邊形: 圖案 22"/>
          <p:cNvSpPr/>
          <p:nvPr/>
        </p:nvSpPr>
        <p:spPr>
          <a:xfrm>
            <a:off x="3584450" y="1914144"/>
            <a:ext cx="4517134" cy="3444665"/>
          </a:xfrm>
          <a:custGeom>
            <a:avLst/>
            <a:gdLst>
              <a:gd name="connsiteX0" fmla="*/ 0 w 4550735"/>
              <a:gd name="connsiteY0" fmla="*/ 0 h 2817628"/>
              <a:gd name="connsiteX1" fmla="*/ 2211572 w 4550735"/>
              <a:gd name="connsiteY1" fmla="*/ 2052084 h 2817628"/>
              <a:gd name="connsiteX2" fmla="*/ 4550735 w 4550735"/>
              <a:gd name="connsiteY2" fmla="*/ 2817628 h 2817628"/>
              <a:gd name="connsiteX3" fmla="*/ 4550735 w 4550735"/>
              <a:gd name="connsiteY3" fmla="*/ 2817628 h 2817628"/>
            </a:gdLst>
            <a:ahLst/>
            <a:cxnLst>
              <a:cxn ang="0">
                <a:pos x="connsiteX0" y="connsiteY0"/>
              </a:cxn>
              <a:cxn ang="0">
                <a:pos x="connsiteX1" y="connsiteY1"/>
              </a:cxn>
              <a:cxn ang="0">
                <a:pos x="connsiteX2" y="connsiteY2"/>
              </a:cxn>
              <a:cxn ang="0">
                <a:pos x="connsiteX3" y="connsiteY3"/>
              </a:cxn>
            </a:cxnLst>
            <a:rect l="l" t="t" r="r" b="b"/>
            <a:pathLst>
              <a:path w="4550735" h="2817628">
                <a:moveTo>
                  <a:pt x="0" y="0"/>
                </a:moveTo>
                <a:cubicBezTo>
                  <a:pt x="726558" y="791239"/>
                  <a:pt x="1453116" y="1582479"/>
                  <a:pt x="2211572" y="2052084"/>
                </a:cubicBezTo>
                <a:cubicBezTo>
                  <a:pt x="2970028" y="2521689"/>
                  <a:pt x="4550735" y="2817628"/>
                  <a:pt x="4550735" y="2817628"/>
                </a:cubicBezTo>
                <a:lnTo>
                  <a:pt x="4550735" y="2817628"/>
                </a:ln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語音泡泡: 橢圓形 26"/>
          <p:cNvSpPr/>
          <p:nvPr/>
        </p:nvSpPr>
        <p:spPr>
          <a:xfrm>
            <a:off x="4668253" y="2049700"/>
            <a:ext cx="4652210" cy="1703912"/>
          </a:xfrm>
          <a:prstGeom prst="wedgeEllipseCallout">
            <a:avLst>
              <a:gd name="adj1" fmla="val -62371"/>
              <a:gd name="adj2" fmla="val 6909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風險承受力</a:t>
            </a:r>
            <a:endParaRPr lang="en-US" altLang="zh-TW" sz="3200" dirty="0"/>
          </a:p>
          <a:p>
            <a:pPr algn="ctr"/>
            <a:r>
              <a:rPr lang="zh-TW" altLang="en-US" sz="3200" dirty="0"/>
              <a:t>因人而異</a:t>
            </a:r>
          </a:p>
        </p:txBody>
      </p:sp>
      <p:sp>
        <p:nvSpPr>
          <p:cNvPr id="3" name="投影片編號版面配置區 2"/>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812973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哪些人適合選擇</a:t>
            </a:r>
            <a:r>
              <a:rPr lang="zh-TW" altLang="en-US" dirty="0" smtClean="0"/>
              <a:t>人生週期</a:t>
            </a:r>
            <a:r>
              <a:rPr lang="zh-TW" altLang="en-US" dirty="0"/>
              <a:t>基金</a:t>
            </a:r>
            <a:r>
              <a:rPr lang="en-US" altLang="zh-TW" dirty="0"/>
              <a:t>?</a:t>
            </a:r>
          </a:p>
        </p:txBody>
      </p:sp>
      <p:sp>
        <p:nvSpPr>
          <p:cNvPr id="3" name="直排文字版面配置區 2"/>
          <p:cNvSpPr>
            <a:spLocks noGrp="1"/>
          </p:cNvSpPr>
          <p:nvPr>
            <p:ph type="body" orient="vert" idx="1"/>
          </p:nvPr>
        </p:nvSpPr>
        <p:spPr>
          <a:xfrm>
            <a:off x="2589212" y="2133600"/>
            <a:ext cx="8915400" cy="3886200"/>
          </a:xfrm>
        </p:spPr>
        <p:txBody>
          <a:bodyPr vert="horz"/>
          <a:lstStyle/>
          <a:p>
            <a:r>
              <a:rPr lang="zh-TW" altLang="en-US" sz="2800" dirty="0"/>
              <a:t>沒有時間理財</a:t>
            </a:r>
            <a:endParaRPr lang="en-US" altLang="zh-TW" sz="2800" dirty="0"/>
          </a:p>
          <a:p>
            <a:r>
              <a:rPr lang="zh-TW" altLang="en-US" sz="2800" dirty="0"/>
              <a:t>沒有理財概念</a:t>
            </a:r>
            <a:endParaRPr lang="en-US" altLang="zh-TW" sz="2800" dirty="0"/>
          </a:p>
          <a:p>
            <a:r>
              <a:rPr lang="zh-TW" altLang="en-US" sz="2800" dirty="0"/>
              <a:t>沒有太多的財富</a:t>
            </a:r>
            <a:endParaRPr lang="en-US" altLang="zh-TW" sz="2800" dirty="0"/>
          </a:p>
          <a:p>
            <a:r>
              <a:rPr lang="zh-TW" altLang="en-US" sz="2800" dirty="0"/>
              <a:t>沒有富爸爸富媽媽</a:t>
            </a:r>
            <a:endParaRPr lang="en-US" altLang="zh-TW" sz="2800" dirty="0"/>
          </a:p>
          <a:p>
            <a:r>
              <a:rPr lang="zh-TW" altLang="en-US" sz="2800" dirty="0"/>
              <a:t>不想退休後過縮衣節食的日子</a:t>
            </a:r>
            <a:endParaRPr lang="en-US" altLang="zh-TW" sz="2800" dirty="0"/>
          </a:p>
          <a:p>
            <a:endParaRPr lang="zh-TW" altLang="en-US" dirty="0"/>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90140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一個人退休後須要準備多少退休金</a:t>
            </a:r>
            <a:r>
              <a:rPr lang="en-US" altLang="zh-TW" dirty="0"/>
              <a:t>?</a:t>
            </a:r>
          </a:p>
        </p:txBody>
      </p:sp>
      <p:sp>
        <p:nvSpPr>
          <p:cNvPr id="3" name="直排文字版面配置區 2"/>
          <p:cNvSpPr>
            <a:spLocks noGrp="1"/>
          </p:cNvSpPr>
          <p:nvPr>
            <p:ph type="body" orient="vert" idx="1"/>
          </p:nvPr>
        </p:nvSpPr>
        <p:spPr>
          <a:xfrm>
            <a:off x="2589212" y="2133600"/>
            <a:ext cx="8915400" cy="3886200"/>
          </a:xfrm>
        </p:spPr>
        <p:txBody>
          <a:bodyPr vert="horz"/>
          <a:lstStyle/>
          <a:p>
            <a:r>
              <a:rPr lang="en-US" altLang="zh-TW" sz="2800" dirty="0"/>
              <a:t>300</a:t>
            </a:r>
            <a:r>
              <a:rPr lang="zh-TW" altLang="en-US" sz="2800" dirty="0"/>
              <a:t>萬元</a:t>
            </a:r>
            <a:r>
              <a:rPr lang="en-US" altLang="zh-TW" sz="2800" dirty="0"/>
              <a:t>(</a:t>
            </a:r>
            <a:r>
              <a:rPr lang="zh-TW" altLang="en-US" sz="2800" dirty="0"/>
              <a:t>太少</a:t>
            </a:r>
            <a:r>
              <a:rPr lang="en-US" altLang="zh-TW" sz="2800" dirty="0"/>
              <a:t>)</a:t>
            </a:r>
          </a:p>
          <a:p>
            <a:r>
              <a:rPr lang="en-US" altLang="zh-TW" sz="2800" dirty="0"/>
              <a:t>500</a:t>
            </a:r>
            <a:r>
              <a:rPr lang="zh-TW" altLang="en-US" sz="2800" dirty="0"/>
              <a:t>萬元</a:t>
            </a:r>
            <a:r>
              <a:rPr lang="en-US" altLang="zh-TW" sz="2800" dirty="0"/>
              <a:t>(</a:t>
            </a:r>
            <a:r>
              <a:rPr lang="zh-TW" altLang="en-US" sz="2800" dirty="0"/>
              <a:t>太少</a:t>
            </a:r>
            <a:r>
              <a:rPr lang="en-US" altLang="zh-TW" sz="2800" dirty="0"/>
              <a:t>)</a:t>
            </a:r>
          </a:p>
          <a:p>
            <a:r>
              <a:rPr lang="en-US" altLang="zh-TW" sz="4400" b="1" dirty="0">
                <a:solidFill>
                  <a:srgbClr val="7030A0"/>
                </a:solidFill>
              </a:rPr>
              <a:t>1,000</a:t>
            </a:r>
            <a:r>
              <a:rPr lang="zh-TW" altLang="en-US" sz="4400" b="1" dirty="0">
                <a:solidFill>
                  <a:srgbClr val="7030A0"/>
                </a:solidFill>
              </a:rPr>
              <a:t>萬元</a:t>
            </a:r>
            <a:r>
              <a:rPr lang="en-US" altLang="zh-TW" sz="4400" b="1" dirty="0">
                <a:solidFill>
                  <a:srgbClr val="7030A0"/>
                </a:solidFill>
              </a:rPr>
              <a:t>(</a:t>
            </a:r>
            <a:r>
              <a:rPr lang="zh-TW" altLang="en-US" sz="4400" b="1" dirty="0">
                <a:solidFill>
                  <a:srgbClr val="7030A0"/>
                </a:solidFill>
              </a:rPr>
              <a:t>基本生活</a:t>
            </a:r>
            <a:r>
              <a:rPr lang="en-US" altLang="zh-TW" sz="4400" b="1" dirty="0">
                <a:solidFill>
                  <a:srgbClr val="7030A0"/>
                </a:solidFill>
              </a:rPr>
              <a:t>)</a:t>
            </a:r>
          </a:p>
          <a:p>
            <a:r>
              <a:rPr lang="en-US" altLang="zh-TW" sz="2800" dirty="0"/>
              <a:t>2,000</a:t>
            </a:r>
            <a:r>
              <a:rPr lang="zh-TW" altLang="en-US" sz="2800" dirty="0"/>
              <a:t>萬元</a:t>
            </a:r>
            <a:r>
              <a:rPr lang="en-US" altLang="zh-TW" sz="2800" dirty="0"/>
              <a:t>(</a:t>
            </a:r>
            <a:r>
              <a:rPr lang="zh-TW" altLang="en-US" sz="2800" dirty="0"/>
              <a:t>可以大方含飴弄孫的生活</a:t>
            </a:r>
            <a:r>
              <a:rPr lang="en-US" altLang="zh-TW" sz="2800" dirty="0"/>
              <a:t>)</a:t>
            </a:r>
          </a:p>
          <a:p>
            <a:r>
              <a:rPr lang="en-US" altLang="zh-TW" sz="2800" dirty="0"/>
              <a:t>3,000</a:t>
            </a:r>
            <a:r>
              <a:rPr lang="zh-TW" altLang="en-US" sz="2800" dirty="0"/>
              <a:t>萬元</a:t>
            </a:r>
            <a:r>
              <a:rPr lang="en-US" altLang="zh-TW" sz="2800" dirty="0"/>
              <a:t>(</a:t>
            </a:r>
            <a:r>
              <a:rPr lang="zh-TW" altLang="en-US" sz="2800" dirty="0"/>
              <a:t>可以經常出國旅行的生活</a:t>
            </a:r>
            <a:r>
              <a:rPr lang="en-US" altLang="zh-TW" sz="2800" dirty="0"/>
              <a:t>)</a:t>
            </a:r>
          </a:p>
          <a:p>
            <a:r>
              <a:rPr lang="en-US" altLang="zh-TW" sz="2800" dirty="0"/>
              <a:t>3,000</a:t>
            </a:r>
            <a:r>
              <a:rPr lang="zh-TW" altLang="en-US" sz="2800" dirty="0"/>
              <a:t>萬元以上</a:t>
            </a:r>
            <a:r>
              <a:rPr lang="en-US" altLang="zh-TW" sz="2800" dirty="0"/>
              <a:t>(</a:t>
            </a:r>
            <a:r>
              <a:rPr lang="zh-TW" altLang="en-US" sz="2800" dirty="0"/>
              <a:t>奢華的退休生活</a:t>
            </a:r>
            <a:r>
              <a:rPr lang="en-US" altLang="zh-TW" sz="2800" dirty="0"/>
              <a:t>)</a:t>
            </a:r>
          </a:p>
          <a:p>
            <a:endParaRPr lang="zh-TW" altLang="en-US" dirty="0"/>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333108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準備</a:t>
            </a:r>
            <a:r>
              <a:rPr lang="en-US" altLang="zh-TW" dirty="0"/>
              <a:t>1,000</a:t>
            </a:r>
            <a:r>
              <a:rPr lang="zh-TW" altLang="en-US" dirty="0"/>
              <a:t>萬元退休金需要多少的投資報酬率</a:t>
            </a:r>
            <a:r>
              <a:rPr lang="en-US" altLang="zh-TW" dirty="0"/>
              <a:t>?</a:t>
            </a:r>
          </a:p>
        </p:txBody>
      </p:sp>
      <p:sp>
        <p:nvSpPr>
          <p:cNvPr id="3" name="直排文字版面配置區 2"/>
          <p:cNvSpPr>
            <a:spLocks noGrp="1"/>
          </p:cNvSpPr>
          <p:nvPr>
            <p:ph type="body" orient="vert" idx="1"/>
          </p:nvPr>
        </p:nvSpPr>
        <p:spPr>
          <a:xfrm>
            <a:off x="2589212" y="2133600"/>
            <a:ext cx="8915400" cy="3886200"/>
          </a:xfrm>
        </p:spPr>
        <p:txBody>
          <a:bodyPr vert="horz">
            <a:normAutofit lnSpcReduction="10000"/>
          </a:bodyPr>
          <a:lstStyle/>
          <a:p>
            <a:r>
              <a:rPr lang="zh-TW" altLang="en-US" sz="2400" dirty="0"/>
              <a:t>假設每月提撥</a:t>
            </a:r>
            <a:r>
              <a:rPr lang="en-US" altLang="zh-TW" sz="2400" dirty="0"/>
              <a:t>7,000</a:t>
            </a:r>
            <a:r>
              <a:rPr lang="zh-TW" altLang="en-US" sz="2400" dirty="0"/>
              <a:t>元到您的基金帳戶</a:t>
            </a:r>
            <a:endParaRPr lang="en-US" altLang="zh-TW" sz="2400" dirty="0"/>
          </a:p>
          <a:p>
            <a:r>
              <a:rPr lang="zh-TW" altLang="en-US" sz="2400" dirty="0"/>
              <a:t>假設提撥期間為</a:t>
            </a:r>
            <a:r>
              <a:rPr lang="en-US" altLang="zh-TW" sz="2400" dirty="0"/>
              <a:t>35</a:t>
            </a:r>
            <a:r>
              <a:rPr lang="zh-TW" altLang="en-US" sz="2400" dirty="0"/>
              <a:t>年</a:t>
            </a:r>
            <a:r>
              <a:rPr lang="en-US" altLang="zh-TW" sz="2400" dirty="0"/>
              <a:t>(</a:t>
            </a:r>
            <a:r>
              <a:rPr lang="zh-TW" altLang="en-US" sz="2400" dirty="0"/>
              <a:t>工作期間要夠長</a:t>
            </a:r>
            <a:r>
              <a:rPr lang="en-US" altLang="zh-TW" sz="2400" dirty="0"/>
              <a:t>)</a:t>
            </a:r>
            <a:r>
              <a:rPr lang="zh-TW" altLang="en-US" sz="2400" dirty="0"/>
              <a:t> </a:t>
            </a:r>
            <a:endParaRPr lang="en-US" altLang="zh-TW" sz="2400" dirty="0"/>
          </a:p>
          <a:p>
            <a:r>
              <a:rPr lang="zh-TW" altLang="en-US" sz="2400" dirty="0"/>
              <a:t>假設退休後一個人每月基本經濟需求金額為</a:t>
            </a:r>
            <a:r>
              <a:rPr lang="en-US" altLang="zh-TW" sz="2400" dirty="0"/>
              <a:t>3</a:t>
            </a:r>
            <a:r>
              <a:rPr lang="zh-TW" altLang="en-US" sz="2400" dirty="0"/>
              <a:t>萬元</a:t>
            </a:r>
            <a:r>
              <a:rPr lang="en-US" altLang="zh-TW" sz="2400" dirty="0"/>
              <a:t>(</a:t>
            </a:r>
            <a:r>
              <a:rPr lang="zh-TW" altLang="en-US" sz="2400" dirty="0"/>
              <a:t>餓不死的底線也不能生大病</a:t>
            </a:r>
            <a:r>
              <a:rPr lang="en-US" altLang="zh-TW" sz="2400" dirty="0"/>
              <a:t>)</a:t>
            </a:r>
          </a:p>
          <a:p>
            <a:r>
              <a:rPr lang="zh-TW" altLang="en-US" sz="3600" b="1" dirty="0">
                <a:solidFill>
                  <a:srgbClr val="7030A0"/>
                </a:solidFill>
              </a:rPr>
              <a:t>答案</a:t>
            </a:r>
            <a:r>
              <a:rPr lang="en-US" altLang="zh-TW" sz="3600" b="1" dirty="0">
                <a:solidFill>
                  <a:srgbClr val="7030A0"/>
                </a:solidFill>
              </a:rPr>
              <a:t>:</a:t>
            </a:r>
            <a:r>
              <a:rPr lang="zh-TW" altLang="en-US" sz="3600" b="1" dirty="0">
                <a:solidFill>
                  <a:srgbClr val="7030A0"/>
                </a:solidFill>
              </a:rPr>
              <a:t> </a:t>
            </a:r>
            <a:r>
              <a:rPr lang="en-US" altLang="zh-TW" sz="3600" b="1" dirty="0">
                <a:solidFill>
                  <a:srgbClr val="7030A0"/>
                </a:solidFill>
              </a:rPr>
              <a:t>35</a:t>
            </a:r>
            <a:r>
              <a:rPr lang="zh-TW" altLang="en-US" sz="3600" b="1" dirty="0">
                <a:solidFill>
                  <a:srgbClr val="7030A0"/>
                </a:solidFill>
              </a:rPr>
              <a:t>年提撥期間的平均年報酬率仍需要高達</a:t>
            </a:r>
            <a:r>
              <a:rPr lang="en-US" altLang="zh-TW" sz="3600" b="1" dirty="0">
                <a:solidFill>
                  <a:srgbClr val="7030A0"/>
                </a:solidFill>
              </a:rPr>
              <a:t>6.0%</a:t>
            </a:r>
            <a:endParaRPr lang="en-US" altLang="zh-TW" sz="2400" b="1" dirty="0">
              <a:solidFill>
                <a:srgbClr val="7030A0"/>
              </a:solidFill>
            </a:endParaRPr>
          </a:p>
          <a:p>
            <a:pPr lvl="1"/>
            <a:r>
              <a:rPr lang="en-US" altLang="zh-TW" sz="2000" dirty="0"/>
              <a:t>RATE(35*12,-0.7,,1000,1)</a:t>
            </a:r>
            <a:r>
              <a:rPr lang="zh-TW" altLang="en-US" sz="2000" dirty="0"/>
              <a:t>*</a:t>
            </a:r>
            <a:r>
              <a:rPr lang="en-US" altLang="zh-TW" sz="2000" dirty="0"/>
              <a:t>12 = 6%</a:t>
            </a:r>
          </a:p>
          <a:p>
            <a:r>
              <a:rPr lang="zh-TW" altLang="en-US" sz="2400" dirty="0"/>
              <a:t>但是保守型組合基金投資報酬酬率通常小於</a:t>
            </a:r>
            <a:r>
              <a:rPr lang="en-US" altLang="zh-TW" sz="2400" dirty="0"/>
              <a:t>2%</a:t>
            </a:r>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813139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一個人</a:t>
            </a:r>
            <a:r>
              <a:rPr lang="en-US" altLang="zh-TW" dirty="0"/>
              <a:t>1,000</a:t>
            </a:r>
            <a:r>
              <a:rPr lang="zh-TW" altLang="en-US" dirty="0"/>
              <a:t>萬元退休金可以怎麼花</a:t>
            </a:r>
            <a:r>
              <a:rPr lang="en-US" altLang="zh-TW" dirty="0"/>
              <a:t>?</a:t>
            </a:r>
          </a:p>
        </p:txBody>
      </p:sp>
      <p:sp>
        <p:nvSpPr>
          <p:cNvPr id="3" name="直排文字版面配置區 2"/>
          <p:cNvSpPr>
            <a:spLocks noGrp="1"/>
          </p:cNvSpPr>
          <p:nvPr>
            <p:ph type="body" orient="vert" idx="1"/>
          </p:nvPr>
        </p:nvSpPr>
        <p:spPr>
          <a:xfrm>
            <a:off x="2589212" y="2133600"/>
            <a:ext cx="8915400" cy="3886200"/>
          </a:xfrm>
        </p:spPr>
        <p:txBody>
          <a:bodyPr vert="horz">
            <a:normAutofit fontScale="92500" lnSpcReduction="20000"/>
          </a:bodyPr>
          <a:lstStyle/>
          <a:p>
            <a:r>
              <a:rPr lang="zh-TW" altLang="en-US" sz="2400" dirty="0"/>
              <a:t>假設退休後有</a:t>
            </a:r>
            <a:r>
              <a:rPr lang="en-US" altLang="zh-TW" sz="2400" dirty="0"/>
              <a:t>25</a:t>
            </a:r>
            <a:r>
              <a:rPr lang="zh-TW" altLang="en-US" sz="2400" dirty="0"/>
              <a:t>年的餘命</a:t>
            </a:r>
            <a:r>
              <a:rPr lang="en-US" altLang="zh-TW" sz="2400" dirty="0"/>
              <a:t>(65</a:t>
            </a:r>
            <a:r>
              <a:rPr lang="zh-TW" altLang="en-US" sz="2400" dirty="0"/>
              <a:t>歲退休，活到</a:t>
            </a:r>
            <a:r>
              <a:rPr lang="en-US" altLang="zh-TW" sz="2400" dirty="0"/>
              <a:t>90</a:t>
            </a:r>
            <a:r>
              <a:rPr lang="zh-TW" altLang="en-US" sz="2400" dirty="0"/>
              <a:t>歲</a:t>
            </a:r>
            <a:r>
              <a:rPr lang="en-US" altLang="zh-TW" sz="2400" dirty="0"/>
              <a:t>)</a:t>
            </a:r>
          </a:p>
          <a:p>
            <a:r>
              <a:rPr lang="zh-TW" altLang="en-US" sz="2400" dirty="0"/>
              <a:t>假設退休後的投資報酬率約等於通貨膨脹率</a:t>
            </a:r>
            <a:endParaRPr lang="en-US" altLang="zh-TW" sz="2400" dirty="0"/>
          </a:p>
          <a:p>
            <a:r>
              <a:rPr lang="zh-TW" altLang="en-US" sz="3000" dirty="0">
                <a:solidFill>
                  <a:schemeClr val="accent1"/>
                </a:solidFill>
              </a:rPr>
              <a:t>答案</a:t>
            </a:r>
            <a:r>
              <a:rPr lang="en-US" altLang="zh-TW" sz="3000" dirty="0">
                <a:solidFill>
                  <a:schemeClr val="accent1"/>
                </a:solidFill>
              </a:rPr>
              <a:t>1:</a:t>
            </a:r>
            <a:r>
              <a:rPr lang="zh-TW" altLang="en-US" sz="3000" dirty="0">
                <a:solidFill>
                  <a:schemeClr val="accent1"/>
                </a:solidFill>
              </a:rPr>
              <a:t> 退休後每月大約可以花費金額為</a:t>
            </a:r>
            <a:r>
              <a:rPr lang="en-US" altLang="zh-TW" sz="3000" dirty="0">
                <a:solidFill>
                  <a:schemeClr val="accent1"/>
                </a:solidFill>
              </a:rPr>
              <a:t>3.3</a:t>
            </a:r>
            <a:r>
              <a:rPr lang="zh-TW" altLang="en-US" sz="3000" dirty="0">
                <a:solidFill>
                  <a:schemeClr val="accent1"/>
                </a:solidFill>
              </a:rPr>
              <a:t>萬元</a:t>
            </a:r>
            <a:r>
              <a:rPr lang="en-US" altLang="zh-TW" sz="3000" dirty="0">
                <a:solidFill>
                  <a:schemeClr val="accent1"/>
                </a:solidFill>
              </a:rPr>
              <a:t>(</a:t>
            </a:r>
            <a:r>
              <a:rPr lang="zh-TW" altLang="en-US" sz="3000" dirty="0">
                <a:solidFill>
                  <a:schemeClr val="accent1"/>
                </a:solidFill>
              </a:rPr>
              <a:t>餓不死的底線，也不能生大病</a:t>
            </a:r>
            <a:r>
              <a:rPr lang="en-US" altLang="zh-TW" sz="3000" dirty="0">
                <a:solidFill>
                  <a:schemeClr val="accent1"/>
                </a:solidFill>
              </a:rPr>
              <a:t>)</a:t>
            </a:r>
          </a:p>
          <a:p>
            <a:r>
              <a:rPr lang="zh-TW" altLang="en-US" sz="3200" b="1" dirty="0">
                <a:solidFill>
                  <a:srgbClr val="7030A0"/>
                </a:solidFill>
              </a:rPr>
              <a:t>答案</a:t>
            </a:r>
            <a:r>
              <a:rPr lang="en-US" altLang="zh-TW" sz="3200" b="1" dirty="0">
                <a:solidFill>
                  <a:srgbClr val="7030A0"/>
                </a:solidFill>
              </a:rPr>
              <a:t>2:</a:t>
            </a:r>
            <a:r>
              <a:rPr lang="zh-TW" altLang="en-US" sz="3200" b="1" dirty="0">
                <a:solidFill>
                  <a:srgbClr val="7030A0"/>
                </a:solidFill>
              </a:rPr>
              <a:t> 如果夫婦兩人各有</a:t>
            </a:r>
            <a:r>
              <a:rPr lang="en-US" altLang="zh-TW" sz="3200" b="1" dirty="0">
                <a:solidFill>
                  <a:srgbClr val="7030A0"/>
                </a:solidFill>
              </a:rPr>
              <a:t>1,000</a:t>
            </a:r>
            <a:r>
              <a:rPr lang="zh-TW" altLang="en-US" sz="3200" b="1" dirty="0">
                <a:solidFill>
                  <a:srgbClr val="7030A0"/>
                </a:solidFill>
              </a:rPr>
              <a:t>萬元退休金，那就大約可以過稍微寬裕的生活</a:t>
            </a:r>
            <a:endParaRPr lang="en-US" altLang="zh-TW" sz="3200" b="1" dirty="0">
              <a:solidFill>
                <a:srgbClr val="7030A0"/>
              </a:solidFill>
            </a:endParaRPr>
          </a:p>
          <a:p>
            <a:endParaRPr lang="en-US" altLang="zh-TW" sz="2400" dirty="0"/>
          </a:p>
          <a:p>
            <a:r>
              <a:rPr lang="zh-TW" altLang="en-US" sz="2400" dirty="0"/>
              <a:t>想過更好的退休經濟生活嗎</a:t>
            </a:r>
            <a:r>
              <a:rPr lang="en-US" altLang="zh-TW" sz="2400" dirty="0"/>
              <a:t>?</a:t>
            </a:r>
          </a:p>
          <a:p>
            <a:pPr lvl="1"/>
            <a:r>
              <a:rPr lang="zh-TW" altLang="en-US" sz="2000" dirty="0"/>
              <a:t>每月多提撥一些錢到基金帳戶或是（以及）延後幾年退休</a:t>
            </a:r>
            <a:endParaRPr lang="en-US" altLang="zh-TW" dirty="0"/>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836767275"/>
      </p:ext>
    </p:extLst>
  </p:cSld>
  <p:clrMapOvr>
    <a:masterClrMapping/>
  </p:clrMapOvr>
</p:sld>
</file>

<file path=ppt/theme/theme1.xml><?xml version="1.0" encoding="utf-8"?>
<a:theme xmlns:a="http://schemas.openxmlformats.org/drawingml/2006/main" name="絲縷">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5518</TotalTime>
  <Words>2438</Words>
  <Application>Microsoft Office PowerPoint</Application>
  <PresentationFormat>自訂</PresentationFormat>
  <Paragraphs>362</Paragraphs>
  <Slides>41</Slides>
  <Notes>2</Notes>
  <HiddenSlides>0</HiddenSlides>
  <MMClips>0</MMClips>
  <ScaleCrop>false</ScaleCrop>
  <HeadingPairs>
    <vt:vector size="4" baseType="variant">
      <vt:variant>
        <vt:lpstr>佈景主題</vt:lpstr>
      </vt:variant>
      <vt:variant>
        <vt:i4>1</vt:i4>
      </vt:variant>
      <vt:variant>
        <vt:lpstr>投影片標題</vt:lpstr>
      </vt:variant>
      <vt:variant>
        <vt:i4>41</vt:i4>
      </vt:variant>
    </vt:vector>
  </HeadingPairs>
  <TitlesOfParts>
    <vt:vector size="42" baseType="lpstr">
      <vt:lpstr>絲縷</vt:lpstr>
      <vt:lpstr>台灣私校人生週期基金 兩全其美的退休基金投資最佳選擇 </vt:lpstr>
      <vt:lpstr>參考目錄</vt:lpstr>
      <vt:lpstr>PowerPoint 簡報</vt:lpstr>
      <vt:lpstr>何謂人生週期基金?</vt:lpstr>
      <vt:lpstr>人生週期基金 隨年齡增加而逐漸降低投資風險組合</vt:lpstr>
      <vt:lpstr>哪些人適合選擇人生週期基金?</vt:lpstr>
      <vt:lpstr>一個人退休後須要準備多少退休金?</vt:lpstr>
      <vt:lpstr>準備1,000萬元退休金需要多少的投資報酬率?</vt:lpstr>
      <vt:lpstr>一個人1,000萬元退休金可以怎麼花?</vt:lpstr>
      <vt:lpstr>私校退撫儲金自主投資85%選擇保守型基金                                    2017年2月28日        單位：新臺幣元；% </vt:lpstr>
      <vt:lpstr>保守型組合只有16.8%投資高風險性資產 ----難以期待高報酬（低風險低報酬）                                                       2017年2月28日</vt:lpstr>
      <vt:lpstr>私校退撫儲金近三年投資績效統計 2014-2016（低風險低報酬）</vt:lpstr>
      <vt:lpstr>私校退撫儲金近三年投資績效統計 高風險高報酬----積極型組合三年16％</vt:lpstr>
      <vt:lpstr>私校退撫儲金將提供您新的中庸性選擇: 人生週期基金</vt:lpstr>
      <vt:lpstr>您的新選擇: 私校退撫儲金 人生週期基金</vt:lpstr>
      <vt:lpstr>私校退撫儲金人生週期基金組合動態配置圖</vt:lpstr>
      <vt:lpstr>私校退撫儲金人生週期基金組合與年齡關係 </vt:lpstr>
      <vt:lpstr>私校退撫儲金人生週期基金特點 </vt:lpstr>
      <vt:lpstr>如果您選擇人生週期基金 實現千萬元退休金的機率將大為提高 </vt:lpstr>
      <vt:lpstr>您需要預設基金嗎? </vt:lpstr>
      <vt:lpstr>保守型組合是合適的預設基金嗎? </vt:lpstr>
      <vt:lpstr>建議您選擇人生週期基金作為預設基金 </vt:lpstr>
      <vt:lpstr>借鏡一 香港ＭＰＦ  新的預設投資策略(DIS)生效日期</vt:lpstr>
      <vt:lpstr>MPF 實施１５年來績效欠佳 2000 – 2016 (as of end 2016)  保守型基金更差</vt:lpstr>
      <vt:lpstr>PowerPoint 簡報</vt:lpstr>
      <vt:lpstr>香港MPF預設投資策略(DIS)--人生週期基金</vt:lpstr>
      <vt:lpstr>香港強積金預設投資組合隨年齡變動</vt:lpstr>
      <vt:lpstr>MPF的預設投資策略(DIS)與年齡關係</vt:lpstr>
      <vt:lpstr>香港強積金預設投資組合隨年齡變動</vt:lpstr>
      <vt:lpstr>32個強積金計畫也各有自己的預設投資安排(DIA)</vt:lpstr>
      <vt:lpstr>強積金930萬個帳戶中將有361萬個帳戶會被移到新的預設投資策略（DIS）----生命週期基金</vt:lpstr>
      <vt:lpstr>保守型預設基金(DIA)轉到新的生命週期預設基金策略（DIS）重要通知</vt:lpstr>
      <vt:lpstr>借鏡二 美國TSP   新的預設基金投資策略(L Funds)生效日期</vt:lpstr>
      <vt:lpstr>美國聯邦雇員的人生週期基金分為５個階段 </vt:lpstr>
      <vt:lpstr>美國ＴＳＰ生命週期基金分為５個階段</vt:lpstr>
      <vt:lpstr>美國聯邦雇員的人生週期基金長期報酬率(年化報酬率)</vt:lpstr>
      <vt:lpstr>組合不同 報酬也不同  美國聯邦雇員的人生週期基金 歷年報酬率 2012-2016</vt:lpstr>
      <vt:lpstr>L Income  與保守型組合類似，大約80%債券</vt:lpstr>
      <vt:lpstr>L 2030  與穩健型組合類似，大約60%股票</vt:lpstr>
      <vt:lpstr>L 2050  與積極型組合類似，大約80%股票</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人生周期基金 2017年9月底將上架 </dc:title>
  <dc:creator>pension chen</dc:creator>
  <cp:lastModifiedBy>grace</cp:lastModifiedBy>
  <cp:revision>59</cp:revision>
  <cp:lastPrinted>2017-04-05T03:51:04Z</cp:lastPrinted>
  <dcterms:created xsi:type="dcterms:W3CDTF">2017-03-08T07:05:52Z</dcterms:created>
  <dcterms:modified xsi:type="dcterms:W3CDTF">2017-04-14T05:29:14Z</dcterms:modified>
</cp:coreProperties>
</file>