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media/image76.jpg" ContentType="image/jpg"/>
  <Override PartName="/ppt/media/image80.jpg" ContentType="image/jpg"/>
  <Override PartName="/ppt/media/image81.jpg" ContentType="image/jpg"/>
  <Override PartName="/ppt/media/image82.jpg" ContentType="image/jpg"/>
  <Override PartName="/ppt/media/image83.jpg" ContentType="image/jpg"/>
  <Override PartName="/ppt/media/image84.jpg" ContentType="image/jpg"/>
  <Override PartName="/ppt/media/image85.jpg" ContentType="image/jpg"/>
  <Override PartName="/ppt/media/image86.jpg" ContentType="image/jpg"/>
  <Override PartName="/ppt/media/image87.jpg" ContentType="image/jpg"/>
  <Override PartName="/ppt/media/image90.jpg" ContentType="image/jpg"/>
  <Override PartName="/ppt/media/image91.jpg" ContentType="image/jpg"/>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0" r:id="rId1"/>
  </p:sldMasterIdLst>
  <p:notesMasterIdLst>
    <p:notesMasterId r:id="rId85"/>
  </p:notesMasterIdLst>
  <p:handoutMasterIdLst>
    <p:handoutMasterId r:id="rId86"/>
  </p:handoutMasterIdLst>
  <p:sldIdLst>
    <p:sldId id="2506" r:id="rId2"/>
    <p:sldId id="2509" r:id="rId3"/>
    <p:sldId id="2590" r:id="rId4"/>
    <p:sldId id="2588" r:id="rId5"/>
    <p:sldId id="2589" r:id="rId6"/>
    <p:sldId id="2610" r:id="rId7"/>
    <p:sldId id="2774" r:id="rId8"/>
    <p:sldId id="2602" r:id="rId9"/>
    <p:sldId id="2657" r:id="rId10"/>
    <p:sldId id="2668" r:id="rId11"/>
    <p:sldId id="2763" r:id="rId12"/>
    <p:sldId id="3464" r:id="rId13"/>
    <p:sldId id="3465" r:id="rId14"/>
    <p:sldId id="2656" r:id="rId15"/>
    <p:sldId id="2659" r:id="rId16"/>
    <p:sldId id="2658" r:id="rId17"/>
    <p:sldId id="2596" r:id="rId18"/>
    <p:sldId id="2599" r:id="rId19"/>
    <p:sldId id="2649" r:id="rId20"/>
    <p:sldId id="3466" r:id="rId21"/>
    <p:sldId id="2606" r:id="rId22"/>
    <p:sldId id="2600" r:id="rId23"/>
    <p:sldId id="2605" r:id="rId24"/>
    <p:sldId id="2603" r:id="rId25"/>
    <p:sldId id="2604" r:id="rId26"/>
    <p:sldId id="2653" r:id="rId27"/>
    <p:sldId id="2672" r:id="rId28"/>
    <p:sldId id="2591" r:id="rId29"/>
    <p:sldId id="2576" r:id="rId30"/>
    <p:sldId id="2769" r:id="rId31"/>
    <p:sldId id="2770" r:id="rId32"/>
    <p:sldId id="2543" r:id="rId33"/>
    <p:sldId id="2583" r:id="rId34"/>
    <p:sldId id="2661" r:id="rId35"/>
    <p:sldId id="2595" r:id="rId36"/>
    <p:sldId id="2674" r:id="rId37"/>
    <p:sldId id="2582" r:id="rId38"/>
    <p:sldId id="2592" r:id="rId39"/>
    <p:sldId id="2568" r:id="rId40"/>
    <p:sldId id="2570" r:id="rId41"/>
    <p:sldId id="2581" r:id="rId42"/>
    <p:sldId id="2651" r:id="rId43"/>
    <p:sldId id="3463" r:id="rId44"/>
    <p:sldId id="2585" r:id="rId45"/>
    <p:sldId id="2587" r:id="rId46"/>
    <p:sldId id="2577" r:id="rId47"/>
    <p:sldId id="2586" r:id="rId48"/>
    <p:sldId id="2584" r:id="rId49"/>
    <p:sldId id="2571" r:id="rId50"/>
    <p:sldId id="2578" r:id="rId51"/>
    <p:sldId id="2607" r:id="rId52"/>
    <p:sldId id="2569" r:id="rId53"/>
    <p:sldId id="2579" r:id="rId54"/>
    <p:sldId id="2608" r:id="rId55"/>
    <p:sldId id="2580" r:id="rId56"/>
    <p:sldId id="2640" r:id="rId57"/>
    <p:sldId id="2678" r:id="rId58"/>
    <p:sldId id="2593" r:id="rId59"/>
    <p:sldId id="2647" r:id="rId60"/>
    <p:sldId id="2766" r:id="rId61"/>
    <p:sldId id="2573" r:id="rId62"/>
    <p:sldId id="3467" r:id="rId63"/>
    <p:sldId id="2676" r:id="rId64"/>
    <p:sldId id="2597" r:id="rId65"/>
    <p:sldId id="3462" r:id="rId66"/>
    <p:sldId id="3474" r:id="rId67"/>
    <p:sldId id="3475" r:id="rId68"/>
    <p:sldId id="3471" r:id="rId69"/>
    <p:sldId id="3476" r:id="rId70"/>
    <p:sldId id="3468" r:id="rId71"/>
    <p:sldId id="2771" r:id="rId72"/>
    <p:sldId id="3469" r:id="rId73"/>
    <p:sldId id="2609" r:id="rId74"/>
    <p:sldId id="3470" r:id="rId75"/>
    <p:sldId id="3472" r:id="rId76"/>
    <p:sldId id="3477" r:id="rId77"/>
    <p:sldId id="2761" r:id="rId78"/>
    <p:sldId id="2663" r:id="rId79"/>
    <p:sldId id="2664" r:id="rId80"/>
    <p:sldId id="3478" r:id="rId81"/>
    <p:sldId id="3479" r:id="rId82"/>
    <p:sldId id="2611" r:id="rId83"/>
    <p:sldId id="2518" r:id="rId84"/>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C09"/>
    <a:srgbClr val="0000FF"/>
    <a:srgbClr val="D0C8DE"/>
    <a:srgbClr val="FFFFFF"/>
    <a:srgbClr val="F2F1DC"/>
    <a:srgbClr val="FAE5D2"/>
    <a:srgbClr val="FFCCCC"/>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8997" autoAdjust="0"/>
    <p:restoredTop sz="93733" autoAdjust="0"/>
  </p:normalViewPr>
  <p:slideViewPr>
    <p:cSldViewPr snapToGrid="0">
      <p:cViewPr varScale="1">
        <p:scale>
          <a:sx n="102" d="100"/>
          <a:sy n="102" d="100"/>
        </p:scale>
        <p:origin x="72"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26488"/>
    </p:cViewPr>
  </p:sorterViewPr>
  <p:notesViewPr>
    <p:cSldViewPr snapToGrid="0">
      <p:cViewPr varScale="1">
        <p:scale>
          <a:sx n="46" d="100"/>
          <a:sy n="46" d="100"/>
        </p:scale>
        <p:origin x="2808" y="4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3C8F76-A11A-4490-A452-45D5524EBE8C}" type="doc">
      <dgm:prSet loTypeId="urn:microsoft.com/office/officeart/2005/8/layout/chevron2" loCatId="list" qsTypeId="urn:microsoft.com/office/officeart/2005/8/quickstyle/simple1#1" qsCatId="simple" csTypeId="urn:microsoft.com/office/officeart/2005/8/colors/colorful3#1" csCatId="colorful" phldr="1"/>
      <dgm:spPr/>
      <dgm:t>
        <a:bodyPr/>
        <a:lstStyle/>
        <a:p>
          <a:endParaRPr lang="zh-TW" altLang="en-US"/>
        </a:p>
      </dgm:t>
    </dgm:pt>
    <dgm:pt modelId="{A75583F7-A7FA-4B91-BAAB-2FF82933383A}">
      <dgm:prSet phldrT="[文字]" custT="1"/>
      <dgm:spPr>
        <a:solidFill>
          <a:schemeClr val="accent4">
            <a:lumMod val="20000"/>
            <a:lumOff val="80000"/>
          </a:schemeClr>
        </a:solidFill>
        <a:ln w="38100">
          <a:solidFill>
            <a:srgbClr val="C00000"/>
          </a:solidFill>
        </a:ln>
      </dgm:spPr>
      <dgm:t>
        <a:bodyPr/>
        <a:lstStyle/>
        <a:p>
          <a:pPr>
            <a:lnSpc>
              <a:spcPts val="2000"/>
            </a:lnSpc>
            <a:spcAft>
              <a:spcPts val="0"/>
            </a:spcAft>
          </a:pPr>
          <a:r>
            <a:rPr lang="zh-TW" altLang="en-US" sz="1800" b="1" dirty="0">
              <a:solidFill>
                <a:srgbClr val="C00000"/>
              </a:solidFill>
              <a:latin typeface="標楷體" panose="03000509000000000000" pitchFamily="65" charset="-120"/>
              <a:ea typeface="標楷體" panose="03000509000000000000" pitchFamily="65" charset="-120"/>
            </a:rPr>
            <a:t>依規定期限內送件</a:t>
          </a:r>
        </a:p>
      </dgm:t>
    </dgm:pt>
    <dgm:pt modelId="{9FF3B651-5346-4DFE-BE01-0AB1C948F1A6}" type="parTrans" cxnId="{86E38D36-6554-436D-8DBE-D472D2043C61}">
      <dgm:prSet/>
      <dgm:spPr/>
      <dgm:t>
        <a:bodyPr/>
        <a:lstStyle/>
        <a:p>
          <a:endParaRPr lang="zh-TW" altLang="en-US" sz="1800" b="1">
            <a:latin typeface="標楷體" panose="03000509000000000000" pitchFamily="65" charset="-120"/>
            <a:ea typeface="標楷體" panose="03000509000000000000" pitchFamily="65" charset="-120"/>
          </a:endParaRPr>
        </a:p>
      </dgm:t>
    </dgm:pt>
    <dgm:pt modelId="{32DE7461-F471-49FE-A8B1-F911E5257E00}" type="sibTrans" cxnId="{86E38D36-6554-436D-8DBE-D472D2043C61}">
      <dgm:prSet/>
      <dgm:spPr/>
      <dgm:t>
        <a:bodyPr/>
        <a:lstStyle/>
        <a:p>
          <a:endParaRPr lang="zh-TW" altLang="en-US" sz="1800" b="1">
            <a:latin typeface="標楷體" panose="03000509000000000000" pitchFamily="65" charset="-120"/>
            <a:ea typeface="標楷體" panose="03000509000000000000" pitchFamily="65" charset="-120"/>
          </a:endParaRPr>
        </a:p>
      </dgm:t>
    </dgm:pt>
    <dgm:pt modelId="{74FA0E62-E95D-459E-8444-49006F5CDB5D}">
      <dgm:prSet phldrT="[文字]" custT="1"/>
      <dgm:spPr>
        <a:solidFill>
          <a:schemeClr val="accent4">
            <a:lumMod val="20000"/>
            <a:lumOff val="80000"/>
            <a:alpha val="90000"/>
          </a:schemeClr>
        </a:solidFill>
        <a:ln w="12700" cap="flat" cmpd="sng" algn="ctr">
          <a:solidFill>
            <a:srgbClr val="A5A5A5">
              <a:hueOff val="903533"/>
              <a:satOff val="33333"/>
              <a:lumOff val="-4902"/>
              <a:alphaOff val="0"/>
            </a:srgbClr>
          </a:solidFill>
          <a:prstDash val="solid"/>
          <a:miter lim="800000"/>
        </a:ln>
        <a:effectLst/>
      </dgm:spPr>
      <dgm:t>
        <a:bodyPr spcFirstLastPara="0" vert="horz" wrap="square" lIns="113792" tIns="10160" rIns="10160" bIns="10160" numCol="1" spcCol="1270" anchor="ctr" anchorCtr="0"/>
        <a:lstStyle/>
        <a:p>
          <a:pPr>
            <a:lnSpc>
              <a:spcPts val="2000"/>
            </a:lnSpc>
            <a:spcAft>
              <a:spcPts val="0"/>
            </a:spcAft>
          </a:pPr>
          <a:r>
            <a:rPr lang="zh-TW" altLang="en-US" sz="1800" b="1" dirty="0">
              <a:latin typeface="標楷體" panose="03000509000000000000" pitchFamily="65" charset="-120"/>
              <a:ea typeface="標楷體" panose="03000509000000000000" pitchFamily="65" charset="-120"/>
            </a:rPr>
            <a:t>退休生效</a:t>
          </a:r>
          <a:r>
            <a:rPr lang="zh-TW" altLang="en-US" sz="1800" b="1" dirty="0">
              <a:solidFill>
                <a:srgbClr val="C00000"/>
              </a:solidFill>
              <a:latin typeface="標楷體" panose="03000509000000000000" pitchFamily="65" charset="-120"/>
              <a:ea typeface="標楷體" panose="03000509000000000000" pitchFamily="65" charset="-120"/>
            </a:rPr>
            <a:t>前三個月</a:t>
          </a:r>
          <a:r>
            <a:rPr lang="zh-TW" altLang="en-US" sz="1800" b="1" dirty="0">
              <a:latin typeface="標楷體" panose="03000509000000000000" pitchFamily="65" charset="-120"/>
              <a:ea typeface="標楷體" panose="03000509000000000000" pitchFamily="65" charset="-120"/>
            </a:rPr>
            <a:t>填具退休事實表，連同</a:t>
          </a:r>
          <a:r>
            <a:rPr lang="zh-TW" altLang="en-US" sz="1800" b="1" dirty="0">
              <a:solidFill>
                <a:srgbClr val="C00000"/>
              </a:solidFill>
              <a:latin typeface="標楷體" panose="03000509000000000000" pitchFamily="65" charset="-120"/>
              <a:ea typeface="標楷體" panose="03000509000000000000" pitchFamily="65" charset="-120"/>
            </a:rPr>
            <a:t>全部任職證件及有關證明文件</a:t>
          </a:r>
          <a:r>
            <a:rPr lang="zh-TW" altLang="en-US" sz="1800" b="1" dirty="0">
              <a:latin typeface="標楷體" panose="03000509000000000000" pitchFamily="65" charset="-120"/>
              <a:ea typeface="標楷體" panose="03000509000000000000" pitchFamily="65" charset="-120"/>
            </a:rPr>
            <a:t>，先由服務學校人事單位覈實審核。</a:t>
          </a:r>
        </a:p>
      </dgm:t>
    </dgm:pt>
    <dgm:pt modelId="{60476E05-2820-4374-B490-8420F5955115}" type="parTrans" cxnId="{7ADB2FDF-0DA9-4052-9AA4-19FFC040D75D}">
      <dgm:prSet/>
      <dgm:spPr/>
      <dgm:t>
        <a:bodyPr/>
        <a:lstStyle/>
        <a:p>
          <a:endParaRPr lang="zh-TW" altLang="en-US" sz="1800" b="1">
            <a:latin typeface="標楷體" panose="03000509000000000000" pitchFamily="65" charset="-120"/>
            <a:ea typeface="標楷體" panose="03000509000000000000" pitchFamily="65" charset="-120"/>
          </a:endParaRPr>
        </a:p>
      </dgm:t>
    </dgm:pt>
    <dgm:pt modelId="{D026517A-0968-4918-91DF-A2070EABCBB3}" type="sibTrans" cxnId="{7ADB2FDF-0DA9-4052-9AA4-19FFC040D75D}">
      <dgm:prSet/>
      <dgm:spPr/>
      <dgm:t>
        <a:bodyPr/>
        <a:lstStyle/>
        <a:p>
          <a:endParaRPr lang="zh-TW" altLang="en-US" sz="1800" b="1">
            <a:latin typeface="標楷體" panose="03000509000000000000" pitchFamily="65" charset="-120"/>
            <a:ea typeface="標楷體" panose="03000509000000000000" pitchFamily="65" charset="-120"/>
          </a:endParaRPr>
        </a:p>
      </dgm:t>
    </dgm:pt>
    <dgm:pt modelId="{C02DF209-A34E-4FF6-AC0F-8FC5E622B1C6}">
      <dgm:prSet phldrT="[文字]" custT="1"/>
      <dgm:spPr>
        <a:solidFill>
          <a:schemeClr val="accent4">
            <a:lumMod val="40000"/>
            <a:lumOff val="60000"/>
          </a:schemeClr>
        </a:solidFill>
      </dgm:spPr>
      <dgm:t>
        <a:bodyPr/>
        <a:lstStyle/>
        <a:p>
          <a:pPr>
            <a:lnSpc>
              <a:spcPts val="2000"/>
            </a:lnSpc>
            <a:spcAft>
              <a:spcPts val="0"/>
            </a:spcAft>
          </a:pPr>
          <a:r>
            <a:rPr lang="zh-TW" altLang="en-US" sz="1800" b="1" dirty="0">
              <a:solidFill>
                <a:schemeClr val="tx1"/>
              </a:solidFill>
              <a:latin typeface="標楷體" panose="03000509000000000000" pitchFamily="65" charset="-120"/>
              <a:ea typeface="標楷體" panose="03000509000000000000" pitchFamily="65" charset="-120"/>
            </a:rPr>
            <a:t>選擇</a:t>
          </a:r>
          <a:endParaRPr lang="en-US" altLang="zh-TW" sz="1800" b="1" dirty="0">
            <a:solidFill>
              <a:schemeClr val="tx1"/>
            </a:solidFill>
            <a:latin typeface="標楷體" panose="03000509000000000000" pitchFamily="65" charset="-120"/>
            <a:ea typeface="標楷體" panose="03000509000000000000" pitchFamily="65" charset="-120"/>
          </a:endParaRPr>
        </a:p>
        <a:p>
          <a:pPr>
            <a:lnSpc>
              <a:spcPts val="2000"/>
            </a:lnSpc>
            <a:spcAft>
              <a:spcPts val="0"/>
            </a:spcAft>
          </a:pPr>
          <a:r>
            <a:rPr lang="zh-TW" altLang="en-US" sz="1800" b="1" dirty="0">
              <a:solidFill>
                <a:schemeClr val="tx1"/>
              </a:solidFill>
              <a:latin typeface="標楷體" panose="03000509000000000000" pitchFamily="65" charset="-120"/>
              <a:ea typeface="標楷體" panose="03000509000000000000" pitchFamily="65" charset="-120"/>
            </a:rPr>
            <a:t>給付方式</a:t>
          </a:r>
        </a:p>
      </dgm:t>
    </dgm:pt>
    <dgm:pt modelId="{3390B8A0-8196-4877-A389-EB91E1AFE451}" type="parTrans" cxnId="{B3618EA5-8769-4781-9644-0ED14AA64215}">
      <dgm:prSet/>
      <dgm:spPr/>
      <dgm:t>
        <a:bodyPr/>
        <a:lstStyle/>
        <a:p>
          <a:endParaRPr lang="zh-TW" altLang="en-US" sz="1800" b="1">
            <a:latin typeface="標楷體" panose="03000509000000000000" pitchFamily="65" charset="-120"/>
            <a:ea typeface="標楷體" panose="03000509000000000000" pitchFamily="65" charset="-120"/>
          </a:endParaRPr>
        </a:p>
      </dgm:t>
    </dgm:pt>
    <dgm:pt modelId="{99555C0C-D19E-463D-9E51-DA097335DB23}" type="sibTrans" cxnId="{B3618EA5-8769-4781-9644-0ED14AA64215}">
      <dgm:prSet/>
      <dgm:spPr/>
      <dgm:t>
        <a:bodyPr/>
        <a:lstStyle/>
        <a:p>
          <a:endParaRPr lang="zh-TW" altLang="en-US" sz="1800" b="1">
            <a:latin typeface="標楷體" panose="03000509000000000000" pitchFamily="65" charset="-120"/>
            <a:ea typeface="標楷體" panose="03000509000000000000" pitchFamily="65" charset="-120"/>
          </a:endParaRPr>
        </a:p>
      </dgm:t>
    </dgm:pt>
    <dgm:pt modelId="{374C1BDF-BC2E-4007-A5DA-D8AA04F76E41}">
      <dgm:prSet phldrT="[文字]" custT="1"/>
      <dgm:spPr>
        <a:solidFill>
          <a:schemeClr val="accent4">
            <a:lumMod val="40000"/>
            <a:lumOff val="60000"/>
            <a:alpha val="90000"/>
          </a:schemeClr>
        </a:solidFill>
      </dgm:spPr>
      <dgm:t>
        <a:bodyPr/>
        <a:lstStyle/>
        <a:p>
          <a:pPr>
            <a:lnSpc>
              <a:spcPts val="2000"/>
            </a:lnSpc>
            <a:spcAft>
              <a:spcPts val="0"/>
            </a:spcAft>
          </a:pPr>
          <a:r>
            <a:rPr lang="zh-TW" altLang="en-US" sz="1600" b="1" dirty="0">
              <a:latin typeface="標楷體" panose="03000509000000000000" pitchFamily="65" charset="-120"/>
              <a:ea typeface="標楷體" panose="03000509000000000000" pitchFamily="65" charset="-120"/>
            </a:rPr>
            <a:t>選擇退休給與支領方式及年金保險：　</a:t>
          </a:r>
        </a:p>
      </dgm:t>
    </dgm:pt>
    <dgm:pt modelId="{81CCFB65-05AB-43CC-9139-410EEE5992BC}" type="parTrans" cxnId="{91CC57A5-517D-421E-8E34-70F098983109}">
      <dgm:prSet/>
      <dgm:spPr/>
      <dgm:t>
        <a:bodyPr/>
        <a:lstStyle/>
        <a:p>
          <a:endParaRPr lang="zh-TW" altLang="en-US" sz="1800" b="1">
            <a:latin typeface="標楷體" panose="03000509000000000000" pitchFamily="65" charset="-120"/>
            <a:ea typeface="標楷體" panose="03000509000000000000" pitchFamily="65" charset="-120"/>
          </a:endParaRPr>
        </a:p>
      </dgm:t>
    </dgm:pt>
    <dgm:pt modelId="{7D8331C3-5800-40C1-8C72-2F46D489FE33}" type="sibTrans" cxnId="{91CC57A5-517D-421E-8E34-70F098983109}">
      <dgm:prSet/>
      <dgm:spPr/>
      <dgm:t>
        <a:bodyPr/>
        <a:lstStyle/>
        <a:p>
          <a:endParaRPr lang="zh-TW" altLang="en-US" sz="1800" b="1">
            <a:latin typeface="標楷體" panose="03000509000000000000" pitchFamily="65" charset="-120"/>
            <a:ea typeface="標楷體" panose="03000509000000000000" pitchFamily="65" charset="-120"/>
          </a:endParaRPr>
        </a:p>
      </dgm:t>
    </dgm:pt>
    <dgm:pt modelId="{42BD7030-BFB6-44E3-B36C-B3D9275121DC}">
      <dgm:prSet phldrT="[文字]" custT="1"/>
      <dgm:spPr>
        <a:solidFill>
          <a:schemeClr val="accent4">
            <a:lumMod val="60000"/>
            <a:lumOff val="40000"/>
          </a:schemeClr>
        </a:solidFill>
      </dgm:spPr>
      <dgm:t>
        <a:bodyPr/>
        <a:lstStyle/>
        <a:p>
          <a:pPr>
            <a:lnSpc>
              <a:spcPts val="2000"/>
            </a:lnSpc>
            <a:spcAft>
              <a:spcPts val="0"/>
            </a:spcAft>
          </a:pPr>
          <a:r>
            <a:rPr lang="zh-TW" altLang="en-US" sz="1800" b="1" dirty="0">
              <a:solidFill>
                <a:schemeClr val="tx1"/>
              </a:solidFill>
              <a:latin typeface="標楷體" panose="03000509000000000000" pitchFamily="65" charset="-120"/>
              <a:ea typeface="標楷體" panose="03000509000000000000" pitchFamily="65" charset="-120"/>
            </a:rPr>
            <a:t>寄發</a:t>
          </a:r>
          <a:endParaRPr lang="en-US" altLang="zh-TW" sz="1800" b="1" dirty="0">
            <a:solidFill>
              <a:schemeClr val="tx1"/>
            </a:solidFill>
            <a:latin typeface="標楷體" panose="03000509000000000000" pitchFamily="65" charset="-120"/>
            <a:ea typeface="標楷體" panose="03000509000000000000" pitchFamily="65" charset="-120"/>
          </a:endParaRPr>
        </a:p>
        <a:p>
          <a:pPr>
            <a:lnSpc>
              <a:spcPts val="2000"/>
            </a:lnSpc>
            <a:spcAft>
              <a:spcPts val="0"/>
            </a:spcAft>
          </a:pPr>
          <a:r>
            <a:rPr lang="zh-TW" altLang="en-US" sz="1800" b="1" dirty="0">
              <a:solidFill>
                <a:schemeClr val="tx1"/>
              </a:solidFill>
              <a:latin typeface="標楷體" panose="03000509000000000000" pitchFamily="65" charset="-120"/>
              <a:ea typeface="標楷體" panose="03000509000000000000" pitchFamily="65" charset="-120"/>
            </a:rPr>
            <a:t>審定函</a:t>
          </a:r>
        </a:p>
      </dgm:t>
    </dgm:pt>
    <dgm:pt modelId="{876AC86B-C198-4B75-AA4B-4A21C18919E2}" type="parTrans" cxnId="{CBBE3EC1-1E16-4733-9C09-558DB5C6A7A2}">
      <dgm:prSet/>
      <dgm:spPr/>
      <dgm:t>
        <a:bodyPr/>
        <a:lstStyle/>
        <a:p>
          <a:endParaRPr lang="zh-TW" altLang="en-US" sz="1800" b="1">
            <a:latin typeface="標楷體" panose="03000509000000000000" pitchFamily="65" charset="-120"/>
            <a:ea typeface="標楷體" panose="03000509000000000000" pitchFamily="65" charset="-120"/>
          </a:endParaRPr>
        </a:p>
      </dgm:t>
    </dgm:pt>
    <dgm:pt modelId="{0FDB2E00-F9B8-4DF9-B18B-EB5EFC0A705C}" type="sibTrans" cxnId="{CBBE3EC1-1E16-4733-9C09-558DB5C6A7A2}">
      <dgm:prSet/>
      <dgm:spPr/>
      <dgm:t>
        <a:bodyPr/>
        <a:lstStyle/>
        <a:p>
          <a:endParaRPr lang="zh-TW" altLang="en-US" sz="1800" b="1">
            <a:latin typeface="標楷體" panose="03000509000000000000" pitchFamily="65" charset="-120"/>
            <a:ea typeface="標楷體" panose="03000509000000000000" pitchFamily="65" charset="-120"/>
          </a:endParaRPr>
        </a:p>
      </dgm:t>
    </dgm:pt>
    <dgm:pt modelId="{3D7E16E6-7A53-41E6-946A-D264F0898785}">
      <dgm:prSet phldrT="[文字]" custT="1"/>
      <dgm:spPr>
        <a:solidFill>
          <a:schemeClr val="accent4">
            <a:lumMod val="60000"/>
            <a:lumOff val="40000"/>
            <a:alpha val="90000"/>
          </a:schemeClr>
        </a:solidFill>
      </dgm:spPr>
      <dgm:t>
        <a:bodyPr/>
        <a:lstStyle/>
        <a:p>
          <a:r>
            <a:rPr lang="zh-TW" altLang="en-US" sz="1800" b="1" dirty="0">
              <a:latin typeface="標楷體" panose="03000509000000000000" pitchFamily="65" charset="-120"/>
              <a:ea typeface="標楷體" panose="03000509000000000000" pitchFamily="65" charset="-120"/>
            </a:rPr>
            <a:t>儲金管理會審定後，以書面函復學校，並副知退休之教職員。</a:t>
          </a:r>
        </a:p>
      </dgm:t>
    </dgm:pt>
    <dgm:pt modelId="{44EB255A-09DC-439A-9991-23D23592DFD1}" type="parTrans" cxnId="{0CE3ED09-A87D-4799-822C-E5B65B92CE60}">
      <dgm:prSet/>
      <dgm:spPr/>
      <dgm:t>
        <a:bodyPr/>
        <a:lstStyle/>
        <a:p>
          <a:endParaRPr lang="zh-TW" altLang="en-US" sz="1800" b="1">
            <a:latin typeface="標楷體" panose="03000509000000000000" pitchFamily="65" charset="-120"/>
            <a:ea typeface="標楷體" panose="03000509000000000000" pitchFamily="65" charset="-120"/>
          </a:endParaRPr>
        </a:p>
      </dgm:t>
    </dgm:pt>
    <dgm:pt modelId="{2952C062-06B0-4DBE-9E6A-AA5A3BC5CFCF}" type="sibTrans" cxnId="{0CE3ED09-A87D-4799-822C-E5B65B92CE60}">
      <dgm:prSet/>
      <dgm:spPr/>
      <dgm:t>
        <a:bodyPr/>
        <a:lstStyle/>
        <a:p>
          <a:endParaRPr lang="zh-TW" altLang="en-US" sz="1800" b="1">
            <a:latin typeface="標楷體" panose="03000509000000000000" pitchFamily="65" charset="-120"/>
            <a:ea typeface="標楷體" panose="03000509000000000000" pitchFamily="65" charset="-120"/>
          </a:endParaRPr>
        </a:p>
      </dgm:t>
    </dgm:pt>
    <dgm:pt modelId="{D117CD7E-38BA-4CB1-AF39-38449827ED26}">
      <dgm:prSet phldrT="[文字]" custT="1"/>
      <dgm:spPr>
        <a:solidFill>
          <a:schemeClr val="bg1">
            <a:lumMod val="95000"/>
          </a:schemeClr>
        </a:solidFill>
        <a:ln w="38100">
          <a:solidFill>
            <a:srgbClr val="C00000"/>
          </a:solidFill>
        </a:ln>
      </dgm:spPr>
      <dgm:t>
        <a:bodyPr/>
        <a:lstStyle/>
        <a:p>
          <a:pPr>
            <a:lnSpc>
              <a:spcPts val="2000"/>
            </a:lnSpc>
            <a:spcAft>
              <a:spcPts val="0"/>
            </a:spcAft>
          </a:pPr>
          <a:r>
            <a:rPr lang="zh-TW" altLang="en-US" sz="1800" b="1" dirty="0">
              <a:solidFill>
                <a:schemeClr val="tx1"/>
              </a:solidFill>
              <a:latin typeface="標楷體" panose="03000509000000000000" pitchFamily="65" charset="-120"/>
              <a:ea typeface="標楷體" panose="03000509000000000000" pitchFamily="65" charset="-120"/>
            </a:rPr>
            <a:t>撥付</a:t>
          </a:r>
          <a:endParaRPr lang="en-US" altLang="zh-TW" sz="1800" b="1" dirty="0">
            <a:solidFill>
              <a:schemeClr val="tx1"/>
            </a:solidFill>
            <a:latin typeface="標楷體" panose="03000509000000000000" pitchFamily="65" charset="-120"/>
            <a:ea typeface="標楷體" panose="03000509000000000000" pitchFamily="65" charset="-120"/>
          </a:endParaRPr>
        </a:p>
        <a:p>
          <a:pPr>
            <a:lnSpc>
              <a:spcPts val="2000"/>
            </a:lnSpc>
            <a:spcAft>
              <a:spcPts val="0"/>
            </a:spcAft>
          </a:pPr>
          <a:r>
            <a:rPr lang="zh-TW" altLang="en-US" sz="1800" b="1" dirty="0">
              <a:solidFill>
                <a:schemeClr val="tx1"/>
              </a:solidFill>
              <a:latin typeface="標楷體" panose="03000509000000000000" pitchFamily="65" charset="-120"/>
              <a:ea typeface="標楷體" panose="03000509000000000000" pitchFamily="65" charset="-120"/>
            </a:rPr>
            <a:t>退休金</a:t>
          </a:r>
        </a:p>
      </dgm:t>
    </dgm:pt>
    <dgm:pt modelId="{0AC183D4-D617-4F38-9F41-F63E63880434}" type="parTrans" cxnId="{229F74BD-532B-4933-9E8A-39A6FA031718}">
      <dgm:prSet/>
      <dgm:spPr/>
      <dgm:t>
        <a:bodyPr/>
        <a:lstStyle/>
        <a:p>
          <a:endParaRPr lang="zh-TW" altLang="en-US" sz="1800" b="1">
            <a:latin typeface="標楷體" panose="03000509000000000000" pitchFamily="65" charset="-120"/>
            <a:ea typeface="標楷體" panose="03000509000000000000" pitchFamily="65" charset="-120"/>
          </a:endParaRPr>
        </a:p>
      </dgm:t>
    </dgm:pt>
    <dgm:pt modelId="{F35C346F-3E26-4248-9531-819825A2BD2F}" type="sibTrans" cxnId="{229F74BD-532B-4933-9E8A-39A6FA031718}">
      <dgm:prSet/>
      <dgm:spPr/>
      <dgm:t>
        <a:bodyPr/>
        <a:lstStyle/>
        <a:p>
          <a:endParaRPr lang="zh-TW" altLang="en-US" sz="1800" b="1">
            <a:latin typeface="標楷體" panose="03000509000000000000" pitchFamily="65" charset="-120"/>
            <a:ea typeface="標楷體" panose="03000509000000000000" pitchFamily="65" charset="-120"/>
          </a:endParaRPr>
        </a:p>
      </dgm:t>
    </dgm:pt>
    <dgm:pt modelId="{C15D80BA-9DDE-4CD8-8B56-EB8E72549F8B}">
      <dgm:prSet custT="1"/>
      <dgm:spPr>
        <a:solidFill>
          <a:schemeClr val="bg1">
            <a:alpha val="90000"/>
          </a:schemeClr>
        </a:solidFill>
        <a:ln w="57150">
          <a:solidFill>
            <a:srgbClr val="C00000"/>
          </a:solidFill>
        </a:ln>
      </dgm:spPr>
      <dgm:t>
        <a:bodyPr/>
        <a:lstStyle/>
        <a:p>
          <a:r>
            <a:rPr lang="zh-TW" altLang="en-US" sz="1800" b="1" dirty="0">
              <a:latin typeface="標楷體" panose="03000509000000000000" pitchFamily="65" charset="-120"/>
              <a:ea typeface="標楷體" panose="03000509000000000000" pitchFamily="65" charset="-120"/>
            </a:rPr>
            <a:t>舊制給與金</a:t>
          </a:r>
          <a:r>
            <a:rPr lang="en-US" altLang="zh-TW" sz="1800" b="1" dirty="0">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將於</a:t>
          </a:r>
          <a:r>
            <a:rPr lang="zh-TW" altLang="en-US" sz="1800" b="1" u="sng" dirty="0">
              <a:latin typeface="標楷體" panose="03000509000000000000" pitchFamily="65" charset="-120"/>
              <a:ea typeface="標楷體" panose="03000509000000000000" pitchFamily="65" charset="-120"/>
            </a:rPr>
            <a:t>生效日</a:t>
          </a:r>
          <a:r>
            <a:rPr lang="en-US" altLang="zh-TW" sz="1800" b="1" u="sng" dirty="0">
              <a:latin typeface="標楷體" panose="03000509000000000000" pitchFamily="65" charset="-120"/>
              <a:ea typeface="標楷體" panose="03000509000000000000" pitchFamily="65" charset="-120"/>
            </a:rPr>
            <a:t>1</a:t>
          </a:r>
          <a:r>
            <a:rPr lang="zh-TW" altLang="en-US" sz="1800" b="1" u="sng" dirty="0">
              <a:latin typeface="標楷體" panose="03000509000000000000" pitchFamily="65" charset="-120"/>
              <a:ea typeface="標楷體" panose="03000509000000000000" pitchFamily="65" charset="-120"/>
            </a:rPr>
            <a:t>個月內撥付</a:t>
          </a:r>
          <a:r>
            <a:rPr lang="zh-TW" altLang="en-US" sz="1800" b="1" dirty="0">
              <a:latin typeface="標楷體" panose="03000509000000000000" pitchFamily="65" charset="-120"/>
              <a:ea typeface="標楷體" panose="03000509000000000000" pitchFamily="65" charset="-120"/>
            </a:rPr>
            <a:t>（遇例假日順延）；</a:t>
          </a:r>
        </a:p>
      </dgm:t>
    </dgm:pt>
    <dgm:pt modelId="{DAFECF1A-6279-4976-A590-5682BE02ABA2}" type="parTrans" cxnId="{B316A2DA-C6FF-4CDE-AD06-0C7195CE9BF3}">
      <dgm:prSet/>
      <dgm:spPr/>
      <dgm:t>
        <a:bodyPr/>
        <a:lstStyle/>
        <a:p>
          <a:endParaRPr lang="zh-TW" altLang="en-US" sz="1800" b="1">
            <a:latin typeface="標楷體" panose="03000509000000000000" pitchFamily="65" charset="-120"/>
            <a:ea typeface="標楷體" panose="03000509000000000000" pitchFamily="65" charset="-120"/>
          </a:endParaRPr>
        </a:p>
      </dgm:t>
    </dgm:pt>
    <dgm:pt modelId="{579596A1-98CA-4DD6-8707-AEA2AD18F206}" type="sibTrans" cxnId="{B316A2DA-C6FF-4CDE-AD06-0C7195CE9BF3}">
      <dgm:prSet/>
      <dgm:spPr/>
      <dgm:t>
        <a:bodyPr/>
        <a:lstStyle/>
        <a:p>
          <a:endParaRPr lang="zh-TW" altLang="en-US" sz="1800" b="1">
            <a:latin typeface="標楷體" panose="03000509000000000000" pitchFamily="65" charset="-120"/>
            <a:ea typeface="標楷體" panose="03000509000000000000" pitchFamily="65" charset="-120"/>
          </a:endParaRPr>
        </a:p>
      </dgm:t>
    </dgm:pt>
    <dgm:pt modelId="{758801BB-3F8D-48DB-8E0C-24E222A5C7CC}">
      <dgm:prSet phldrT="[文字]" custT="1"/>
      <dgm:spPr>
        <a:solidFill>
          <a:schemeClr val="accent4">
            <a:lumMod val="40000"/>
            <a:lumOff val="60000"/>
            <a:alpha val="90000"/>
          </a:schemeClr>
        </a:solidFill>
      </dgm:spPr>
      <dgm:t>
        <a:bodyPr/>
        <a:lstStyle/>
        <a:p>
          <a:pPr>
            <a:lnSpc>
              <a:spcPts val="2000"/>
            </a:lnSpc>
            <a:spcAft>
              <a:spcPts val="0"/>
            </a:spcAft>
            <a:buClr>
              <a:srgbClr val="FFC000"/>
            </a:buClr>
            <a:buFont typeface="Wingdings" panose="05000000000000000000" pitchFamily="2" charset="2"/>
            <a:buChar char="u"/>
          </a:pPr>
          <a:r>
            <a:rPr lang="zh-TW" altLang="en-US" sz="1600" b="1" dirty="0">
              <a:latin typeface="標楷體" panose="03000509000000000000" pitchFamily="65" charset="-120"/>
              <a:ea typeface="標楷體" panose="03000509000000000000" pitchFamily="65" charset="-120"/>
            </a:rPr>
            <a:t>一次給付</a:t>
          </a:r>
        </a:p>
      </dgm:t>
    </dgm:pt>
    <dgm:pt modelId="{0EF67DD2-5DF5-44D2-9093-FB2D71478758}" type="sibTrans" cxnId="{CA5FFCEB-C309-48A5-8CD6-B7E423ED24A6}">
      <dgm:prSet/>
      <dgm:spPr/>
      <dgm:t>
        <a:bodyPr/>
        <a:lstStyle/>
        <a:p>
          <a:endParaRPr lang="zh-TW" altLang="en-US" sz="1800" b="1">
            <a:latin typeface="標楷體" panose="03000509000000000000" pitchFamily="65" charset="-120"/>
            <a:ea typeface="標楷體" panose="03000509000000000000" pitchFamily="65" charset="-120"/>
          </a:endParaRPr>
        </a:p>
      </dgm:t>
    </dgm:pt>
    <dgm:pt modelId="{B2A836CA-4800-47FD-914E-C560920A5E78}" type="parTrans" cxnId="{CA5FFCEB-C309-48A5-8CD6-B7E423ED24A6}">
      <dgm:prSet/>
      <dgm:spPr/>
      <dgm:t>
        <a:bodyPr/>
        <a:lstStyle/>
        <a:p>
          <a:endParaRPr lang="zh-TW" altLang="en-US" sz="1800" b="1">
            <a:latin typeface="標楷體" panose="03000509000000000000" pitchFamily="65" charset="-120"/>
            <a:ea typeface="標楷體" panose="03000509000000000000" pitchFamily="65" charset="-120"/>
          </a:endParaRPr>
        </a:p>
      </dgm:t>
    </dgm:pt>
    <dgm:pt modelId="{E1225508-9D01-48E3-9B5F-AB6D405D2FED}">
      <dgm:prSet custT="1"/>
      <dgm:spPr>
        <a:solidFill>
          <a:schemeClr val="accent4">
            <a:lumMod val="20000"/>
            <a:lumOff val="80000"/>
            <a:alpha val="90000"/>
          </a:schemeClr>
        </a:solidFill>
        <a:ln w="12700" cap="flat" cmpd="sng" algn="ctr">
          <a:solidFill>
            <a:srgbClr val="A5A5A5">
              <a:hueOff val="903533"/>
              <a:satOff val="33333"/>
              <a:lumOff val="-4902"/>
              <a:alphaOff val="0"/>
            </a:srgbClr>
          </a:solidFill>
          <a:prstDash val="solid"/>
          <a:miter lim="800000"/>
        </a:ln>
        <a:effectLst/>
      </dgm:spPr>
      <dgm:t>
        <a:bodyPr spcFirstLastPara="0" vert="horz" wrap="square" lIns="113792" tIns="10160" rIns="10160" bIns="10160" numCol="1" spcCol="1270" anchor="ctr" anchorCtr="0"/>
        <a:lstStyle/>
        <a:p>
          <a:pPr>
            <a:lnSpc>
              <a:spcPts val="2000"/>
            </a:lnSpc>
            <a:spcAft>
              <a:spcPts val="0"/>
            </a:spcAft>
          </a:pPr>
          <a:r>
            <a:rPr lang="zh-TW" altLang="en-US" sz="1800" b="1" dirty="0">
              <a:latin typeface="標楷體" panose="03000509000000000000" pitchFamily="65" charset="-120"/>
              <a:ea typeface="標楷體" panose="03000509000000000000" pitchFamily="65" charset="-120"/>
            </a:rPr>
            <a:t>由服務學校彙轉儲金管理會審定。 </a:t>
          </a:r>
          <a:r>
            <a:rPr lang="en-US" altLang="zh-TW" sz="1600" b="1" u="sng" dirty="0">
              <a:solidFill>
                <a:srgbClr val="C00000"/>
              </a:solidFill>
              <a:latin typeface="標楷體" panose="03000509000000000000" pitchFamily="65" charset="-120"/>
              <a:ea typeface="標楷體" panose="03000509000000000000" pitchFamily="65" charset="-120"/>
            </a:rPr>
            <a:t>*&lt;</a:t>
          </a:r>
          <a:r>
            <a:rPr lang="zh-TW" altLang="en-US" sz="1600" b="1" u="sng" dirty="0">
              <a:solidFill>
                <a:srgbClr val="C00000"/>
              </a:solidFill>
              <a:latin typeface="標楷體" panose="03000509000000000000" pitchFamily="65" charset="-120"/>
              <a:ea typeface="標楷體" panose="03000509000000000000" pitchFamily="65" charset="-120"/>
            </a:rPr>
            <a:t>私校退撫條例施行細則</a:t>
          </a:r>
          <a:r>
            <a:rPr lang="en-US" altLang="zh-TW" sz="1600" b="1" u="sng" dirty="0">
              <a:solidFill>
                <a:srgbClr val="C00000"/>
              </a:solidFill>
              <a:latin typeface="標楷體" panose="03000509000000000000" pitchFamily="65" charset="-120"/>
              <a:ea typeface="標楷體" panose="03000509000000000000" pitchFamily="65" charset="-120"/>
            </a:rPr>
            <a:t>&gt;</a:t>
          </a:r>
          <a:r>
            <a:rPr lang="zh-TW" altLang="en-US" sz="1600" b="1" u="sng" dirty="0">
              <a:solidFill>
                <a:srgbClr val="C00000"/>
              </a:solidFill>
              <a:latin typeface="標楷體" panose="03000509000000000000" pitchFamily="65" charset="-120"/>
              <a:ea typeface="標楷體" panose="03000509000000000000" pitchFamily="65" charset="-120"/>
            </a:rPr>
            <a:t>第</a:t>
          </a:r>
          <a:r>
            <a:rPr lang="en-US" altLang="zh-TW" sz="1600" b="1" u="sng" dirty="0">
              <a:solidFill>
                <a:srgbClr val="C00000"/>
              </a:solidFill>
              <a:latin typeface="標楷體" panose="03000509000000000000" pitchFamily="65" charset="-120"/>
              <a:ea typeface="標楷體" panose="03000509000000000000" pitchFamily="65" charset="-120"/>
            </a:rPr>
            <a:t>22</a:t>
          </a:r>
          <a:r>
            <a:rPr lang="zh-TW" altLang="en-US" sz="1600" b="1" u="sng" dirty="0">
              <a:solidFill>
                <a:srgbClr val="C00000"/>
              </a:solidFill>
              <a:latin typeface="標楷體" panose="03000509000000000000" pitchFamily="65" charset="-120"/>
              <a:ea typeface="標楷體" panose="03000509000000000000" pitchFamily="65" charset="-120"/>
            </a:rPr>
            <a:t>條規定，詳</a:t>
          </a:r>
          <a:r>
            <a:rPr lang="en-US" altLang="zh-TW" sz="1600" b="1" u="sng" dirty="0">
              <a:solidFill>
                <a:srgbClr val="C00000"/>
              </a:solidFill>
              <a:latin typeface="標楷體" panose="03000509000000000000" pitchFamily="65" charset="-120"/>
              <a:ea typeface="標楷體" panose="03000509000000000000" pitchFamily="65" charset="-120"/>
            </a:rPr>
            <a:t>p.34</a:t>
          </a:r>
          <a:endParaRPr lang="zh-TW" altLang="en-US" sz="1600" b="1" u="sng" dirty="0">
            <a:solidFill>
              <a:srgbClr val="C00000"/>
            </a:solidFill>
            <a:latin typeface="標楷體" panose="03000509000000000000" pitchFamily="65" charset="-120"/>
            <a:ea typeface="標楷體" panose="03000509000000000000" pitchFamily="65" charset="-120"/>
          </a:endParaRPr>
        </a:p>
      </dgm:t>
    </dgm:pt>
    <dgm:pt modelId="{7063A3F9-3DC1-4C53-8D2B-506197A5CD51}" type="parTrans" cxnId="{CF5A3B38-97B4-4A6D-B9B6-579A54F87ABA}">
      <dgm:prSet/>
      <dgm:spPr/>
      <dgm:t>
        <a:bodyPr/>
        <a:lstStyle/>
        <a:p>
          <a:endParaRPr lang="zh-TW" altLang="en-US">
            <a:latin typeface="標楷體" panose="03000509000000000000" pitchFamily="65" charset="-120"/>
            <a:ea typeface="標楷體" panose="03000509000000000000" pitchFamily="65" charset="-120"/>
          </a:endParaRPr>
        </a:p>
      </dgm:t>
    </dgm:pt>
    <dgm:pt modelId="{EF11366B-B09F-4F26-A31E-27BE03E6A00E}" type="sibTrans" cxnId="{CF5A3B38-97B4-4A6D-B9B6-579A54F87ABA}">
      <dgm:prSet/>
      <dgm:spPr/>
      <dgm:t>
        <a:bodyPr/>
        <a:lstStyle/>
        <a:p>
          <a:endParaRPr lang="zh-TW" altLang="en-US">
            <a:latin typeface="標楷體" panose="03000509000000000000" pitchFamily="65" charset="-120"/>
            <a:ea typeface="標楷體" panose="03000509000000000000" pitchFamily="65" charset="-120"/>
          </a:endParaRPr>
        </a:p>
      </dgm:t>
    </dgm:pt>
    <dgm:pt modelId="{D1F1BC7E-7E50-4C4E-ACE7-09933BBF6641}">
      <dgm:prSet custT="1"/>
      <dgm:spPr>
        <a:solidFill>
          <a:schemeClr val="accent4">
            <a:lumMod val="40000"/>
            <a:lumOff val="60000"/>
            <a:alpha val="90000"/>
          </a:schemeClr>
        </a:solidFill>
      </dgm:spPr>
      <dgm:t>
        <a:bodyPr/>
        <a:lstStyle/>
        <a:p>
          <a:pPr>
            <a:lnSpc>
              <a:spcPts val="2000"/>
            </a:lnSpc>
            <a:spcAft>
              <a:spcPts val="0"/>
            </a:spcAft>
            <a:buClr>
              <a:srgbClr val="FFC000"/>
            </a:buClr>
            <a:buFont typeface="Wingdings" panose="05000000000000000000" pitchFamily="2" charset="2"/>
            <a:buChar char="u"/>
          </a:pPr>
          <a:r>
            <a:rPr lang="zh-TW" altLang="en-US" sz="1600" b="1" dirty="0">
              <a:latin typeface="標楷體" panose="03000509000000000000" pitchFamily="65" charset="-120"/>
              <a:ea typeface="標楷體" panose="03000509000000000000" pitchFamily="65" charset="-120"/>
            </a:rPr>
            <a:t>定期給付</a:t>
          </a:r>
        </a:p>
      </dgm:t>
    </dgm:pt>
    <dgm:pt modelId="{9A59F2DF-72A3-41B0-A3CE-E6DC71FE3189}" type="parTrans" cxnId="{B7667C5B-CE21-40DA-B612-C1EE4EEDCE7A}">
      <dgm:prSet/>
      <dgm:spPr/>
      <dgm:t>
        <a:bodyPr/>
        <a:lstStyle/>
        <a:p>
          <a:endParaRPr lang="zh-TW" altLang="en-US">
            <a:latin typeface="標楷體" panose="03000509000000000000" pitchFamily="65" charset="-120"/>
            <a:ea typeface="標楷體" panose="03000509000000000000" pitchFamily="65" charset="-120"/>
          </a:endParaRPr>
        </a:p>
      </dgm:t>
    </dgm:pt>
    <dgm:pt modelId="{A2F7FE1D-DA6C-48DD-AC3F-95E885DDB6B4}" type="sibTrans" cxnId="{B7667C5B-CE21-40DA-B612-C1EE4EEDCE7A}">
      <dgm:prSet/>
      <dgm:spPr/>
      <dgm:t>
        <a:bodyPr/>
        <a:lstStyle/>
        <a:p>
          <a:endParaRPr lang="zh-TW" altLang="en-US">
            <a:latin typeface="標楷體" panose="03000509000000000000" pitchFamily="65" charset="-120"/>
            <a:ea typeface="標楷體" panose="03000509000000000000" pitchFamily="65" charset="-120"/>
          </a:endParaRPr>
        </a:p>
      </dgm:t>
    </dgm:pt>
    <dgm:pt modelId="{EBF38698-9BB8-49D7-8728-9485E3AB1B7B}">
      <dgm:prSet custT="1"/>
      <dgm:spPr>
        <a:solidFill>
          <a:schemeClr val="accent4">
            <a:lumMod val="40000"/>
            <a:lumOff val="60000"/>
            <a:alpha val="90000"/>
          </a:schemeClr>
        </a:solidFill>
      </dgm:spPr>
      <dgm:t>
        <a:bodyPr/>
        <a:lstStyle/>
        <a:p>
          <a:pPr>
            <a:lnSpc>
              <a:spcPts val="2000"/>
            </a:lnSpc>
            <a:spcAft>
              <a:spcPts val="0"/>
            </a:spcAft>
            <a:buClr>
              <a:srgbClr val="FFC000"/>
            </a:buClr>
            <a:buFont typeface="Wingdings" panose="05000000000000000000" pitchFamily="2" charset="2"/>
            <a:buChar char="u"/>
          </a:pPr>
          <a:r>
            <a:rPr lang="zh-TW" altLang="en-US" sz="1600" b="1" dirty="0">
              <a:latin typeface="標楷體" panose="03000509000000000000" pitchFamily="65" charset="-120"/>
              <a:ea typeface="標楷體" panose="03000509000000000000" pitchFamily="65" charset="-120"/>
            </a:rPr>
            <a:t>兼領一次及定期給付</a:t>
          </a:r>
        </a:p>
      </dgm:t>
    </dgm:pt>
    <dgm:pt modelId="{82A6BDDB-1717-4651-B60B-FF61A2D389D5}" type="parTrans" cxnId="{272E474A-C01C-400E-8C4A-5A31DFEA638D}">
      <dgm:prSet/>
      <dgm:spPr/>
      <dgm:t>
        <a:bodyPr/>
        <a:lstStyle/>
        <a:p>
          <a:endParaRPr lang="zh-TW" altLang="en-US">
            <a:latin typeface="標楷體" panose="03000509000000000000" pitchFamily="65" charset="-120"/>
            <a:ea typeface="標楷體" panose="03000509000000000000" pitchFamily="65" charset="-120"/>
          </a:endParaRPr>
        </a:p>
      </dgm:t>
    </dgm:pt>
    <dgm:pt modelId="{70267F72-48EC-4C5E-B3A7-851D4D15243C}" type="sibTrans" cxnId="{272E474A-C01C-400E-8C4A-5A31DFEA638D}">
      <dgm:prSet/>
      <dgm:spPr/>
      <dgm:t>
        <a:bodyPr/>
        <a:lstStyle/>
        <a:p>
          <a:endParaRPr lang="zh-TW" altLang="en-US">
            <a:latin typeface="標楷體" panose="03000509000000000000" pitchFamily="65" charset="-120"/>
            <a:ea typeface="標楷體" panose="03000509000000000000" pitchFamily="65" charset="-120"/>
          </a:endParaRPr>
        </a:p>
      </dgm:t>
    </dgm:pt>
    <dgm:pt modelId="{E742412F-03BE-4A6A-B0FF-FF91EFE6D058}">
      <dgm:prSet custT="1"/>
      <dgm:spPr>
        <a:solidFill>
          <a:schemeClr val="bg1">
            <a:alpha val="90000"/>
          </a:schemeClr>
        </a:solidFill>
        <a:ln w="57150">
          <a:solidFill>
            <a:srgbClr val="C00000"/>
          </a:solidFill>
        </a:ln>
      </dgm:spPr>
      <dgm:t>
        <a:bodyPr/>
        <a:lstStyle/>
        <a:p>
          <a:r>
            <a:rPr lang="zh-TW" altLang="en-US" sz="1800" b="1" dirty="0">
              <a:latin typeface="標楷體" panose="03000509000000000000" pitchFamily="65" charset="-120"/>
              <a:ea typeface="標楷體" panose="03000509000000000000" pitchFamily="65" charset="-120"/>
            </a:rPr>
            <a:t>新制儲金及增額提撥本息</a:t>
          </a:r>
          <a:r>
            <a:rPr lang="en-US" altLang="zh-TW" sz="1800" b="1" dirty="0">
              <a:latin typeface="標楷體" panose="03000509000000000000" pitchFamily="65" charset="-120"/>
              <a:ea typeface="標楷體" panose="03000509000000000000" pitchFamily="65" charset="-120"/>
            </a:rPr>
            <a:t>-</a:t>
          </a:r>
          <a:r>
            <a:rPr lang="zh-TW" altLang="en-US" sz="1800" b="1" u="sng" dirty="0">
              <a:solidFill>
                <a:srgbClr val="C00000"/>
              </a:solidFill>
              <a:latin typeface="標楷體" panose="03000509000000000000" pitchFamily="65" charset="-120"/>
              <a:ea typeface="標楷體" panose="03000509000000000000" pitchFamily="65" charset="-120"/>
            </a:rPr>
            <a:t>生效日後始</a:t>
          </a:r>
          <a:r>
            <a:rPr lang="en-US" altLang="zh-TW" sz="1800" b="1" u="sng" dirty="0">
              <a:solidFill>
                <a:srgbClr val="C00000"/>
              </a:solidFill>
              <a:latin typeface="標楷體" panose="03000509000000000000" pitchFamily="65" charset="-120"/>
              <a:ea typeface="標楷體" panose="03000509000000000000" pitchFamily="65" charset="-120"/>
            </a:rPr>
            <a:t>(</a:t>
          </a:r>
          <a:r>
            <a:rPr lang="zh-TW" altLang="en-US" sz="1800" b="1" u="sng" dirty="0">
              <a:solidFill>
                <a:srgbClr val="C00000"/>
              </a:solidFill>
              <a:latin typeface="標楷體" panose="03000509000000000000" pitchFamily="65" charset="-120"/>
              <a:ea typeface="標楷體" panose="03000509000000000000" pitchFamily="65" charset="-120"/>
            </a:rPr>
            <a:t>才</a:t>
          </a:r>
          <a:r>
            <a:rPr lang="en-US" altLang="zh-TW" sz="1800" b="1" u="sng" dirty="0">
              <a:solidFill>
                <a:srgbClr val="C00000"/>
              </a:solidFill>
              <a:latin typeface="標楷體" panose="03000509000000000000" pitchFamily="65" charset="-120"/>
              <a:ea typeface="標楷體" panose="03000509000000000000" pitchFamily="65" charset="-120"/>
            </a:rPr>
            <a:t>)</a:t>
          </a:r>
          <a:r>
            <a:rPr lang="zh-TW" altLang="en-US" sz="1800" b="1" u="sng" dirty="0">
              <a:solidFill>
                <a:srgbClr val="C00000"/>
              </a:solidFill>
              <a:latin typeface="標楷體" panose="03000509000000000000" pitchFamily="65" charset="-120"/>
              <a:ea typeface="標楷體" panose="03000509000000000000" pitchFamily="65" charset="-120"/>
            </a:rPr>
            <a:t>得辦理結清</a:t>
          </a:r>
          <a:r>
            <a:rPr lang="zh-TW" altLang="en-US" sz="1800" b="1" dirty="0">
              <a:latin typeface="標楷體" panose="03000509000000000000" pitchFamily="65" charset="-120"/>
              <a:ea typeface="標楷體" panose="03000509000000000000" pitchFamily="65" charset="-120"/>
            </a:rPr>
            <a:t>，實際金額預計於 </a:t>
          </a:r>
          <a:r>
            <a:rPr lang="zh-TW" altLang="en-US" sz="1800" b="1" u="sng" dirty="0">
              <a:latin typeface="標楷體" panose="03000509000000000000" pitchFamily="65" charset="-120"/>
              <a:ea typeface="標楷體" panose="03000509000000000000" pitchFamily="65" charset="-120"/>
            </a:rPr>
            <a:t>生效日後</a:t>
          </a:r>
          <a:r>
            <a:rPr lang="en-US" altLang="zh-TW" sz="1800" b="1" u="sng" dirty="0">
              <a:latin typeface="標楷體" panose="03000509000000000000" pitchFamily="65" charset="-120"/>
              <a:ea typeface="標楷體" panose="03000509000000000000" pitchFamily="65" charset="-120"/>
            </a:rPr>
            <a:t>2-3</a:t>
          </a:r>
          <a:r>
            <a:rPr lang="zh-TW" altLang="en-US" sz="1800" b="1" u="sng" dirty="0">
              <a:latin typeface="標楷體" panose="03000509000000000000" pitchFamily="65" charset="-120"/>
              <a:ea typeface="標楷體" panose="03000509000000000000" pitchFamily="65" charset="-120"/>
            </a:rPr>
            <a:t>個月內撥付</a:t>
          </a:r>
          <a:r>
            <a:rPr lang="zh-TW" altLang="en-US" sz="1800" b="1" dirty="0">
              <a:latin typeface="標楷體" panose="03000509000000000000" pitchFamily="65" charset="-120"/>
              <a:ea typeface="標楷體" panose="03000509000000000000" pitchFamily="65" charset="-120"/>
            </a:rPr>
            <a:t>（遇例假日順延）。</a:t>
          </a:r>
        </a:p>
      </dgm:t>
    </dgm:pt>
    <dgm:pt modelId="{470EAF73-1FAB-4D60-A7A3-6EDB4C5C02C3}" type="parTrans" cxnId="{9021A726-DD1C-4503-AA77-18930F808E09}">
      <dgm:prSet/>
      <dgm:spPr/>
      <dgm:t>
        <a:bodyPr/>
        <a:lstStyle/>
        <a:p>
          <a:endParaRPr lang="zh-TW" altLang="en-US"/>
        </a:p>
      </dgm:t>
    </dgm:pt>
    <dgm:pt modelId="{D1F02024-74D7-4BE0-90E8-F9CCA1E111BC}" type="sibTrans" cxnId="{9021A726-DD1C-4503-AA77-18930F808E09}">
      <dgm:prSet/>
      <dgm:spPr/>
      <dgm:t>
        <a:bodyPr/>
        <a:lstStyle/>
        <a:p>
          <a:endParaRPr lang="zh-TW" altLang="en-US"/>
        </a:p>
      </dgm:t>
    </dgm:pt>
    <dgm:pt modelId="{26E63FD0-5B71-470C-8CF5-BD0C5A741661}">
      <dgm:prSet phldrT="[文字]" custT="1"/>
      <dgm:spPr>
        <a:solidFill>
          <a:schemeClr val="accent4">
            <a:lumMod val="60000"/>
            <a:lumOff val="40000"/>
            <a:alpha val="90000"/>
          </a:schemeClr>
        </a:solidFill>
      </dgm:spPr>
      <dgm:t>
        <a:bodyPr/>
        <a:lstStyle/>
        <a:p>
          <a:r>
            <a:rPr lang="zh-TW" altLang="en-US" sz="1800" b="1" dirty="0">
              <a:latin typeface="標楷體" panose="03000509000000000000" pitchFamily="65" charset="-120"/>
              <a:ea typeface="標楷體" panose="03000509000000000000" pitchFamily="65" charset="-120"/>
            </a:rPr>
            <a:t>儲金管理會於受理之次日起</a:t>
          </a:r>
          <a:r>
            <a:rPr lang="en-US" altLang="zh-TW" sz="1800" b="1" dirty="0">
              <a:latin typeface="標楷體" panose="03000509000000000000" pitchFamily="65" charset="-120"/>
              <a:ea typeface="標楷體" panose="03000509000000000000" pitchFamily="65" charset="-120"/>
            </a:rPr>
            <a:t>2</a:t>
          </a:r>
          <a:r>
            <a:rPr lang="zh-TW" altLang="en-US" sz="1800" b="1" dirty="0">
              <a:latin typeface="標楷體" panose="03000509000000000000" pitchFamily="65" charset="-120"/>
              <a:ea typeface="標楷體" panose="03000509000000000000" pitchFamily="65" charset="-120"/>
            </a:rPr>
            <a:t>個月內審定。</a:t>
          </a:r>
        </a:p>
      </dgm:t>
    </dgm:pt>
    <dgm:pt modelId="{533A3F71-1E37-427C-82A2-92426BD67B9D}" type="parTrans" cxnId="{05D14213-713D-478B-966C-AEEFD75384C8}">
      <dgm:prSet/>
      <dgm:spPr/>
      <dgm:t>
        <a:bodyPr/>
        <a:lstStyle/>
        <a:p>
          <a:endParaRPr lang="zh-TW" altLang="en-US"/>
        </a:p>
      </dgm:t>
    </dgm:pt>
    <dgm:pt modelId="{45C8B947-2D29-499B-89E6-06FA2B5B1704}" type="sibTrans" cxnId="{05D14213-713D-478B-966C-AEEFD75384C8}">
      <dgm:prSet/>
      <dgm:spPr/>
      <dgm:t>
        <a:bodyPr/>
        <a:lstStyle/>
        <a:p>
          <a:endParaRPr lang="zh-TW" altLang="en-US"/>
        </a:p>
      </dgm:t>
    </dgm:pt>
    <dgm:pt modelId="{260E142C-654D-45AD-947D-5BEFF47169B0}">
      <dgm:prSet custT="1"/>
      <dgm:spPr>
        <a:solidFill>
          <a:schemeClr val="bg1">
            <a:alpha val="90000"/>
          </a:schemeClr>
        </a:solidFill>
        <a:ln w="57150">
          <a:solidFill>
            <a:srgbClr val="C00000"/>
          </a:solidFill>
        </a:ln>
      </dgm:spPr>
      <dgm:t>
        <a:bodyPr/>
        <a:lstStyle/>
        <a:p>
          <a:r>
            <a:rPr lang="zh-TW" altLang="en-US" sz="1800" b="1" dirty="0">
              <a:solidFill>
                <a:srgbClr val="0070C0"/>
              </a:solidFill>
              <a:latin typeface="標楷體" panose="03000509000000000000" pitchFamily="65" charset="-120"/>
              <a:ea typeface="標楷體" panose="03000509000000000000" pitchFamily="65" charset="-120"/>
            </a:rPr>
            <a:t>如</a:t>
          </a:r>
          <a:r>
            <a:rPr lang="en-US" altLang="zh-TW" sz="1800" b="1" dirty="0">
              <a:solidFill>
                <a:srgbClr val="0070C0"/>
              </a:solidFill>
              <a:latin typeface="標楷體" panose="03000509000000000000" pitchFamily="65" charset="-120"/>
              <a:ea typeface="標楷體" panose="03000509000000000000" pitchFamily="65" charset="-120"/>
            </a:rPr>
            <a:t>:8</a:t>
          </a:r>
          <a:r>
            <a:rPr lang="zh-TW" altLang="en-US" sz="1800" b="1" dirty="0">
              <a:solidFill>
                <a:srgbClr val="0070C0"/>
              </a:solidFill>
              <a:latin typeface="標楷體" panose="03000509000000000000" pitchFamily="65" charset="-120"/>
              <a:ea typeface="標楷體" panose="03000509000000000000" pitchFamily="65" charset="-120"/>
            </a:rPr>
            <a:t>月</a:t>
          </a:r>
          <a:r>
            <a:rPr lang="en-US" altLang="zh-TW" sz="1800" b="1" dirty="0">
              <a:solidFill>
                <a:srgbClr val="0070C0"/>
              </a:solidFill>
              <a:latin typeface="標楷體" panose="03000509000000000000" pitchFamily="65" charset="-120"/>
              <a:ea typeface="標楷體" panose="03000509000000000000" pitchFamily="65" charset="-120"/>
            </a:rPr>
            <a:t>1</a:t>
          </a:r>
          <a:r>
            <a:rPr lang="zh-TW" altLang="en-US" sz="1800" b="1" dirty="0">
              <a:solidFill>
                <a:srgbClr val="0070C0"/>
              </a:solidFill>
              <a:latin typeface="標楷體" panose="03000509000000000000" pitchFamily="65" charset="-120"/>
              <a:ea typeface="標楷體" panose="03000509000000000000" pitchFamily="65" charset="-120"/>
            </a:rPr>
            <a:t>日退休生效、選擇一次給付者為例，學校於</a:t>
          </a:r>
          <a:r>
            <a:rPr lang="en-US" altLang="zh-TW" sz="1800" b="1" dirty="0">
              <a:solidFill>
                <a:srgbClr val="0070C0"/>
              </a:solidFill>
              <a:latin typeface="標楷體" panose="03000509000000000000" pitchFamily="65" charset="-120"/>
              <a:ea typeface="標楷體" panose="03000509000000000000" pitchFamily="65" charset="-120"/>
            </a:rPr>
            <a:t>4/30</a:t>
          </a:r>
          <a:r>
            <a:rPr lang="zh-TW" altLang="en-US" sz="1800" b="1" dirty="0">
              <a:solidFill>
                <a:srgbClr val="0070C0"/>
              </a:solidFill>
              <a:latin typeface="標楷體" panose="03000509000000000000" pitchFamily="65" charset="-120"/>
              <a:ea typeface="標楷體" panose="03000509000000000000" pitchFamily="65" charset="-120"/>
            </a:rPr>
            <a:t>前送件，本會將於</a:t>
          </a:r>
          <a:r>
            <a:rPr lang="en-US" altLang="zh-TW" sz="1800" b="1" dirty="0">
              <a:solidFill>
                <a:srgbClr val="0070C0"/>
              </a:solidFill>
              <a:latin typeface="標楷體" panose="03000509000000000000" pitchFamily="65" charset="-120"/>
              <a:ea typeface="標楷體" panose="03000509000000000000" pitchFamily="65" charset="-120"/>
            </a:rPr>
            <a:t>2</a:t>
          </a:r>
          <a:r>
            <a:rPr lang="zh-TW" altLang="en-US" sz="1800" b="1" dirty="0">
              <a:solidFill>
                <a:srgbClr val="0070C0"/>
              </a:solidFill>
              <a:latin typeface="標楷體" panose="03000509000000000000" pitchFamily="65" charset="-120"/>
              <a:ea typeface="標楷體" panose="03000509000000000000" pitchFamily="65" charset="-120"/>
            </a:rPr>
            <a:t>個月內完成審定，</a:t>
          </a:r>
          <a:r>
            <a:rPr lang="en-US" altLang="zh-TW" sz="1800" b="1" dirty="0">
              <a:solidFill>
                <a:srgbClr val="0070C0"/>
              </a:solidFill>
              <a:latin typeface="標楷體" panose="03000509000000000000" pitchFamily="65" charset="-120"/>
              <a:ea typeface="標楷體" panose="03000509000000000000" pitchFamily="65" charset="-120"/>
            </a:rPr>
            <a:t>8</a:t>
          </a:r>
          <a:r>
            <a:rPr lang="zh-TW" altLang="en-US" sz="1800" b="1" dirty="0">
              <a:solidFill>
                <a:srgbClr val="0070C0"/>
              </a:solidFill>
              <a:latin typeface="標楷體" panose="03000509000000000000" pitchFamily="65" charset="-120"/>
              <a:ea typeface="標楷體" panose="03000509000000000000" pitchFamily="65" charset="-120"/>
            </a:rPr>
            <a:t>月當月</a:t>
          </a:r>
          <a:r>
            <a:rPr lang="en-US" altLang="zh-TW" sz="1800" b="1" dirty="0">
              <a:solidFill>
                <a:srgbClr val="0070C0"/>
              </a:solidFill>
              <a:latin typeface="標楷體" panose="03000509000000000000" pitchFamily="65" charset="-120"/>
              <a:ea typeface="標楷體" panose="03000509000000000000" pitchFamily="65" charset="-120"/>
            </a:rPr>
            <a:t>(8/31</a:t>
          </a:r>
          <a:r>
            <a:rPr lang="zh-TW" altLang="en-US" sz="1800" b="1" dirty="0">
              <a:solidFill>
                <a:srgbClr val="0070C0"/>
              </a:solidFill>
              <a:latin typeface="標楷體" panose="03000509000000000000" pitchFamily="65" charset="-120"/>
              <a:ea typeface="標楷體" panose="03000509000000000000" pitchFamily="65" charset="-120"/>
            </a:rPr>
            <a:t>前</a:t>
          </a:r>
          <a:r>
            <a:rPr lang="en-US" altLang="zh-TW" sz="1800" b="1" dirty="0">
              <a:solidFill>
                <a:srgbClr val="0070C0"/>
              </a:solidFill>
              <a:latin typeface="標楷體" panose="03000509000000000000" pitchFamily="65" charset="-120"/>
              <a:ea typeface="標楷體" panose="03000509000000000000" pitchFamily="65" charset="-120"/>
            </a:rPr>
            <a:t>)</a:t>
          </a:r>
          <a:r>
            <a:rPr lang="zh-TW" altLang="en-US" sz="1800" b="1" dirty="0">
              <a:solidFill>
                <a:srgbClr val="0070C0"/>
              </a:solidFill>
              <a:latin typeface="標楷體" panose="03000509000000000000" pitchFamily="65" charset="-120"/>
              <a:ea typeface="標楷體" panose="03000509000000000000" pitchFamily="65" charset="-120"/>
            </a:rPr>
            <a:t>發給舊制給與，</a:t>
          </a:r>
          <a:r>
            <a:rPr lang="en-US" altLang="zh-TW" sz="1800" b="1" dirty="0">
              <a:solidFill>
                <a:srgbClr val="0070C0"/>
              </a:solidFill>
              <a:latin typeface="標楷體" panose="03000509000000000000" pitchFamily="65" charset="-120"/>
              <a:ea typeface="標楷體" panose="03000509000000000000" pitchFamily="65" charset="-120"/>
            </a:rPr>
            <a:t>9/30</a:t>
          </a:r>
          <a:r>
            <a:rPr lang="zh-TW" altLang="en-US" sz="1800" b="1" dirty="0">
              <a:solidFill>
                <a:srgbClr val="0070C0"/>
              </a:solidFill>
              <a:latin typeface="標楷體" panose="03000509000000000000" pitchFamily="65" charset="-120"/>
              <a:ea typeface="標楷體" panose="03000509000000000000" pitchFamily="65" charset="-120"/>
            </a:rPr>
            <a:t>或</a:t>
          </a:r>
          <a:r>
            <a:rPr lang="en-US" altLang="zh-TW" sz="1800" b="1" dirty="0">
              <a:solidFill>
                <a:srgbClr val="0070C0"/>
              </a:solidFill>
              <a:latin typeface="標楷體" panose="03000509000000000000" pitchFamily="65" charset="-120"/>
              <a:ea typeface="標楷體" panose="03000509000000000000" pitchFamily="65" charset="-120"/>
            </a:rPr>
            <a:t>10/31</a:t>
          </a:r>
          <a:r>
            <a:rPr lang="zh-TW" altLang="en-US" sz="1800" b="1" dirty="0">
              <a:solidFill>
                <a:srgbClr val="0070C0"/>
              </a:solidFill>
              <a:latin typeface="標楷體" panose="03000509000000000000" pitchFamily="65" charset="-120"/>
              <a:ea typeface="標楷體" panose="03000509000000000000" pitchFamily="65" charset="-120"/>
            </a:rPr>
            <a:t>前發給新制儲金及增額提撥本息。</a:t>
          </a:r>
        </a:p>
      </dgm:t>
    </dgm:pt>
    <dgm:pt modelId="{636C9DD8-CCFA-4A60-BCA4-2C8D49283A6D}" type="parTrans" cxnId="{8F90FC16-78CC-4C39-83B8-BCA4D594AB44}">
      <dgm:prSet/>
      <dgm:spPr/>
      <dgm:t>
        <a:bodyPr/>
        <a:lstStyle/>
        <a:p>
          <a:endParaRPr lang="zh-TW" altLang="en-US"/>
        </a:p>
      </dgm:t>
    </dgm:pt>
    <dgm:pt modelId="{59633192-6A6E-4423-BE0C-6D3B0E22D0A8}" type="sibTrans" cxnId="{8F90FC16-78CC-4C39-83B8-BCA4D594AB44}">
      <dgm:prSet/>
      <dgm:spPr/>
      <dgm:t>
        <a:bodyPr/>
        <a:lstStyle/>
        <a:p>
          <a:endParaRPr lang="zh-TW" altLang="en-US"/>
        </a:p>
      </dgm:t>
    </dgm:pt>
    <dgm:pt modelId="{211128B2-03C2-449E-A54E-DC9F5908803D}" type="pres">
      <dgm:prSet presAssocID="{A03C8F76-A11A-4490-A452-45D5524EBE8C}" presName="linearFlow" presStyleCnt="0">
        <dgm:presLayoutVars>
          <dgm:dir/>
          <dgm:animLvl val="lvl"/>
          <dgm:resizeHandles val="exact"/>
        </dgm:presLayoutVars>
      </dgm:prSet>
      <dgm:spPr/>
    </dgm:pt>
    <dgm:pt modelId="{AC076B43-89CE-43EF-AD7C-8F260D10597A}" type="pres">
      <dgm:prSet presAssocID="{A75583F7-A7FA-4B91-BAAB-2FF82933383A}" presName="composite" presStyleCnt="0"/>
      <dgm:spPr/>
    </dgm:pt>
    <dgm:pt modelId="{8D5736B6-7B7B-4A74-9BEA-440B98176C18}" type="pres">
      <dgm:prSet presAssocID="{A75583F7-A7FA-4B91-BAAB-2FF82933383A}" presName="parentText" presStyleLbl="alignNode1" presStyleIdx="0" presStyleCnt="4" custScaleY="137401">
        <dgm:presLayoutVars>
          <dgm:chMax val="1"/>
          <dgm:bulletEnabled val="1"/>
        </dgm:presLayoutVars>
      </dgm:prSet>
      <dgm:spPr/>
    </dgm:pt>
    <dgm:pt modelId="{9A2A2BBA-B6FA-4D63-87D7-1E5AF7C7D2C3}" type="pres">
      <dgm:prSet presAssocID="{A75583F7-A7FA-4B91-BAAB-2FF82933383A}" presName="descendantText" presStyleLbl="alignAcc1" presStyleIdx="0" presStyleCnt="4" custAng="0" custScaleX="98498" custScaleY="140344" custLinFactNeighborX="58" custLinFactNeighborY="10604">
        <dgm:presLayoutVars>
          <dgm:bulletEnabled val="1"/>
        </dgm:presLayoutVars>
      </dgm:prSet>
      <dgm:spPr>
        <a:xfrm rot="5400000">
          <a:off x="2828780" y="-1612166"/>
          <a:ext cx="1082398" cy="4306731"/>
        </a:xfrm>
        <a:prstGeom prst="round2SameRect">
          <a:avLst/>
        </a:prstGeom>
      </dgm:spPr>
    </dgm:pt>
    <dgm:pt modelId="{F7BCC105-6D89-4119-821E-91118D1EF55E}" type="pres">
      <dgm:prSet presAssocID="{32DE7461-F471-49FE-A8B1-F911E5257E00}" presName="sp" presStyleCnt="0"/>
      <dgm:spPr/>
    </dgm:pt>
    <dgm:pt modelId="{B1991185-7DA8-4C1E-AFAC-0F21F07C851F}" type="pres">
      <dgm:prSet presAssocID="{C02DF209-A34E-4FF6-AC0F-8FC5E622B1C6}" presName="composite" presStyleCnt="0"/>
      <dgm:spPr/>
    </dgm:pt>
    <dgm:pt modelId="{BFFA97DE-6AF3-4DFC-8FC4-361756141847}" type="pres">
      <dgm:prSet presAssocID="{C02DF209-A34E-4FF6-AC0F-8FC5E622B1C6}" presName="parentText" presStyleLbl="alignNode1" presStyleIdx="1" presStyleCnt="4" custLinFactNeighborX="0" custLinFactNeighborY="-12208">
        <dgm:presLayoutVars>
          <dgm:chMax val="1"/>
          <dgm:bulletEnabled val="1"/>
        </dgm:presLayoutVars>
      </dgm:prSet>
      <dgm:spPr/>
    </dgm:pt>
    <dgm:pt modelId="{11D43DF9-F6C1-4DDA-9BBE-CD94ABC29599}" type="pres">
      <dgm:prSet presAssocID="{C02DF209-A34E-4FF6-AC0F-8FC5E622B1C6}" presName="descendantText" presStyleLbl="alignAcc1" presStyleIdx="1" presStyleCnt="4" custScaleX="92077" custScaleY="156206" custLinFactNeighborX="-3490" custLinFactNeighborY="-2468">
        <dgm:presLayoutVars>
          <dgm:bulletEnabled val="1"/>
        </dgm:presLayoutVars>
      </dgm:prSet>
      <dgm:spPr/>
    </dgm:pt>
    <dgm:pt modelId="{AF2B06EF-1496-4F8D-84A0-B189889133FA}" type="pres">
      <dgm:prSet presAssocID="{99555C0C-D19E-463D-9E51-DA097335DB23}" presName="sp" presStyleCnt="0"/>
      <dgm:spPr/>
    </dgm:pt>
    <dgm:pt modelId="{6C8ED310-D954-4226-8D35-A296233B1072}" type="pres">
      <dgm:prSet presAssocID="{42BD7030-BFB6-44E3-B36C-B3D9275121DC}" presName="composite" presStyleCnt="0"/>
      <dgm:spPr/>
    </dgm:pt>
    <dgm:pt modelId="{F1283B14-E237-41CD-924E-7E707AF01CA3}" type="pres">
      <dgm:prSet presAssocID="{42BD7030-BFB6-44E3-B36C-B3D9275121DC}" presName="parentText" presStyleLbl="alignNode1" presStyleIdx="2" presStyleCnt="4">
        <dgm:presLayoutVars>
          <dgm:chMax val="1"/>
          <dgm:bulletEnabled val="1"/>
        </dgm:presLayoutVars>
      </dgm:prSet>
      <dgm:spPr/>
    </dgm:pt>
    <dgm:pt modelId="{18AE78D5-2EDC-4CFF-9225-3D4A2A07B9DB}" type="pres">
      <dgm:prSet presAssocID="{42BD7030-BFB6-44E3-B36C-B3D9275121DC}" presName="descendantText" presStyleLbl="alignAcc1" presStyleIdx="2" presStyleCnt="4" custScaleX="94589" custLinFactNeighborX="-2150" custLinFactNeighborY="7980">
        <dgm:presLayoutVars>
          <dgm:bulletEnabled val="1"/>
        </dgm:presLayoutVars>
      </dgm:prSet>
      <dgm:spPr/>
    </dgm:pt>
    <dgm:pt modelId="{F8BA66DC-57C1-45A4-BBF4-123B47AE09E0}" type="pres">
      <dgm:prSet presAssocID="{0FDB2E00-F9B8-4DF9-B18B-EB5EFC0A705C}" presName="sp" presStyleCnt="0"/>
      <dgm:spPr/>
    </dgm:pt>
    <dgm:pt modelId="{D76A99BB-62BA-4E9C-A43D-D53B6D4988D7}" type="pres">
      <dgm:prSet presAssocID="{D117CD7E-38BA-4CB1-AF39-38449827ED26}" presName="composite" presStyleCnt="0"/>
      <dgm:spPr/>
    </dgm:pt>
    <dgm:pt modelId="{BE4AAABD-654F-4318-8E22-D48EDA18B5D8}" type="pres">
      <dgm:prSet presAssocID="{D117CD7E-38BA-4CB1-AF39-38449827ED26}" presName="parentText" presStyleLbl="alignNode1" presStyleIdx="3" presStyleCnt="4" custScaleX="111161" custScaleY="126887" custLinFactNeighborX="-5371" custLinFactNeighborY="-11217">
        <dgm:presLayoutVars>
          <dgm:chMax val="1"/>
          <dgm:bulletEnabled val="1"/>
        </dgm:presLayoutVars>
      </dgm:prSet>
      <dgm:spPr/>
    </dgm:pt>
    <dgm:pt modelId="{C150C643-9450-46CB-8C52-9A46D694C0DB}" type="pres">
      <dgm:prSet presAssocID="{D117CD7E-38BA-4CB1-AF39-38449827ED26}" presName="descendantText" presStyleLbl="alignAcc1" presStyleIdx="3" presStyleCnt="4" custScaleY="212129" custLinFactNeighborX="1081" custLinFactNeighborY="893">
        <dgm:presLayoutVars>
          <dgm:bulletEnabled val="1"/>
        </dgm:presLayoutVars>
      </dgm:prSet>
      <dgm:spPr/>
    </dgm:pt>
  </dgm:ptLst>
  <dgm:cxnLst>
    <dgm:cxn modelId="{2E98DF05-CEAE-4CF4-AB0B-F2D0BFAC81A8}" type="presOf" srcId="{A75583F7-A7FA-4B91-BAAB-2FF82933383A}" destId="{8D5736B6-7B7B-4A74-9BEA-440B98176C18}" srcOrd="0" destOrd="0" presId="urn:microsoft.com/office/officeart/2005/8/layout/chevron2"/>
    <dgm:cxn modelId="{0CE3ED09-A87D-4799-822C-E5B65B92CE60}" srcId="{42BD7030-BFB6-44E3-B36C-B3D9275121DC}" destId="{3D7E16E6-7A53-41E6-946A-D264F0898785}" srcOrd="1" destOrd="0" parTransId="{44EB255A-09DC-439A-9991-23D23592DFD1}" sibTransId="{2952C062-06B0-4DBE-9E6A-AA5A3BC5CFCF}"/>
    <dgm:cxn modelId="{05D14213-713D-478B-966C-AEEFD75384C8}" srcId="{42BD7030-BFB6-44E3-B36C-B3D9275121DC}" destId="{26E63FD0-5B71-470C-8CF5-BD0C5A741661}" srcOrd="0" destOrd="0" parTransId="{533A3F71-1E37-427C-82A2-92426BD67B9D}" sibTransId="{45C8B947-2D29-499B-89E6-06FA2B5B1704}"/>
    <dgm:cxn modelId="{8F90FC16-78CC-4C39-83B8-BCA4D594AB44}" srcId="{D117CD7E-38BA-4CB1-AF39-38449827ED26}" destId="{260E142C-654D-45AD-947D-5BEFF47169B0}" srcOrd="2" destOrd="0" parTransId="{636C9DD8-CCFA-4A60-BCA4-2C8D49283A6D}" sibTransId="{59633192-6A6E-4423-BE0C-6D3B0E22D0A8}"/>
    <dgm:cxn modelId="{98CBD31A-AF01-4133-B37E-C5B93A9FD113}" type="presOf" srcId="{260E142C-654D-45AD-947D-5BEFF47169B0}" destId="{C150C643-9450-46CB-8C52-9A46D694C0DB}" srcOrd="0" destOrd="2" presId="urn:microsoft.com/office/officeart/2005/8/layout/chevron2"/>
    <dgm:cxn modelId="{9021A726-DD1C-4503-AA77-18930F808E09}" srcId="{D117CD7E-38BA-4CB1-AF39-38449827ED26}" destId="{E742412F-03BE-4A6A-B0FF-FF91EFE6D058}" srcOrd="1" destOrd="0" parTransId="{470EAF73-1FAB-4D60-A7A3-6EDB4C5C02C3}" sibTransId="{D1F02024-74D7-4BE0-90E8-F9CCA1E111BC}"/>
    <dgm:cxn modelId="{86E38D36-6554-436D-8DBE-D472D2043C61}" srcId="{A03C8F76-A11A-4490-A452-45D5524EBE8C}" destId="{A75583F7-A7FA-4B91-BAAB-2FF82933383A}" srcOrd="0" destOrd="0" parTransId="{9FF3B651-5346-4DFE-BE01-0AB1C948F1A6}" sibTransId="{32DE7461-F471-49FE-A8B1-F911E5257E00}"/>
    <dgm:cxn modelId="{CF5A3B38-97B4-4A6D-B9B6-579A54F87ABA}" srcId="{A75583F7-A7FA-4B91-BAAB-2FF82933383A}" destId="{E1225508-9D01-48E3-9B5F-AB6D405D2FED}" srcOrd="1" destOrd="0" parTransId="{7063A3F9-3DC1-4C53-8D2B-506197A5CD51}" sibTransId="{EF11366B-B09F-4F26-A31E-27BE03E6A00E}"/>
    <dgm:cxn modelId="{B7667C5B-CE21-40DA-B612-C1EE4EEDCE7A}" srcId="{C02DF209-A34E-4FF6-AC0F-8FC5E622B1C6}" destId="{D1F1BC7E-7E50-4C4E-ACE7-09933BBF6641}" srcOrd="2" destOrd="0" parTransId="{9A59F2DF-72A3-41B0-A3CE-E6DC71FE3189}" sibTransId="{A2F7FE1D-DA6C-48DD-AC3F-95E885DDB6B4}"/>
    <dgm:cxn modelId="{16A5BF5B-58EE-49FB-87CF-50ABB9B5A2F2}" type="presOf" srcId="{EBF38698-9BB8-49D7-8728-9485E3AB1B7B}" destId="{11D43DF9-F6C1-4DDA-9BBE-CD94ABC29599}" srcOrd="0" destOrd="3" presId="urn:microsoft.com/office/officeart/2005/8/layout/chevron2"/>
    <dgm:cxn modelId="{272E474A-C01C-400E-8C4A-5A31DFEA638D}" srcId="{C02DF209-A34E-4FF6-AC0F-8FC5E622B1C6}" destId="{EBF38698-9BB8-49D7-8728-9485E3AB1B7B}" srcOrd="3" destOrd="0" parTransId="{82A6BDDB-1717-4651-B60B-FF61A2D389D5}" sibTransId="{70267F72-48EC-4C5E-B3A7-851D4D15243C}"/>
    <dgm:cxn modelId="{C986916D-F0B3-4B25-BACD-053C8324A9C4}" type="presOf" srcId="{758801BB-3F8D-48DB-8E0C-24E222A5C7CC}" destId="{11D43DF9-F6C1-4DDA-9BBE-CD94ABC29599}" srcOrd="0" destOrd="1" presId="urn:microsoft.com/office/officeart/2005/8/layout/chevron2"/>
    <dgm:cxn modelId="{35FE9D54-D041-4E2C-8DEF-60B64B3F15E2}" type="presOf" srcId="{E742412F-03BE-4A6A-B0FF-FF91EFE6D058}" destId="{C150C643-9450-46CB-8C52-9A46D694C0DB}" srcOrd="0" destOrd="1" presId="urn:microsoft.com/office/officeart/2005/8/layout/chevron2"/>
    <dgm:cxn modelId="{1F0C187B-BD21-4C29-A188-7B13ABF86E6E}" type="presOf" srcId="{D117CD7E-38BA-4CB1-AF39-38449827ED26}" destId="{BE4AAABD-654F-4318-8E22-D48EDA18B5D8}" srcOrd="0" destOrd="0" presId="urn:microsoft.com/office/officeart/2005/8/layout/chevron2"/>
    <dgm:cxn modelId="{9B90A68F-07C7-473C-B07F-844C53606137}" type="presOf" srcId="{C02DF209-A34E-4FF6-AC0F-8FC5E622B1C6}" destId="{BFFA97DE-6AF3-4DFC-8FC4-361756141847}" srcOrd="0" destOrd="0" presId="urn:microsoft.com/office/officeart/2005/8/layout/chevron2"/>
    <dgm:cxn modelId="{91CC57A5-517D-421E-8E34-70F098983109}" srcId="{C02DF209-A34E-4FF6-AC0F-8FC5E622B1C6}" destId="{374C1BDF-BC2E-4007-A5DA-D8AA04F76E41}" srcOrd="0" destOrd="0" parTransId="{81CCFB65-05AB-43CC-9139-410EEE5992BC}" sibTransId="{7D8331C3-5800-40C1-8C72-2F46D489FE33}"/>
    <dgm:cxn modelId="{B3618EA5-8769-4781-9644-0ED14AA64215}" srcId="{A03C8F76-A11A-4490-A452-45D5524EBE8C}" destId="{C02DF209-A34E-4FF6-AC0F-8FC5E622B1C6}" srcOrd="1" destOrd="0" parTransId="{3390B8A0-8196-4877-A389-EB91E1AFE451}" sibTransId="{99555C0C-D19E-463D-9E51-DA097335DB23}"/>
    <dgm:cxn modelId="{6D8853B8-0215-49B1-9F5A-C42BC28DDDCB}" type="presOf" srcId="{E1225508-9D01-48E3-9B5F-AB6D405D2FED}" destId="{9A2A2BBA-B6FA-4D63-87D7-1E5AF7C7D2C3}" srcOrd="0" destOrd="1" presId="urn:microsoft.com/office/officeart/2005/8/layout/chevron2"/>
    <dgm:cxn modelId="{229F74BD-532B-4933-9E8A-39A6FA031718}" srcId="{A03C8F76-A11A-4490-A452-45D5524EBE8C}" destId="{D117CD7E-38BA-4CB1-AF39-38449827ED26}" srcOrd="3" destOrd="0" parTransId="{0AC183D4-D617-4F38-9F41-F63E63880434}" sibTransId="{F35C346F-3E26-4248-9531-819825A2BD2F}"/>
    <dgm:cxn modelId="{35C814BE-2429-4517-A481-0FF72213A759}" type="presOf" srcId="{D1F1BC7E-7E50-4C4E-ACE7-09933BBF6641}" destId="{11D43DF9-F6C1-4DDA-9BBE-CD94ABC29599}" srcOrd="0" destOrd="2" presId="urn:microsoft.com/office/officeart/2005/8/layout/chevron2"/>
    <dgm:cxn modelId="{CBBE3EC1-1E16-4733-9C09-558DB5C6A7A2}" srcId="{A03C8F76-A11A-4490-A452-45D5524EBE8C}" destId="{42BD7030-BFB6-44E3-B36C-B3D9275121DC}" srcOrd="2" destOrd="0" parTransId="{876AC86B-C198-4B75-AA4B-4A21C18919E2}" sibTransId="{0FDB2E00-F9B8-4DF9-B18B-EB5EFC0A705C}"/>
    <dgm:cxn modelId="{CE1AA4C1-98BB-48B7-B093-B8D458083D30}" type="presOf" srcId="{3D7E16E6-7A53-41E6-946A-D264F0898785}" destId="{18AE78D5-2EDC-4CFF-9225-3D4A2A07B9DB}" srcOrd="0" destOrd="1" presId="urn:microsoft.com/office/officeart/2005/8/layout/chevron2"/>
    <dgm:cxn modelId="{5AD60DDA-FE36-421F-A044-39BF412C75F6}" type="presOf" srcId="{42BD7030-BFB6-44E3-B36C-B3D9275121DC}" destId="{F1283B14-E237-41CD-924E-7E707AF01CA3}" srcOrd="0" destOrd="0" presId="urn:microsoft.com/office/officeart/2005/8/layout/chevron2"/>
    <dgm:cxn modelId="{B316A2DA-C6FF-4CDE-AD06-0C7195CE9BF3}" srcId="{D117CD7E-38BA-4CB1-AF39-38449827ED26}" destId="{C15D80BA-9DDE-4CD8-8B56-EB8E72549F8B}" srcOrd="0" destOrd="0" parTransId="{DAFECF1A-6279-4976-A590-5682BE02ABA2}" sibTransId="{579596A1-98CA-4DD6-8707-AEA2AD18F206}"/>
    <dgm:cxn modelId="{5EA5FADB-D79A-415E-B672-E66AD723C4FC}" type="presOf" srcId="{A03C8F76-A11A-4490-A452-45D5524EBE8C}" destId="{211128B2-03C2-449E-A54E-DC9F5908803D}" srcOrd="0" destOrd="0" presId="urn:microsoft.com/office/officeart/2005/8/layout/chevron2"/>
    <dgm:cxn modelId="{6E91C9DE-A2E8-4AB5-A8AF-086A074DCBE4}" type="presOf" srcId="{74FA0E62-E95D-459E-8444-49006F5CDB5D}" destId="{9A2A2BBA-B6FA-4D63-87D7-1E5AF7C7D2C3}" srcOrd="0" destOrd="0" presId="urn:microsoft.com/office/officeart/2005/8/layout/chevron2"/>
    <dgm:cxn modelId="{7ADB2FDF-0DA9-4052-9AA4-19FFC040D75D}" srcId="{A75583F7-A7FA-4B91-BAAB-2FF82933383A}" destId="{74FA0E62-E95D-459E-8444-49006F5CDB5D}" srcOrd="0" destOrd="0" parTransId="{60476E05-2820-4374-B490-8420F5955115}" sibTransId="{D026517A-0968-4918-91DF-A2070EABCBB3}"/>
    <dgm:cxn modelId="{0CF6A6E1-9FCD-4626-868E-AA890AE2004A}" type="presOf" srcId="{374C1BDF-BC2E-4007-A5DA-D8AA04F76E41}" destId="{11D43DF9-F6C1-4DDA-9BBE-CD94ABC29599}" srcOrd="0" destOrd="0" presId="urn:microsoft.com/office/officeart/2005/8/layout/chevron2"/>
    <dgm:cxn modelId="{CA5FFCEB-C309-48A5-8CD6-B7E423ED24A6}" srcId="{C02DF209-A34E-4FF6-AC0F-8FC5E622B1C6}" destId="{758801BB-3F8D-48DB-8E0C-24E222A5C7CC}" srcOrd="1" destOrd="0" parTransId="{B2A836CA-4800-47FD-914E-C560920A5E78}" sibTransId="{0EF67DD2-5DF5-44D2-9093-FB2D71478758}"/>
    <dgm:cxn modelId="{164535F2-E71D-4C57-8A31-021AB1871AF0}" type="presOf" srcId="{26E63FD0-5B71-470C-8CF5-BD0C5A741661}" destId="{18AE78D5-2EDC-4CFF-9225-3D4A2A07B9DB}" srcOrd="0" destOrd="0" presId="urn:microsoft.com/office/officeart/2005/8/layout/chevron2"/>
    <dgm:cxn modelId="{57C47BFB-7374-4B51-B575-B9A1E1ACE715}" type="presOf" srcId="{C15D80BA-9DDE-4CD8-8B56-EB8E72549F8B}" destId="{C150C643-9450-46CB-8C52-9A46D694C0DB}" srcOrd="0" destOrd="0" presId="urn:microsoft.com/office/officeart/2005/8/layout/chevron2"/>
    <dgm:cxn modelId="{7BBF23A5-45AF-4080-8C43-BD750A303D9F}" type="presParOf" srcId="{211128B2-03C2-449E-A54E-DC9F5908803D}" destId="{AC076B43-89CE-43EF-AD7C-8F260D10597A}" srcOrd="0" destOrd="0" presId="urn:microsoft.com/office/officeart/2005/8/layout/chevron2"/>
    <dgm:cxn modelId="{90C9450B-7927-456F-A7AD-EEAF86998181}" type="presParOf" srcId="{AC076B43-89CE-43EF-AD7C-8F260D10597A}" destId="{8D5736B6-7B7B-4A74-9BEA-440B98176C18}" srcOrd="0" destOrd="0" presId="urn:microsoft.com/office/officeart/2005/8/layout/chevron2"/>
    <dgm:cxn modelId="{883F8E97-E51F-4A1A-804E-B7C0ABB87101}" type="presParOf" srcId="{AC076B43-89CE-43EF-AD7C-8F260D10597A}" destId="{9A2A2BBA-B6FA-4D63-87D7-1E5AF7C7D2C3}" srcOrd="1" destOrd="0" presId="urn:microsoft.com/office/officeart/2005/8/layout/chevron2"/>
    <dgm:cxn modelId="{DB223382-9EF8-49ED-BADB-3E4CDABB5D09}" type="presParOf" srcId="{211128B2-03C2-449E-A54E-DC9F5908803D}" destId="{F7BCC105-6D89-4119-821E-91118D1EF55E}" srcOrd="1" destOrd="0" presId="urn:microsoft.com/office/officeart/2005/8/layout/chevron2"/>
    <dgm:cxn modelId="{CDB50D00-12D5-4808-BE66-D3DD9765BA85}" type="presParOf" srcId="{211128B2-03C2-449E-A54E-DC9F5908803D}" destId="{B1991185-7DA8-4C1E-AFAC-0F21F07C851F}" srcOrd="2" destOrd="0" presId="urn:microsoft.com/office/officeart/2005/8/layout/chevron2"/>
    <dgm:cxn modelId="{FB55C89B-BFF3-4B6A-8C6F-9DF6F4D1907B}" type="presParOf" srcId="{B1991185-7DA8-4C1E-AFAC-0F21F07C851F}" destId="{BFFA97DE-6AF3-4DFC-8FC4-361756141847}" srcOrd="0" destOrd="0" presId="urn:microsoft.com/office/officeart/2005/8/layout/chevron2"/>
    <dgm:cxn modelId="{7E0AC9DA-932F-4F79-B61A-C88B52DE9CEE}" type="presParOf" srcId="{B1991185-7DA8-4C1E-AFAC-0F21F07C851F}" destId="{11D43DF9-F6C1-4DDA-9BBE-CD94ABC29599}" srcOrd="1" destOrd="0" presId="urn:microsoft.com/office/officeart/2005/8/layout/chevron2"/>
    <dgm:cxn modelId="{8AF35AF2-D032-43C1-BBC0-AB06269A63B6}" type="presParOf" srcId="{211128B2-03C2-449E-A54E-DC9F5908803D}" destId="{AF2B06EF-1496-4F8D-84A0-B189889133FA}" srcOrd="3" destOrd="0" presId="urn:microsoft.com/office/officeart/2005/8/layout/chevron2"/>
    <dgm:cxn modelId="{17D23B07-DF88-4242-B9A6-64A46DA4D8BC}" type="presParOf" srcId="{211128B2-03C2-449E-A54E-DC9F5908803D}" destId="{6C8ED310-D954-4226-8D35-A296233B1072}" srcOrd="4" destOrd="0" presId="urn:microsoft.com/office/officeart/2005/8/layout/chevron2"/>
    <dgm:cxn modelId="{6CCC72C4-5766-4BD5-BA9D-428DAE23E72B}" type="presParOf" srcId="{6C8ED310-D954-4226-8D35-A296233B1072}" destId="{F1283B14-E237-41CD-924E-7E707AF01CA3}" srcOrd="0" destOrd="0" presId="urn:microsoft.com/office/officeart/2005/8/layout/chevron2"/>
    <dgm:cxn modelId="{00EB4253-27AB-46C6-A219-5ED91CD20DF9}" type="presParOf" srcId="{6C8ED310-D954-4226-8D35-A296233B1072}" destId="{18AE78D5-2EDC-4CFF-9225-3D4A2A07B9DB}" srcOrd="1" destOrd="0" presId="urn:microsoft.com/office/officeart/2005/8/layout/chevron2"/>
    <dgm:cxn modelId="{4BBDEC9C-25C4-486D-A777-94FDFC990EB5}" type="presParOf" srcId="{211128B2-03C2-449E-A54E-DC9F5908803D}" destId="{F8BA66DC-57C1-45A4-BBF4-123B47AE09E0}" srcOrd="5" destOrd="0" presId="urn:microsoft.com/office/officeart/2005/8/layout/chevron2"/>
    <dgm:cxn modelId="{5CA53820-76E4-48CD-A023-30B146D02A35}" type="presParOf" srcId="{211128B2-03C2-449E-A54E-DC9F5908803D}" destId="{D76A99BB-62BA-4E9C-A43D-D53B6D4988D7}" srcOrd="6" destOrd="0" presId="urn:microsoft.com/office/officeart/2005/8/layout/chevron2"/>
    <dgm:cxn modelId="{C9A5703C-0C8D-4824-BCE3-A9E01A444211}" type="presParOf" srcId="{D76A99BB-62BA-4E9C-A43D-D53B6D4988D7}" destId="{BE4AAABD-654F-4318-8E22-D48EDA18B5D8}" srcOrd="0" destOrd="0" presId="urn:microsoft.com/office/officeart/2005/8/layout/chevron2"/>
    <dgm:cxn modelId="{E26D19DB-6B37-420F-A813-FF183095E482}" type="presParOf" srcId="{D76A99BB-62BA-4E9C-A43D-D53B6D4988D7}" destId="{C150C643-9450-46CB-8C52-9A46D694C0DB}"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5736B6-7B7B-4A74-9BEA-440B98176C18}">
      <dsp:nvSpPr>
        <dsp:cNvPr id="0" name=""/>
        <dsp:cNvSpPr/>
      </dsp:nvSpPr>
      <dsp:spPr>
        <a:xfrm rot="5400000">
          <a:off x="-396372" y="377307"/>
          <a:ext cx="1527528" cy="778211"/>
        </a:xfrm>
        <a:prstGeom prst="chevron">
          <a:avLst/>
        </a:prstGeom>
        <a:solidFill>
          <a:schemeClr val="accent4">
            <a:lumMod val="20000"/>
            <a:lumOff val="80000"/>
          </a:schemeClr>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ts val="2000"/>
            </a:lnSpc>
            <a:spcBef>
              <a:spcPct val="0"/>
            </a:spcBef>
            <a:spcAft>
              <a:spcPts val="0"/>
            </a:spcAft>
            <a:buNone/>
          </a:pPr>
          <a:r>
            <a:rPr lang="zh-TW" altLang="en-US" sz="1800" b="1" kern="1200" dirty="0">
              <a:solidFill>
                <a:srgbClr val="C00000"/>
              </a:solidFill>
              <a:latin typeface="標楷體" panose="03000509000000000000" pitchFamily="65" charset="-120"/>
              <a:ea typeface="標楷體" panose="03000509000000000000" pitchFamily="65" charset="-120"/>
            </a:rPr>
            <a:t>依規定期限內送件</a:t>
          </a:r>
        </a:p>
      </dsp:txBody>
      <dsp:txXfrm rot="-5400000">
        <a:off x="-21714" y="391755"/>
        <a:ext cx="778211" cy="749317"/>
      </dsp:txXfrm>
    </dsp:sp>
    <dsp:sp modelId="{9A2A2BBA-B6FA-4D63-87D7-1E5AF7C7D2C3}">
      <dsp:nvSpPr>
        <dsp:cNvPr id="0" name=""/>
        <dsp:cNvSpPr/>
      </dsp:nvSpPr>
      <dsp:spPr>
        <a:xfrm rot="5400000">
          <a:off x="4400700" y="-3435706"/>
          <a:ext cx="1014160" cy="8168387"/>
        </a:xfrm>
        <a:prstGeom prst="round2SameRect">
          <a:avLst/>
        </a:prstGeom>
        <a:solidFill>
          <a:schemeClr val="accent4">
            <a:lumMod val="20000"/>
            <a:lumOff val="80000"/>
            <a:alpha val="90000"/>
          </a:schemeClr>
        </a:solidFill>
        <a:ln w="12700" cap="flat" cmpd="sng" algn="ctr">
          <a:solidFill>
            <a:srgbClr val="A5A5A5">
              <a:hueOff val="903533"/>
              <a:satOff val="33333"/>
              <a:lumOff val="-490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800100">
            <a:lnSpc>
              <a:spcPts val="2000"/>
            </a:lnSpc>
            <a:spcBef>
              <a:spcPct val="0"/>
            </a:spcBef>
            <a:spcAft>
              <a:spcPts val="0"/>
            </a:spcAft>
            <a:buChar char="•"/>
          </a:pPr>
          <a:r>
            <a:rPr lang="zh-TW" altLang="en-US" sz="1800" b="1" kern="1200" dirty="0">
              <a:latin typeface="標楷體" panose="03000509000000000000" pitchFamily="65" charset="-120"/>
              <a:ea typeface="標楷體" panose="03000509000000000000" pitchFamily="65" charset="-120"/>
            </a:rPr>
            <a:t>退休生效</a:t>
          </a:r>
          <a:r>
            <a:rPr lang="zh-TW" altLang="en-US" sz="1800" b="1" kern="1200" dirty="0">
              <a:solidFill>
                <a:srgbClr val="C00000"/>
              </a:solidFill>
              <a:latin typeface="標楷體" panose="03000509000000000000" pitchFamily="65" charset="-120"/>
              <a:ea typeface="標楷體" panose="03000509000000000000" pitchFamily="65" charset="-120"/>
            </a:rPr>
            <a:t>前三個月</a:t>
          </a:r>
          <a:r>
            <a:rPr lang="zh-TW" altLang="en-US" sz="1800" b="1" kern="1200" dirty="0">
              <a:latin typeface="標楷體" panose="03000509000000000000" pitchFamily="65" charset="-120"/>
              <a:ea typeface="標楷體" panose="03000509000000000000" pitchFamily="65" charset="-120"/>
            </a:rPr>
            <a:t>填具退休事實表，連同</a:t>
          </a:r>
          <a:r>
            <a:rPr lang="zh-TW" altLang="en-US" sz="1800" b="1" kern="1200" dirty="0">
              <a:solidFill>
                <a:srgbClr val="C00000"/>
              </a:solidFill>
              <a:latin typeface="標楷體" panose="03000509000000000000" pitchFamily="65" charset="-120"/>
              <a:ea typeface="標楷體" panose="03000509000000000000" pitchFamily="65" charset="-120"/>
            </a:rPr>
            <a:t>全部任職證件及有關證明文件</a:t>
          </a:r>
          <a:r>
            <a:rPr lang="zh-TW" altLang="en-US" sz="1800" b="1" kern="1200" dirty="0">
              <a:latin typeface="標楷體" panose="03000509000000000000" pitchFamily="65" charset="-120"/>
              <a:ea typeface="標楷體" panose="03000509000000000000" pitchFamily="65" charset="-120"/>
            </a:rPr>
            <a:t>，先由服務學校人事單位覈實審核。</a:t>
          </a:r>
        </a:p>
        <a:p>
          <a:pPr marL="171450" lvl="1" indent="-171450" algn="l" defTabSz="800100">
            <a:lnSpc>
              <a:spcPts val="2000"/>
            </a:lnSpc>
            <a:spcBef>
              <a:spcPct val="0"/>
            </a:spcBef>
            <a:spcAft>
              <a:spcPts val="0"/>
            </a:spcAft>
            <a:buChar char="•"/>
          </a:pPr>
          <a:r>
            <a:rPr lang="zh-TW" altLang="en-US" sz="1800" b="1" kern="1200" dirty="0">
              <a:latin typeface="標楷體" panose="03000509000000000000" pitchFamily="65" charset="-120"/>
              <a:ea typeface="標楷體" panose="03000509000000000000" pitchFamily="65" charset="-120"/>
            </a:rPr>
            <a:t>由服務學校彙轉儲金管理會審定。 </a:t>
          </a:r>
          <a:r>
            <a:rPr lang="en-US" altLang="zh-TW" sz="1600" b="1" u="sng" kern="1200" dirty="0">
              <a:solidFill>
                <a:srgbClr val="C00000"/>
              </a:solidFill>
              <a:latin typeface="標楷體" panose="03000509000000000000" pitchFamily="65" charset="-120"/>
              <a:ea typeface="標楷體" panose="03000509000000000000" pitchFamily="65" charset="-120"/>
            </a:rPr>
            <a:t>*&lt;</a:t>
          </a:r>
          <a:r>
            <a:rPr lang="zh-TW" altLang="en-US" sz="1600" b="1" u="sng" kern="1200" dirty="0">
              <a:solidFill>
                <a:srgbClr val="C00000"/>
              </a:solidFill>
              <a:latin typeface="標楷體" panose="03000509000000000000" pitchFamily="65" charset="-120"/>
              <a:ea typeface="標楷體" panose="03000509000000000000" pitchFamily="65" charset="-120"/>
            </a:rPr>
            <a:t>私校退撫條例施行細則</a:t>
          </a:r>
          <a:r>
            <a:rPr lang="en-US" altLang="zh-TW" sz="1600" b="1" u="sng" kern="1200" dirty="0">
              <a:solidFill>
                <a:srgbClr val="C00000"/>
              </a:solidFill>
              <a:latin typeface="標楷體" panose="03000509000000000000" pitchFamily="65" charset="-120"/>
              <a:ea typeface="標楷體" panose="03000509000000000000" pitchFamily="65" charset="-120"/>
            </a:rPr>
            <a:t>&gt;</a:t>
          </a:r>
          <a:r>
            <a:rPr lang="zh-TW" altLang="en-US" sz="1600" b="1" u="sng" kern="1200" dirty="0">
              <a:solidFill>
                <a:srgbClr val="C00000"/>
              </a:solidFill>
              <a:latin typeface="標楷體" panose="03000509000000000000" pitchFamily="65" charset="-120"/>
              <a:ea typeface="標楷體" panose="03000509000000000000" pitchFamily="65" charset="-120"/>
            </a:rPr>
            <a:t>第</a:t>
          </a:r>
          <a:r>
            <a:rPr lang="en-US" altLang="zh-TW" sz="1600" b="1" u="sng" kern="1200" dirty="0">
              <a:solidFill>
                <a:srgbClr val="C00000"/>
              </a:solidFill>
              <a:latin typeface="標楷體" panose="03000509000000000000" pitchFamily="65" charset="-120"/>
              <a:ea typeface="標楷體" panose="03000509000000000000" pitchFamily="65" charset="-120"/>
            </a:rPr>
            <a:t>22</a:t>
          </a:r>
          <a:r>
            <a:rPr lang="zh-TW" altLang="en-US" sz="1600" b="1" u="sng" kern="1200" dirty="0">
              <a:solidFill>
                <a:srgbClr val="C00000"/>
              </a:solidFill>
              <a:latin typeface="標楷體" panose="03000509000000000000" pitchFamily="65" charset="-120"/>
              <a:ea typeface="標楷體" panose="03000509000000000000" pitchFamily="65" charset="-120"/>
            </a:rPr>
            <a:t>條規定，詳</a:t>
          </a:r>
          <a:r>
            <a:rPr lang="en-US" altLang="zh-TW" sz="1600" b="1" u="sng" kern="1200" dirty="0">
              <a:solidFill>
                <a:srgbClr val="C00000"/>
              </a:solidFill>
              <a:latin typeface="標楷體" panose="03000509000000000000" pitchFamily="65" charset="-120"/>
              <a:ea typeface="標楷體" panose="03000509000000000000" pitchFamily="65" charset="-120"/>
            </a:rPr>
            <a:t>p.34</a:t>
          </a:r>
          <a:endParaRPr lang="zh-TW" altLang="en-US" sz="1600" b="1" u="sng" kern="1200" dirty="0">
            <a:solidFill>
              <a:srgbClr val="C00000"/>
            </a:solidFill>
            <a:latin typeface="標楷體" panose="03000509000000000000" pitchFamily="65" charset="-120"/>
            <a:ea typeface="標楷體" panose="03000509000000000000" pitchFamily="65" charset="-120"/>
          </a:endParaRPr>
        </a:p>
      </dsp:txBody>
      <dsp:txXfrm rot="-5400000">
        <a:off x="823587" y="190914"/>
        <a:ext cx="8118880" cy="915146"/>
      </dsp:txXfrm>
    </dsp:sp>
    <dsp:sp modelId="{BFFA97DE-6AF3-4DFC-8FC4-361756141847}">
      <dsp:nvSpPr>
        <dsp:cNvPr id="0" name=""/>
        <dsp:cNvSpPr/>
      </dsp:nvSpPr>
      <dsp:spPr>
        <a:xfrm rot="5400000">
          <a:off x="-188473" y="1651672"/>
          <a:ext cx="1111730" cy="778211"/>
        </a:xfrm>
        <a:prstGeom prst="chevron">
          <a:avLst/>
        </a:prstGeom>
        <a:solidFill>
          <a:schemeClr val="accent4">
            <a:lumMod val="40000"/>
            <a:lumOff val="60000"/>
          </a:schemeClr>
        </a:solidFill>
        <a:ln w="12700" cap="flat" cmpd="sng" algn="ctr">
          <a:solidFill>
            <a:schemeClr val="accent3">
              <a:hueOff val="413539"/>
              <a:satOff val="-2703"/>
              <a:lumOff val="1326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ts val="2000"/>
            </a:lnSpc>
            <a:spcBef>
              <a:spcPct val="0"/>
            </a:spcBef>
            <a:spcAft>
              <a:spcPts val="0"/>
            </a:spcAft>
            <a:buNone/>
          </a:pPr>
          <a:r>
            <a:rPr lang="zh-TW" altLang="en-US" sz="1800" b="1" kern="1200" dirty="0">
              <a:solidFill>
                <a:schemeClr val="tx1"/>
              </a:solidFill>
              <a:latin typeface="標楷體" panose="03000509000000000000" pitchFamily="65" charset="-120"/>
              <a:ea typeface="標楷體" panose="03000509000000000000" pitchFamily="65" charset="-120"/>
            </a:rPr>
            <a:t>選擇</a:t>
          </a:r>
          <a:endParaRPr lang="en-US" altLang="zh-TW" sz="1800" b="1" kern="1200" dirty="0">
            <a:solidFill>
              <a:schemeClr val="tx1"/>
            </a:solidFill>
            <a:latin typeface="標楷體" panose="03000509000000000000" pitchFamily="65" charset="-120"/>
            <a:ea typeface="標楷體" panose="03000509000000000000" pitchFamily="65" charset="-120"/>
          </a:endParaRPr>
        </a:p>
        <a:p>
          <a:pPr marL="0" lvl="0" indent="0" algn="ctr" defTabSz="800100">
            <a:lnSpc>
              <a:spcPts val="2000"/>
            </a:lnSpc>
            <a:spcBef>
              <a:spcPct val="0"/>
            </a:spcBef>
            <a:spcAft>
              <a:spcPts val="0"/>
            </a:spcAft>
            <a:buNone/>
          </a:pPr>
          <a:r>
            <a:rPr lang="zh-TW" altLang="en-US" sz="1800" b="1" kern="1200" dirty="0">
              <a:solidFill>
                <a:schemeClr val="tx1"/>
              </a:solidFill>
              <a:latin typeface="標楷體" panose="03000509000000000000" pitchFamily="65" charset="-120"/>
              <a:ea typeface="標楷體" panose="03000509000000000000" pitchFamily="65" charset="-120"/>
            </a:rPr>
            <a:t>給付方式</a:t>
          </a:r>
        </a:p>
      </dsp:txBody>
      <dsp:txXfrm rot="-5400000">
        <a:off x="-21713" y="1874019"/>
        <a:ext cx="778211" cy="333519"/>
      </dsp:txXfrm>
    </dsp:sp>
    <dsp:sp modelId="{11D43DF9-F6C1-4DDA-9BBE-CD94ABC29599}">
      <dsp:nvSpPr>
        <dsp:cNvPr id="0" name=""/>
        <dsp:cNvSpPr/>
      </dsp:nvSpPr>
      <dsp:spPr>
        <a:xfrm rot="5400000">
          <a:off x="3768506" y="-1576033"/>
          <a:ext cx="1128783" cy="7080290"/>
        </a:xfrm>
        <a:prstGeom prst="round2SameRect">
          <a:avLst/>
        </a:prstGeom>
        <a:solidFill>
          <a:schemeClr val="accent4">
            <a:lumMod val="40000"/>
            <a:lumOff val="60000"/>
            <a:alpha val="90000"/>
          </a:schemeClr>
        </a:solidFill>
        <a:ln w="12700" cap="flat" cmpd="sng" algn="ctr">
          <a:solidFill>
            <a:schemeClr val="accent3">
              <a:hueOff val="413539"/>
              <a:satOff val="-2703"/>
              <a:lumOff val="1326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ts val="2000"/>
            </a:lnSpc>
            <a:spcBef>
              <a:spcPct val="0"/>
            </a:spcBef>
            <a:spcAft>
              <a:spcPts val="0"/>
            </a:spcAft>
            <a:buChar char="•"/>
          </a:pPr>
          <a:r>
            <a:rPr lang="zh-TW" altLang="en-US" sz="1600" b="1" kern="1200" dirty="0">
              <a:latin typeface="標楷體" panose="03000509000000000000" pitchFamily="65" charset="-120"/>
              <a:ea typeface="標楷體" panose="03000509000000000000" pitchFamily="65" charset="-120"/>
            </a:rPr>
            <a:t>選擇退休給與支領方式及年金保險：　</a:t>
          </a:r>
        </a:p>
        <a:p>
          <a:pPr marL="171450" lvl="1" indent="-171450" algn="l" defTabSz="711200">
            <a:lnSpc>
              <a:spcPts val="2000"/>
            </a:lnSpc>
            <a:spcBef>
              <a:spcPct val="0"/>
            </a:spcBef>
            <a:spcAft>
              <a:spcPts val="0"/>
            </a:spcAft>
            <a:buClr>
              <a:srgbClr val="FFC000"/>
            </a:buClr>
            <a:buFont typeface="Wingdings" panose="05000000000000000000" pitchFamily="2" charset="2"/>
            <a:buChar char="u"/>
          </a:pPr>
          <a:r>
            <a:rPr lang="zh-TW" altLang="en-US" sz="1600" b="1" kern="1200" dirty="0">
              <a:latin typeface="標楷體" panose="03000509000000000000" pitchFamily="65" charset="-120"/>
              <a:ea typeface="標楷體" panose="03000509000000000000" pitchFamily="65" charset="-120"/>
            </a:rPr>
            <a:t>一次給付</a:t>
          </a:r>
        </a:p>
        <a:p>
          <a:pPr marL="171450" lvl="1" indent="-171450" algn="l" defTabSz="711200">
            <a:lnSpc>
              <a:spcPts val="2000"/>
            </a:lnSpc>
            <a:spcBef>
              <a:spcPct val="0"/>
            </a:spcBef>
            <a:spcAft>
              <a:spcPts val="0"/>
            </a:spcAft>
            <a:buClr>
              <a:srgbClr val="FFC000"/>
            </a:buClr>
            <a:buFont typeface="Wingdings" panose="05000000000000000000" pitchFamily="2" charset="2"/>
            <a:buChar char="u"/>
          </a:pPr>
          <a:r>
            <a:rPr lang="zh-TW" altLang="en-US" sz="1600" b="1" kern="1200" dirty="0">
              <a:latin typeface="標楷體" panose="03000509000000000000" pitchFamily="65" charset="-120"/>
              <a:ea typeface="標楷體" panose="03000509000000000000" pitchFamily="65" charset="-120"/>
            </a:rPr>
            <a:t>定期給付</a:t>
          </a:r>
        </a:p>
        <a:p>
          <a:pPr marL="171450" lvl="1" indent="-171450" algn="l" defTabSz="711200">
            <a:lnSpc>
              <a:spcPts val="2000"/>
            </a:lnSpc>
            <a:spcBef>
              <a:spcPct val="0"/>
            </a:spcBef>
            <a:spcAft>
              <a:spcPts val="0"/>
            </a:spcAft>
            <a:buClr>
              <a:srgbClr val="FFC000"/>
            </a:buClr>
            <a:buFont typeface="Wingdings" panose="05000000000000000000" pitchFamily="2" charset="2"/>
            <a:buChar char="u"/>
          </a:pPr>
          <a:r>
            <a:rPr lang="zh-TW" altLang="en-US" sz="1600" b="1" kern="1200" dirty="0">
              <a:latin typeface="標楷體" panose="03000509000000000000" pitchFamily="65" charset="-120"/>
              <a:ea typeface="標楷體" panose="03000509000000000000" pitchFamily="65" charset="-120"/>
            </a:rPr>
            <a:t>兼領一次及定期給付</a:t>
          </a:r>
        </a:p>
      </dsp:txBody>
      <dsp:txXfrm rot="-5400000">
        <a:off x="792753" y="1454823"/>
        <a:ext cx="7025187" cy="1018577"/>
      </dsp:txXfrm>
    </dsp:sp>
    <dsp:sp modelId="{F1283B14-E237-41CD-924E-7E707AF01CA3}">
      <dsp:nvSpPr>
        <dsp:cNvPr id="0" name=""/>
        <dsp:cNvSpPr/>
      </dsp:nvSpPr>
      <dsp:spPr>
        <a:xfrm rot="5400000">
          <a:off x="-188473" y="2786499"/>
          <a:ext cx="1111730" cy="778211"/>
        </a:xfrm>
        <a:prstGeom prst="chevron">
          <a:avLst/>
        </a:prstGeom>
        <a:solidFill>
          <a:schemeClr val="accent4">
            <a:lumMod val="60000"/>
            <a:lumOff val="40000"/>
          </a:schemeClr>
        </a:solidFill>
        <a:ln w="12700" cap="flat" cmpd="sng" algn="ctr">
          <a:solidFill>
            <a:schemeClr val="accent3">
              <a:hueOff val="827079"/>
              <a:satOff val="-5406"/>
              <a:lumOff val="2653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ts val="2000"/>
            </a:lnSpc>
            <a:spcBef>
              <a:spcPct val="0"/>
            </a:spcBef>
            <a:spcAft>
              <a:spcPts val="0"/>
            </a:spcAft>
            <a:buNone/>
          </a:pPr>
          <a:r>
            <a:rPr lang="zh-TW" altLang="en-US" sz="1800" b="1" kern="1200" dirty="0">
              <a:solidFill>
                <a:schemeClr val="tx1"/>
              </a:solidFill>
              <a:latin typeface="標楷體" panose="03000509000000000000" pitchFamily="65" charset="-120"/>
              <a:ea typeface="標楷體" panose="03000509000000000000" pitchFamily="65" charset="-120"/>
            </a:rPr>
            <a:t>寄發</a:t>
          </a:r>
          <a:endParaRPr lang="en-US" altLang="zh-TW" sz="1800" b="1" kern="1200" dirty="0">
            <a:solidFill>
              <a:schemeClr val="tx1"/>
            </a:solidFill>
            <a:latin typeface="標楷體" panose="03000509000000000000" pitchFamily="65" charset="-120"/>
            <a:ea typeface="標楷體" panose="03000509000000000000" pitchFamily="65" charset="-120"/>
          </a:endParaRPr>
        </a:p>
        <a:p>
          <a:pPr marL="0" lvl="0" indent="0" algn="ctr" defTabSz="800100">
            <a:lnSpc>
              <a:spcPts val="2000"/>
            </a:lnSpc>
            <a:spcBef>
              <a:spcPct val="0"/>
            </a:spcBef>
            <a:spcAft>
              <a:spcPts val="0"/>
            </a:spcAft>
            <a:buNone/>
          </a:pPr>
          <a:r>
            <a:rPr lang="zh-TW" altLang="en-US" sz="1800" b="1" kern="1200" dirty="0">
              <a:solidFill>
                <a:schemeClr val="tx1"/>
              </a:solidFill>
              <a:latin typeface="標楷體" panose="03000509000000000000" pitchFamily="65" charset="-120"/>
              <a:ea typeface="標楷體" panose="03000509000000000000" pitchFamily="65" charset="-120"/>
            </a:rPr>
            <a:t>審定函</a:t>
          </a:r>
        </a:p>
      </dsp:txBody>
      <dsp:txXfrm rot="-5400000">
        <a:off x="-21713" y="3008846"/>
        <a:ext cx="778211" cy="333519"/>
      </dsp:txXfrm>
    </dsp:sp>
    <dsp:sp modelId="{18AE78D5-2EDC-4CFF-9225-3D4A2A07B9DB}">
      <dsp:nvSpPr>
        <dsp:cNvPr id="0" name=""/>
        <dsp:cNvSpPr/>
      </dsp:nvSpPr>
      <dsp:spPr>
        <a:xfrm rot="5400000">
          <a:off x="4801923" y="-1316861"/>
          <a:ext cx="722624" cy="8711160"/>
        </a:xfrm>
        <a:prstGeom prst="round2SameRect">
          <a:avLst/>
        </a:prstGeom>
        <a:solidFill>
          <a:schemeClr val="accent4">
            <a:lumMod val="60000"/>
            <a:lumOff val="40000"/>
            <a:alpha val="90000"/>
          </a:schemeClr>
        </a:solidFill>
        <a:ln w="12700" cap="flat" cmpd="sng" algn="ctr">
          <a:solidFill>
            <a:schemeClr val="accent3">
              <a:hueOff val="827079"/>
              <a:satOff val="-5406"/>
              <a:lumOff val="2653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zh-TW" altLang="en-US" sz="1800" b="1" kern="1200" dirty="0">
              <a:latin typeface="標楷體" panose="03000509000000000000" pitchFamily="65" charset="-120"/>
              <a:ea typeface="標楷體" panose="03000509000000000000" pitchFamily="65" charset="-120"/>
            </a:rPr>
            <a:t>儲金管理會於受理之次日起</a:t>
          </a:r>
          <a:r>
            <a:rPr lang="en-US" altLang="zh-TW" sz="1800" b="1" kern="1200" dirty="0">
              <a:latin typeface="標楷體" panose="03000509000000000000" pitchFamily="65" charset="-120"/>
              <a:ea typeface="標楷體" panose="03000509000000000000" pitchFamily="65" charset="-120"/>
            </a:rPr>
            <a:t>2</a:t>
          </a:r>
          <a:r>
            <a:rPr lang="zh-TW" altLang="en-US" sz="1800" b="1" kern="1200" dirty="0">
              <a:latin typeface="標楷體" panose="03000509000000000000" pitchFamily="65" charset="-120"/>
              <a:ea typeface="標楷體" panose="03000509000000000000" pitchFamily="65" charset="-120"/>
            </a:rPr>
            <a:t>個月內審定。</a:t>
          </a:r>
        </a:p>
        <a:p>
          <a:pPr marL="171450" lvl="1" indent="-171450" algn="l" defTabSz="800100">
            <a:lnSpc>
              <a:spcPct val="90000"/>
            </a:lnSpc>
            <a:spcBef>
              <a:spcPct val="0"/>
            </a:spcBef>
            <a:spcAft>
              <a:spcPct val="15000"/>
            </a:spcAft>
            <a:buChar char="•"/>
          </a:pPr>
          <a:r>
            <a:rPr lang="zh-TW" altLang="en-US" sz="1800" b="1" kern="1200" dirty="0">
              <a:latin typeface="標楷體" panose="03000509000000000000" pitchFamily="65" charset="-120"/>
              <a:ea typeface="標楷體" panose="03000509000000000000" pitchFamily="65" charset="-120"/>
            </a:rPr>
            <a:t>儲金管理會審定後，以書面函復學校，並副知退休之教職員。</a:t>
          </a:r>
        </a:p>
      </dsp:txBody>
      <dsp:txXfrm rot="-5400000">
        <a:off x="807655" y="2712683"/>
        <a:ext cx="8675884" cy="652072"/>
      </dsp:txXfrm>
    </dsp:sp>
    <dsp:sp modelId="{BE4AAABD-654F-4318-8E22-D48EDA18B5D8}">
      <dsp:nvSpPr>
        <dsp:cNvPr id="0" name=""/>
        <dsp:cNvSpPr/>
      </dsp:nvSpPr>
      <dsp:spPr>
        <a:xfrm rot="5400000">
          <a:off x="-294501" y="4022612"/>
          <a:ext cx="1410641" cy="865067"/>
        </a:xfrm>
        <a:prstGeom prst="chevron">
          <a:avLst/>
        </a:prstGeom>
        <a:solidFill>
          <a:schemeClr val="bg1">
            <a:lumMod val="95000"/>
          </a:schemeClr>
        </a:solidFill>
        <a:ln w="381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ts val="2000"/>
            </a:lnSpc>
            <a:spcBef>
              <a:spcPct val="0"/>
            </a:spcBef>
            <a:spcAft>
              <a:spcPts val="0"/>
            </a:spcAft>
            <a:buNone/>
          </a:pPr>
          <a:r>
            <a:rPr lang="zh-TW" altLang="en-US" sz="1800" b="1" kern="1200" dirty="0">
              <a:solidFill>
                <a:schemeClr val="tx1"/>
              </a:solidFill>
              <a:latin typeface="標楷體" panose="03000509000000000000" pitchFamily="65" charset="-120"/>
              <a:ea typeface="標楷體" panose="03000509000000000000" pitchFamily="65" charset="-120"/>
            </a:rPr>
            <a:t>撥付</a:t>
          </a:r>
          <a:endParaRPr lang="en-US" altLang="zh-TW" sz="1800" b="1" kern="1200" dirty="0">
            <a:solidFill>
              <a:schemeClr val="tx1"/>
            </a:solidFill>
            <a:latin typeface="標楷體" panose="03000509000000000000" pitchFamily="65" charset="-120"/>
            <a:ea typeface="標楷體" panose="03000509000000000000" pitchFamily="65" charset="-120"/>
          </a:endParaRPr>
        </a:p>
        <a:p>
          <a:pPr marL="0" lvl="0" indent="0" algn="ctr" defTabSz="800100">
            <a:lnSpc>
              <a:spcPts val="2000"/>
            </a:lnSpc>
            <a:spcBef>
              <a:spcPct val="0"/>
            </a:spcBef>
            <a:spcAft>
              <a:spcPts val="0"/>
            </a:spcAft>
            <a:buNone/>
          </a:pPr>
          <a:r>
            <a:rPr lang="zh-TW" altLang="en-US" sz="1800" b="1" kern="1200" dirty="0">
              <a:solidFill>
                <a:schemeClr val="tx1"/>
              </a:solidFill>
              <a:latin typeface="標楷體" panose="03000509000000000000" pitchFamily="65" charset="-120"/>
              <a:ea typeface="標楷體" panose="03000509000000000000" pitchFamily="65" charset="-120"/>
            </a:rPr>
            <a:t>退休金</a:t>
          </a:r>
        </a:p>
      </dsp:txBody>
      <dsp:txXfrm rot="-5400000">
        <a:off x="-21713" y="4182359"/>
        <a:ext cx="865067" cy="545574"/>
      </dsp:txXfrm>
    </dsp:sp>
    <dsp:sp modelId="{C150C643-9450-46CB-8C52-9A46D694C0DB}">
      <dsp:nvSpPr>
        <dsp:cNvPr id="0" name=""/>
        <dsp:cNvSpPr/>
      </dsp:nvSpPr>
      <dsp:spPr>
        <a:xfrm rot="5400000">
          <a:off x="4638219" y="-212993"/>
          <a:ext cx="1532896" cy="9209485"/>
        </a:xfrm>
        <a:prstGeom prst="round2SameRect">
          <a:avLst/>
        </a:prstGeom>
        <a:solidFill>
          <a:schemeClr val="bg1">
            <a:alpha val="90000"/>
          </a:schemeClr>
        </a:solidFill>
        <a:ln w="57150" cap="flat" cmpd="sng" algn="ctr">
          <a:solidFill>
            <a:srgbClr val="C00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zh-TW" altLang="en-US" sz="1800" b="1" kern="1200" dirty="0">
              <a:latin typeface="標楷體" panose="03000509000000000000" pitchFamily="65" charset="-120"/>
              <a:ea typeface="標楷體" panose="03000509000000000000" pitchFamily="65" charset="-120"/>
            </a:rPr>
            <a:t>舊制給與金</a:t>
          </a:r>
          <a:r>
            <a:rPr lang="en-US" altLang="zh-TW" sz="1800" b="1" kern="1200" dirty="0">
              <a:latin typeface="標楷體" panose="03000509000000000000" pitchFamily="65" charset="-120"/>
              <a:ea typeface="標楷體" panose="03000509000000000000" pitchFamily="65" charset="-120"/>
            </a:rPr>
            <a:t>-</a:t>
          </a:r>
          <a:r>
            <a:rPr lang="zh-TW" altLang="en-US" sz="1800" b="1" kern="1200" dirty="0">
              <a:latin typeface="標楷體" panose="03000509000000000000" pitchFamily="65" charset="-120"/>
              <a:ea typeface="標楷體" panose="03000509000000000000" pitchFamily="65" charset="-120"/>
            </a:rPr>
            <a:t>將於</a:t>
          </a:r>
          <a:r>
            <a:rPr lang="zh-TW" altLang="en-US" sz="1800" b="1" u="sng" kern="1200" dirty="0">
              <a:latin typeface="標楷體" panose="03000509000000000000" pitchFamily="65" charset="-120"/>
              <a:ea typeface="標楷體" panose="03000509000000000000" pitchFamily="65" charset="-120"/>
            </a:rPr>
            <a:t>生效日</a:t>
          </a:r>
          <a:r>
            <a:rPr lang="en-US" altLang="zh-TW" sz="1800" b="1" u="sng" kern="1200" dirty="0">
              <a:latin typeface="標楷體" panose="03000509000000000000" pitchFamily="65" charset="-120"/>
              <a:ea typeface="標楷體" panose="03000509000000000000" pitchFamily="65" charset="-120"/>
            </a:rPr>
            <a:t>1</a:t>
          </a:r>
          <a:r>
            <a:rPr lang="zh-TW" altLang="en-US" sz="1800" b="1" u="sng" kern="1200" dirty="0">
              <a:latin typeface="標楷體" panose="03000509000000000000" pitchFamily="65" charset="-120"/>
              <a:ea typeface="標楷體" panose="03000509000000000000" pitchFamily="65" charset="-120"/>
            </a:rPr>
            <a:t>個月內撥付</a:t>
          </a:r>
          <a:r>
            <a:rPr lang="zh-TW" altLang="en-US" sz="1800" b="1" kern="1200" dirty="0">
              <a:latin typeface="標楷體" panose="03000509000000000000" pitchFamily="65" charset="-120"/>
              <a:ea typeface="標楷體" panose="03000509000000000000" pitchFamily="65" charset="-120"/>
            </a:rPr>
            <a:t>（遇例假日順延）；</a:t>
          </a:r>
        </a:p>
        <a:p>
          <a:pPr marL="171450" lvl="1" indent="-171450" algn="l" defTabSz="800100">
            <a:lnSpc>
              <a:spcPct val="90000"/>
            </a:lnSpc>
            <a:spcBef>
              <a:spcPct val="0"/>
            </a:spcBef>
            <a:spcAft>
              <a:spcPct val="15000"/>
            </a:spcAft>
            <a:buChar char="•"/>
          </a:pPr>
          <a:r>
            <a:rPr lang="zh-TW" altLang="en-US" sz="1800" b="1" kern="1200" dirty="0">
              <a:latin typeface="標楷體" panose="03000509000000000000" pitchFamily="65" charset="-120"/>
              <a:ea typeface="標楷體" panose="03000509000000000000" pitchFamily="65" charset="-120"/>
            </a:rPr>
            <a:t>新制儲金及增額提撥本息</a:t>
          </a:r>
          <a:r>
            <a:rPr lang="en-US" altLang="zh-TW" sz="1800" b="1" kern="1200" dirty="0">
              <a:latin typeface="標楷體" panose="03000509000000000000" pitchFamily="65" charset="-120"/>
              <a:ea typeface="標楷體" panose="03000509000000000000" pitchFamily="65" charset="-120"/>
            </a:rPr>
            <a:t>-</a:t>
          </a:r>
          <a:r>
            <a:rPr lang="zh-TW" altLang="en-US" sz="1800" b="1" u="sng" kern="1200" dirty="0">
              <a:solidFill>
                <a:srgbClr val="C00000"/>
              </a:solidFill>
              <a:latin typeface="標楷體" panose="03000509000000000000" pitchFamily="65" charset="-120"/>
              <a:ea typeface="標楷體" panose="03000509000000000000" pitchFamily="65" charset="-120"/>
            </a:rPr>
            <a:t>生效日後始</a:t>
          </a:r>
          <a:r>
            <a:rPr lang="en-US" altLang="zh-TW" sz="1800" b="1" u="sng" kern="1200" dirty="0">
              <a:solidFill>
                <a:srgbClr val="C00000"/>
              </a:solidFill>
              <a:latin typeface="標楷體" panose="03000509000000000000" pitchFamily="65" charset="-120"/>
              <a:ea typeface="標楷體" panose="03000509000000000000" pitchFamily="65" charset="-120"/>
            </a:rPr>
            <a:t>(</a:t>
          </a:r>
          <a:r>
            <a:rPr lang="zh-TW" altLang="en-US" sz="1800" b="1" u="sng" kern="1200" dirty="0">
              <a:solidFill>
                <a:srgbClr val="C00000"/>
              </a:solidFill>
              <a:latin typeface="標楷體" panose="03000509000000000000" pitchFamily="65" charset="-120"/>
              <a:ea typeface="標楷體" panose="03000509000000000000" pitchFamily="65" charset="-120"/>
            </a:rPr>
            <a:t>才</a:t>
          </a:r>
          <a:r>
            <a:rPr lang="en-US" altLang="zh-TW" sz="1800" b="1" u="sng" kern="1200" dirty="0">
              <a:solidFill>
                <a:srgbClr val="C00000"/>
              </a:solidFill>
              <a:latin typeface="標楷體" panose="03000509000000000000" pitchFamily="65" charset="-120"/>
              <a:ea typeface="標楷體" panose="03000509000000000000" pitchFamily="65" charset="-120"/>
            </a:rPr>
            <a:t>)</a:t>
          </a:r>
          <a:r>
            <a:rPr lang="zh-TW" altLang="en-US" sz="1800" b="1" u="sng" kern="1200" dirty="0">
              <a:solidFill>
                <a:srgbClr val="C00000"/>
              </a:solidFill>
              <a:latin typeface="標楷體" panose="03000509000000000000" pitchFamily="65" charset="-120"/>
              <a:ea typeface="標楷體" panose="03000509000000000000" pitchFamily="65" charset="-120"/>
            </a:rPr>
            <a:t>得辦理結清</a:t>
          </a:r>
          <a:r>
            <a:rPr lang="zh-TW" altLang="en-US" sz="1800" b="1" kern="1200" dirty="0">
              <a:latin typeface="標楷體" panose="03000509000000000000" pitchFamily="65" charset="-120"/>
              <a:ea typeface="標楷體" panose="03000509000000000000" pitchFamily="65" charset="-120"/>
            </a:rPr>
            <a:t>，實際金額預計於 </a:t>
          </a:r>
          <a:r>
            <a:rPr lang="zh-TW" altLang="en-US" sz="1800" b="1" u="sng" kern="1200" dirty="0">
              <a:latin typeface="標楷體" panose="03000509000000000000" pitchFamily="65" charset="-120"/>
              <a:ea typeface="標楷體" panose="03000509000000000000" pitchFamily="65" charset="-120"/>
            </a:rPr>
            <a:t>生效日後</a:t>
          </a:r>
          <a:r>
            <a:rPr lang="en-US" altLang="zh-TW" sz="1800" b="1" u="sng" kern="1200" dirty="0">
              <a:latin typeface="標楷體" panose="03000509000000000000" pitchFamily="65" charset="-120"/>
              <a:ea typeface="標楷體" panose="03000509000000000000" pitchFamily="65" charset="-120"/>
            </a:rPr>
            <a:t>2-3</a:t>
          </a:r>
          <a:r>
            <a:rPr lang="zh-TW" altLang="en-US" sz="1800" b="1" u="sng" kern="1200" dirty="0">
              <a:latin typeface="標楷體" panose="03000509000000000000" pitchFamily="65" charset="-120"/>
              <a:ea typeface="標楷體" panose="03000509000000000000" pitchFamily="65" charset="-120"/>
            </a:rPr>
            <a:t>個月內撥付</a:t>
          </a:r>
          <a:r>
            <a:rPr lang="zh-TW" altLang="en-US" sz="1800" b="1" kern="1200" dirty="0">
              <a:latin typeface="標楷體" panose="03000509000000000000" pitchFamily="65" charset="-120"/>
              <a:ea typeface="標楷體" panose="03000509000000000000" pitchFamily="65" charset="-120"/>
            </a:rPr>
            <a:t>（遇例假日順延）。</a:t>
          </a:r>
        </a:p>
        <a:p>
          <a:pPr marL="171450" lvl="1" indent="-171450" algn="l" defTabSz="800100">
            <a:lnSpc>
              <a:spcPct val="90000"/>
            </a:lnSpc>
            <a:spcBef>
              <a:spcPct val="0"/>
            </a:spcBef>
            <a:spcAft>
              <a:spcPct val="15000"/>
            </a:spcAft>
            <a:buChar char="•"/>
          </a:pPr>
          <a:r>
            <a:rPr lang="zh-TW" altLang="en-US" sz="1800" b="1" kern="1200" dirty="0">
              <a:solidFill>
                <a:srgbClr val="0070C0"/>
              </a:solidFill>
              <a:latin typeface="標楷體" panose="03000509000000000000" pitchFamily="65" charset="-120"/>
              <a:ea typeface="標楷體" panose="03000509000000000000" pitchFamily="65" charset="-120"/>
            </a:rPr>
            <a:t>如</a:t>
          </a:r>
          <a:r>
            <a:rPr lang="en-US" altLang="zh-TW" sz="1800" b="1" kern="1200" dirty="0">
              <a:solidFill>
                <a:srgbClr val="0070C0"/>
              </a:solidFill>
              <a:latin typeface="標楷體" panose="03000509000000000000" pitchFamily="65" charset="-120"/>
              <a:ea typeface="標楷體" panose="03000509000000000000" pitchFamily="65" charset="-120"/>
            </a:rPr>
            <a:t>:8</a:t>
          </a:r>
          <a:r>
            <a:rPr lang="zh-TW" altLang="en-US" sz="1800" b="1" kern="1200" dirty="0">
              <a:solidFill>
                <a:srgbClr val="0070C0"/>
              </a:solidFill>
              <a:latin typeface="標楷體" panose="03000509000000000000" pitchFamily="65" charset="-120"/>
              <a:ea typeface="標楷體" panose="03000509000000000000" pitchFamily="65" charset="-120"/>
            </a:rPr>
            <a:t>月</a:t>
          </a:r>
          <a:r>
            <a:rPr lang="en-US" altLang="zh-TW" sz="1800" b="1" kern="1200" dirty="0">
              <a:solidFill>
                <a:srgbClr val="0070C0"/>
              </a:solidFill>
              <a:latin typeface="標楷體" panose="03000509000000000000" pitchFamily="65" charset="-120"/>
              <a:ea typeface="標楷體" panose="03000509000000000000" pitchFamily="65" charset="-120"/>
            </a:rPr>
            <a:t>1</a:t>
          </a:r>
          <a:r>
            <a:rPr lang="zh-TW" altLang="en-US" sz="1800" b="1" kern="1200" dirty="0">
              <a:solidFill>
                <a:srgbClr val="0070C0"/>
              </a:solidFill>
              <a:latin typeface="標楷體" panose="03000509000000000000" pitchFamily="65" charset="-120"/>
              <a:ea typeface="標楷體" panose="03000509000000000000" pitchFamily="65" charset="-120"/>
            </a:rPr>
            <a:t>日退休生效、選擇一次給付者為例，學校於</a:t>
          </a:r>
          <a:r>
            <a:rPr lang="en-US" altLang="zh-TW" sz="1800" b="1" kern="1200" dirty="0">
              <a:solidFill>
                <a:srgbClr val="0070C0"/>
              </a:solidFill>
              <a:latin typeface="標楷體" panose="03000509000000000000" pitchFamily="65" charset="-120"/>
              <a:ea typeface="標楷體" panose="03000509000000000000" pitchFamily="65" charset="-120"/>
            </a:rPr>
            <a:t>4/30</a:t>
          </a:r>
          <a:r>
            <a:rPr lang="zh-TW" altLang="en-US" sz="1800" b="1" kern="1200" dirty="0">
              <a:solidFill>
                <a:srgbClr val="0070C0"/>
              </a:solidFill>
              <a:latin typeface="標楷體" panose="03000509000000000000" pitchFamily="65" charset="-120"/>
              <a:ea typeface="標楷體" panose="03000509000000000000" pitchFamily="65" charset="-120"/>
            </a:rPr>
            <a:t>前送件，本會將於</a:t>
          </a:r>
          <a:r>
            <a:rPr lang="en-US" altLang="zh-TW" sz="1800" b="1" kern="1200" dirty="0">
              <a:solidFill>
                <a:srgbClr val="0070C0"/>
              </a:solidFill>
              <a:latin typeface="標楷體" panose="03000509000000000000" pitchFamily="65" charset="-120"/>
              <a:ea typeface="標楷體" panose="03000509000000000000" pitchFamily="65" charset="-120"/>
            </a:rPr>
            <a:t>2</a:t>
          </a:r>
          <a:r>
            <a:rPr lang="zh-TW" altLang="en-US" sz="1800" b="1" kern="1200" dirty="0">
              <a:solidFill>
                <a:srgbClr val="0070C0"/>
              </a:solidFill>
              <a:latin typeface="標楷體" panose="03000509000000000000" pitchFamily="65" charset="-120"/>
              <a:ea typeface="標楷體" panose="03000509000000000000" pitchFamily="65" charset="-120"/>
            </a:rPr>
            <a:t>個月內完成審定，</a:t>
          </a:r>
          <a:r>
            <a:rPr lang="en-US" altLang="zh-TW" sz="1800" b="1" kern="1200" dirty="0">
              <a:solidFill>
                <a:srgbClr val="0070C0"/>
              </a:solidFill>
              <a:latin typeface="標楷體" panose="03000509000000000000" pitchFamily="65" charset="-120"/>
              <a:ea typeface="標楷體" panose="03000509000000000000" pitchFamily="65" charset="-120"/>
            </a:rPr>
            <a:t>8</a:t>
          </a:r>
          <a:r>
            <a:rPr lang="zh-TW" altLang="en-US" sz="1800" b="1" kern="1200" dirty="0">
              <a:solidFill>
                <a:srgbClr val="0070C0"/>
              </a:solidFill>
              <a:latin typeface="標楷體" panose="03000509000000000000" pitchFamily="65" charset="-120"/>
              <a:ea typeface="標楷體" panose="03000509000000000000" pitchFamily="65" charset="-120"/>
            </a:rPr>
            <a:t>月當月</a:t>
          </a:r>
          <a:r>
            <a:rPr lang="en-US" altLang="zh-TW" sz="1800" b="1" kern="1200" dirty="0">
              <a:solidFill>
                <a:srgbClr val="0070C0"/>
              </a:solidFill>
              <a:latin typeface="標楷體" panose="03000509000000000000" pitchFamily="65" charset="-120"/>
              <a:ea typeface="標楷體" panose="03000509000000000000" pitchFamily="65" charset="-120"/>
            </a:rPr>
            <a:t>(8/31</a:t>
          </a:r>
          <a:r>
            <a:rPr lang="zh-TW" altLang="en-US" sz="1800" b="1" kern="1200" dirty="0">
              <a:solidFill>
                <a:srgbClr val="0070C0"/>
              </a:solidFill>
              <a:latin typeface="標楷體" panose="03000509000000000000" pitchFamily="65" charset="-120"/>
              <a:ea typeface="標楷體" panose="03000509000000000000" pitchFamily="65" charset="-120"/>
            </a:rPr>
            <a:t>前</a:t>
          </a:r>
          <a:r>
            <a:rPr lang="en-US" altLang="zh-TW" sz="1800" b="1" kern="1200" dirty="0">
              <a:solidFill>
                <a:srgbClr val="0070C0"/>
              </a:solidFill>
              <a:latin typeface="標楷體" panose="03000509000000000000" pitchFamily="65" charset="-120"/>
              <a:ea typeface="標楷體" panose="03000509000000000000" pitchFamily="65" charset="-120"/>
            </a:rPr>
            <a:t>)</a:t>
          </a:r>
          <a:r>
            <a:rPr lang="zh-TW" altLang="en-US" sz="1800" b="1" kern="1200" dirty="0">
              <a:solidFill>
                <a:srgbClr val="0070C0"/>
              </a:solidFill>
              <a:latin typeface="標楷體" panose="03000509000000000000" pitchFamily="65" charset="-120"/>
              <a:ea typeface="標楷體" panose="03000509000000000000" pitchFamily="65" charset="-120"/>
            </a:rPr>
            <a:t>發給舊制給與，</a:t>
          </a:r>
          <a:r>
            <a:rPr lang="en-US" altLang="zh-TW" sz="1800" b="1" kern="1200" dirty="0">
              <a:solidFill>
                <a:srgbClr val="0070C0"/>
              </a:solidFill>
              <a:latin typeface="標楷體" panose="03000509000000000000" pitchFamily="65" charset="-120"/>
              <a:ea typeface="標楷體" panose="03000509000000000000" pitchFamily="65" charset="-120"/>
            </a:rPr>
            <a:t>9/30</a:t>
          </a:r>
          <a:r>
            <a:rPr lang="zh-TW" altLang="en-US" sz="1800" b="1" kern="1200" dirty="0">
              <a:solidFill>
                <a:srgbClr val="0070C0"/>
              </a:solidFill>
              <a:latin typeface="標楷體" panose="03000509000000000000" pitchFamily="65" charset="-120"/>
              <a:ea typeface="標楷體" panose="03000509000000000000" pitchFamily="65" charset="-120"/>
            </a:rPr>
            <a:t>或</a:t>
          </a:r>
          <a:r>
            <a:rPr lang="en-US" altLang="zh-TW" sz="1800" b="1" kern="1200" dirty="0">
              <a:solidFill>
                <a:srgbClr val="0070C0"/>
              </a:solidFill>
              <a:latin typeface="標楷體" panose="03000509000000000000" pitchFamily="65" charset="-120"/>
              <a:ea typeface="標楷體" panose="03000509000000000000" pitchFamily="65" charset="-120"/>
            </a:rPr>
            <a:t>10/31</a:t>
          </a:r>
          <a:r>
            <a:rPr lang="zh-TW" altLang="en-US" sz="1800" b="1" kern="1200" dirty="0">
              <a:solidFill>
                <a:srgbClr val="0070C0"/>
              </a:solidFill>
              <a:latin typeface="標楷體" panose="03000509000000000000" pitchFamily="65" charset="-120"/>
              <a:ea typeface="標楷體" panose="03000509000000000000" pitchFamily="65" charset="-120"/>
            </a:rPr>
            <a:t>前發給新制儲金及增額提撥本息。</a:t>
          </a:r>
        </a:p>
      </dsp:txBody>
      <dsp:txXfrm rot="-5400000">
        <a:off x="799925" y="3700131"/>
        <a:ext cx="9134655" cy="138323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1FF0F141-4E2B-08F0-6AFE-9BED3C1789A5}"/>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C0357DF-D7BA-3158-23E8-29F99CD452D4}"/>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90BF6181-783B-4201-864C-37C50DC71DD0}" type="datetimeFigureOut">
              <a:rPr lang="zh-TW" altLang="en-US" smtClean="0"/>
              <a:t>2026/8/31</a:t>
            </a:fld>
            <a:endParaRPr lang="zh-TW" altLang="en-US"/>
          </a:p>
        </p:txBody>
      </p:sp>
      <p:sp>
        <p:nvSpPr>
          <p:cNvPr id="4" name="頁尾版面配置區 3">
            <a:extLst>
              <a:ext uri="{FF2B5EF4-FFF2-40B4-BE49-F238E27FC236}">
                <a16:creationId xmlns:a16="http://schemas.microsoft.com/office/drawing/2014/main" id="{B45209EF-ECE8-8ABF-C16E-B60CCAAC90E0}"/>
              </a:ext>
            </a:extLst>
          </p:cNvPr>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CAB89400-1CC3-27E1-160F-444900F51387}"/>
              </a:ext>
            </a:extLst>
          </p:cNvPr>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C29096B-ABA7-4D39-A559-0AD5F1ECAABA}" type="slidenum">
              <a:rPr lang="zh-TW" altLang="en-US" smtClean="0"/>
              <a:t>‹#›</a:t>
            </a:fld>
            <a:endParaRPr lang="zh-TW" altLang="en-US"/>
          </a:p>
        </p:txBody>
      </p:sp>
    </p:spTree>
    <p:extLst>
      <p:ext uri="{BB962C8B-B14F-4D97-AF65-F5344CB8AC3E}">
        <p14:creationId xmlns:p14="http://schemas.microsoft.com/office/powerpoint/2010/main" val="1113497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81289046-C332-4F77-9D90-2C5947DAE057}" type="datetimeFigureOut">
              <a:rPr lang="zh-TW" altLang="en-US" smtClean="0"/>
              <a:t>2026/8/31</a:t>
            </a:fld>
            <a:endParaRPr lang="zh-TW" altLang="en-US"/>
          </a:p>
        </p:txBody>
      </p:sp>
      <p:sp>
        <p:nvSpPr>
          <p:cNvPr id="4" name="投影片影像版面配置區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ED27994-E1EC-469D-A507-182B6FE5E282}" type="slidenum">
              <a:rPr lang="zh-TW" altLang="en-US" smtClean="0"/>
              <a:t>‹#›</a:t>
            </a:fld>
            <a:endParaRPr lang="zh-TW" altLang="en-US"/>
          </a:p>
        </p:txBody>
      </p:sp>
    </p:spTree>
    <p:extLst>
      <p:ext uri="{BB962C8B-B14F-4D97-AF65-F5344CB8AC3E}">
        <p14:creationId xmlns:p14="http://schemas.microsoft.com/office/powerpoint/2010/main" val="16463653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BB0A81B8-E2F7-6243-8BE5-A91BC155FFDD}" type="slidenum">
              <a:t>1</a:t>
            </a:fld>
            <a:endParaRPr kumimoji="1" lang="zh-CN" altLang="en-US"/>
          </a:p>
        </p:txBody>
      </p:sp>
    </p:spTree>
    <p:extLst>
      <p:ext uri="{BB962C8B-B14F-4D97-AF65-F5344CB8AC3E}">
        <p14:creationId xmlns:p14="http://schemas.microsoft.com/office/powerpoint/2010/main" val="210408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028470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70206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D80E0-E745-31C0-D145-BC3F0F8858E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D0D1EC0-550B-1FD3-3125-248C2CE0E07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528C526F-171A-CA88-4002-CFB91145C1F1}"/>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9B9CE505-64C2-A688-AFC0-ECAAB021E2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012324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AE834-6116-A9EE-29C1-44FF4CC4F49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9169A7A-5CF0-365C-9508-354978699DF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77A7A26-1413-D291-16AE-B35171F018D5}"/>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76EAEB43-4E53-DB5C-8F32-C85DE9A772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778821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14</a:t>
            </a:fld>
            <a:endParaRPr kumimoji="1" lang="zh-CN" altLang="en-US"/>
          </a:p>
        </p:txBody>
      </p:sp>
    </p:spTree>
    <p:extLst>
      <p:ext uri="{BB962C8B-B14F-4D97-AF65-F5344CB8AC3E}">
        <p14:creationId xmlns:p14="http://schemas.microsoft.com/office/powerpoint/2010/main" val="2873430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B0A81B8-E2F7-6243-8BE5-A91BC155FFDD}" type="slidenum">
              <a:rPr lang="en-US" altLang="zh-CN" smtClean="0"/>
              <a:t>15</a:t>
            </a:fld>
            <a:endParaRPr kumimoji="1" lang="zh-CN" altLang="en-US"/>
          </a:p>
        </p:txBody>
      </p:sp>
    </p:spTree>
    <p:extLst>
      <p:ext uri="{BB962C8B-B14F-4D97-AF65-F5344CB8AC3E}">
        <p14:creationId xmlns:p14="http://schemas.microsoft.com/office/powerpoint/2010/main" val="3083512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16</a:t>
            </a:fld>
            <a:endParaRPr kumimoji="1" lang="zh-CN" altLang="en-US"/>
          </a:p>
        </p:txBody>
      </p:sp>
    </p:spTree>
    <p:extLst>
      <p:ext uri="{BB962C8B-B14F-4D97-AF65-F5344CB8AC3E}">
        <p14:creationId xmlns:p14="http://schemas.microsoft.com/office/powerpoint/2010/main" val="2006807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17</a:t>
            </a:fld>
            <a:endParaRPr kumimoji="1" lang="zh-CN" altLang="en-US"/>
          </a:p>
        </p:txBody>
      </p:sp>
    </p:spTree>
    <p:extLst>
      <p:ext uri="{BB962C8B-B14F-4D97-AF65-F5344CB8AC3E}">
        <p14:creationId xmlns:p14="http://schemas.microsoft.com/office/powerpoint/2010/main" val="8883492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18</a:t>
            </a:fld>
            <a:endParaRPr kumimoji="1" lang="zh-CN" altLang="en-US"/>
          </a:p>
        </p:txBody>
      </p:sp>
    </p:spTree>
    <p:extLst>
      <p:ext uri="{BB962C8B-B14F-4D97-AF65-F5344CB8AC3E}">
        <p14:creationId xmlns:p14="http://schemas.microsoft.com/office/powerpoint/2010/main" val="26955732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19</a:t>
            </a:fld>
            <a:endParaRPr kumimoji="1" lang="zh-CN" altLang="en-US"/>
          </a:p>
        </p:txBody>
      </p:sp>
    </p:spTree>
    <p:extLst>
      <p:ext uri="{BB962C8B-B14F-4D97-AF65-F5344CB8AC3E}">
        <p14:creationId xmlns:p14="http://schemas.microsoft.com/office/powerpoint/2010/main" val="40761513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2</a:t>
            </a:fld>
            <a:endParaRPr kumimoji="1" lang="zh-CN" altLang="en-US"/>
          </a:p>
        </p:txBody>
      </p:sp>
    </p:spTree>
    <p:extLst>
      <p:ext uri="{BB962C8B-B14F-4D97-AF65-F5344CB8AC3E}">
        <p14:creationId xmlns:p14="http://schemas.microsoft.com/office/powerpoint/2010/main" val="11802672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6092E-CEB9-7D2B-0A6A-C7D38A9F21C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0029164-FD67-1DB4-68F7-74EE23DAD4D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B585D159-588C-EE68-B5ED-00A3A9D50B07}"/>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77634259-37C1-489F-AF55-BD2BB38116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1911126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21</a:t>
            </a:fld>
            <a:endParaRPr kumimoji="1" lang="zh-CN" altLang="en-US"/>
          </a:p>
        </p:txBody>
      </p:sp>
    </p:spTree>
    <p:extLst>
      <p:ext uri="{BB962C8B-B14F-4D97-AF65-F5344CB8AC3E}">
        <p14:creationId xmlns:p14="http://schemas.microsoft.com/office/powerpoint/2010/main" val="253853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22</a:t>
            </a:fld>
            <a:endParaRPr kumimoji="1" lang="zh-CN" altLang="en-US"/>
          </a:p>
        </p:txBody>
      </p:sp>
    </p:spTree>
    <p:extLst>
      <p:ext uri="{BB962C8B-B14F-4D97-AF65-F5344CB8AC3E}">
        <p14:creationId xmlns:p14="http://schemas.microsoft.com/office/powerpoint/2010/main" val="12589890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23</a:t>
            </a:fld>
            <a:endParaRPr kumimoji="1" lang="zh-CN" altLang="en-US"/>
          </a:p>
        </p:txBody>
      </p:sp>
    </p:spTree>
    <p:extLst>
      <p:ext uri="{BB962C8B-B14F-4D97-AF65-F5344CB8AC3E}">
        <p14:creationId xmlns:p14="http://schemas.microsoft.com/office/powerpoint/2010/main" val="27441949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24</a:t>
            </a:fld>
            <a:endParaRPr kumimoji="1" lang="zh-CN" altLang="en-US"/>
          </a:p>
        </p:txBody>
      </p:sp>
    </p:spTree>
    <p:extLst>
      <p:ext uri="{BB962C8B-B14F-4D97-AF65-F5344CB8AC3E}">
        <p14:creationId xmlns:p14="http://schemas.microsoft.com/office/powerpoint/2010/main" val="1530632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25</a:t>
            </a:fld>
            <a:endParaRPr kumimoji="1" lang="zh-CN" altLang="en-US"/>
          </a:p>
        </p:txBody>
      </p:sp>
    </p:spTree>
    <p:extLst>
      <p:ext uri="{BB962C8B-B14F-4D97-AF65-F5344CB8AC3E}">
        <p14:creationId xmlns:p14="http://schemas.microsoft.com/office/powerpoint/2010/main" val="40490350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26</a:t>
            </a:fld>
            <a:endParaRPr kumimoji="1" lang="zh-CN" altLang="en-US"/>
          </a:p>
        </p:txBody>
      </p:sp>
    </p:spTree>
    <p:extLst>
      <p:ext uri="{BB962C8B-B14F-4D97-AF65-F5344CB8AC3E}">
        <p14:creationId xmlns:p14="http://schemas.microsoft.com/office/powerpoint/2010/main" val="22295618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E96BB-AEB3-BB29-E3F4-9DBE0F35BAA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E0F5EF4-EAD0-2402-85CB-6DA3FDCD46D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C1648F3-769A-BEE2-2D20-A0251F18B34F}"/>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8A8444DA-5D9D-DF70-F9AC-A52D45B25B7D}"/>
              </a:ext>
            </a:extLst>
          </p:cNvPr>
          <p:cNvSpPr>
            <a:spLocks noGrp="1"/>
          </p:cNvSpPr>
          <p:nvPr>
            <p:ph type="sldNum" sz="quarter" idx="5"/>
          </p:nvPr>
        </p:nvSpPr>
        <p:spPr/>
        <p:txBody>
          <a:bodyPr/>
          <a:lstStyle/>
          <a:p>
            <a:fld id="{BB0A81B8-E2F7-6243-8BE5-A91BC155FFDD}" type="slidenum">
              <a:rPr lang="en-US" altLang="zh-CN" smtClean="0"/>
              <a:t>27</a:t>
            </a:fld>
            <a:endParaRPr kumimoji="1" lang="zh-CN" altLang="en-US"/>
          </a:p>
        </p:txBody>
      </p:sp>
    </p:spTree>
    <p:extLst>
      <p:ext uri="{BB962C8B-B14F-4D97-AF65-F5344CB8AC3E}">
        <p14:creationId xmlns:p14="http://schemas.microsoft.com/office/powerpoint/2010/main" val="22595688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28</a:t>
            </a:fld>
            <a:endParaRPr kumimoji="1" lang="zh-CN" altLang="en-US"/>
          </a:p>
        </p:txBody>
      </p:sp>
    </p:spTree>
    <p:extLst>
      <p:ext uri="{BB962C8B-B14F-4D97-AF65-F5344CB8AC3E}">
        <p14:creationId xmlns:p14="http://schemas.microsoft.com/office/powerpoint/2010/main" val="8765077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ED27994-E1EC-469D-A507-182B6FE5E282}" type="slidenum">
              <a:rPr lang="zh-TW" altLang="en-US" smtClean="0"/>
              <a:t>29</a:t>
            </a:fld>
            <a:endParaRPr lang="zh-TW" altLang="en-US"/>
          </a:p>
        </p:txBody>
      </p:sp>
    </p:spTree>
    <p:extLst>
      <p:ext uri="{BB962C8B-B14F-4D97-AF65-F5344CB8AC3E}">
        <p14:creationId xmlns:p14="http://schemas.microsoft.com/office/powerpoint/2010/main" val="133149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3</a:t>
            </a:fld>
            <a:endParaRPr kumimoji="1" lang="zh-CN" altLang="en-US"/>
          </a:p>
        </p:txBody>
      </p:sp>
    </p:spTree>
    <p:extLst>
      <p:ext uri="{BB962C8B-B14F-4D97-AF65-F5344CB8AC3E}">
        <p14:creationId xmlns:p14="http://schemas.microsoft.com/office/powerpoint/2010/main" val="8625350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ED27994-E1EC-469D-A507-182B6FE5E282}" type="slidenum">
              <a:rPr lang="zh-TW" altLang="en-US" smtClean="0"/>
              <a:t>30</a:t>
            </a:fld>
            <a:endParaRPr lang="zh-TW" altLang="en-US"/>
          </a:p>
        </p:txBody>
      </p:sp>
    </p:spTree>
    <p:extLst>
      <p:ext uri="{BB962C8B-B14F-4D97-AF65-F5344CB8AC3E}">
        <p14:creationId xmlns:p14="http://schemas.microsoft.com/office/powerpoint/2010/main" val="34814136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ED27994-E1EC-469D-A507-182B6FE5E282}" type="slidenum">
              <a:rPr lang="zh-TW" altLang="en-US" smtClean="0"/>
              <a:t>31</a:t>
            </a:fld>
            <a:endParaRPr lang="zh-TW" altLang="en-US"/>
          </a:p>
        </p:txBody>
      </p:sp>
    </p:spTree>
    <p:extLst>
      <p:ext uri="{BB962C8B-B14F-4D97-AF65-F5344CB8AC3E}">
        <p14:creationId xmlns:p14="http://schemas.microsoft.com/office/powerpoint/2010/main" val="25808485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32</a:t>
            </a:fld>
            <a:endParaRPr kumimoji="1" lang="zh-CN" altLang="en-US"/>
          </a:p>
        </p:txBody>
      </p:sp>
    </p:spTree>
    <p:extLst>
      <p:ext uri="{BB962C8B-B14F-4D97-AF65-F5344CB8AC3E}">
        <p14:creationId xmlns:p14="http://schemas.microsoft.com/office/powerpoint/2010/main" val="28806765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33</a:t>
            </a:fld>
            <a:endParaRPr kumimoji="1" lang="zh-CN" altLang="en-US"/>
          </a:p>
        </p:txBody>
      </p:sp>
    </p:spTree>
    <p:extLst>
      <p:ext uri="{BB962C8B-B14F-4D97-AF65-F5344CB8AC3E}">
        <p14:creationId xmlns:p14="http://schemas.microsoft.com/office/powerpoint/2010/main" val="2908541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34</a:t>
            </a:fld>
            <a:endParaRPr kumimoji="1" lang="zh-CN" altLang="en-US"/>
          </a:p>
        </p:txBody>
      </p:sp>
    </p:spTree>
    <p:extLst>
      <p:ext uri="{BB962C8B-B14F-4D97-AF65-F5344CB8AC3E}">
        <p14:creationId xmlns:p14="http://schemas.microsoft.com/office/powerpoint/2010/main" val="7656823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35</a:t>
            </a:fld>
            <a:endParaRPr kumimoji="1" lang="zh-CN" altLang="en-US"/>
          </a:p>
        </p:txBody>
      </p:sp>
    </p:spTree>
    <p:extLst>
      <p:ext uri="{BB962C8B-B14F-4D97-AF65-F5344CB8AC3E}">
        <p14:creationId xmlns:p14="http://schemas.microsoft.com/office/powerpoint/2010/main" val="178151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ED27994-E1EC-469D-A507-182B6FE5E282}" type="slidenum">
              <a:rPr lang="zh-TW" altLang="en-US" smtClean="0"/>
              <a:t>36</a:t>
            </a:fld>
            <a:endParaRPr lang="zh-TW" altLang="en-US"/>
          </a:p>
        </p:txBody>
      </p:sp>
    </p:spTree>
    <p:extLst>
      <p:ext uri="{BB962C8B-B14F-4D97-AF65-F5344CB8AC3E}">
        <p14:creationId xmlns:p14="http://schemas.microsoft.com/office/powerpoint/2010/main" val="20023782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37</a:t>
            </a:fld>
            <a:endParaRPr kumimoji="1" lang="zh-CN" altLang="en-US"/>
          </a:p>
        </p:txBody>
      </p:sp>
    </p:spTree>
    <p:extLst>
      <p:ext uri="{BB962C8B-B14F-4D97-AF65-F5344CB8AC3E}">
        <p14:creationId xmlns:p14="http://schemas.microsoft.com/office/powerpoint/2010/main" val="34399166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38</a:t>
            </a:fld>
            <a:endParaRPr kumimoji="1" lang="zh-CN" altLang="en-US"/>
          </a:p>
        </p:txBody>
      </p:sp>
    </p:spTree>
    <p:extLst>
      <p:ext uri="{BB962C8B-B14F-4D97-AF65-F5344CB8AC3E}">
        <p14:creationId xmlns:p14="http://schemas.microsoft.com/office/powerpoint/2010/main" val="23567910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39</a:t>
            </a:fld>
            <a:endParaRPr kumimoji="1" lang="zh-CN" altLang="en-US"/>
          </a:p>
        </p:txBody>
      </p:sp>
    </p:spTree>
    <p:extLst>
      <p:ext uri="{BB962C8B-B14F-4D97-AF65-F5344CB8AC3E}">
        <p14:creationId xmlns:p14="http://schemas.microsoft.com/office/powerpoint/2010/main" val="3409330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4</a:t>
            </a:fld>
            <a:endParaRPr kumimoji="1" lang="zh-CN" altLang="en-US"/>
          </a:p>
        </p:txBody>
      </p:sp>
    </p:spTree>
    <p:extLst>
      <p:ext uri="{BB962C8B-B14F-4D97-AF65-F5344CB8AC3E}">
        <p14:creationId xmlns:p14="http://schemas.microsoft.com/office/powerpoint/2010/main" val="40955229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40</a:t>
            </a:fld>
            <a:endParaRPr kumimoji="1" lang="zh-CN" altLang="en-US"/>
          </a:p>
        </p:txBody>
      </p:sp>
    </p:spTree>
    <p:extLst>
      <p:ext uri="{BB962C8B-B14F-4D97-AF65-F5344CB8AC3E}">
        <p14:creationId xmlns:p14="http://schemas.microsoft.com/office/powerpoint/2010/main" val="20301810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41</a:t>
            </a:fld>
            <a:endParaRPr kumimoji="1" lang="zh-CN" altLang="en-US"/>
          </a:p>
        </p:txBody>
      </p:sp>
    </p:spTree>
    <p:extLst>
      <p:ext uri="{BB962C8B-B14F-4D97-AF65-F5344CB8AC3E}">
        <p14:creationId xmlns:p14="http://schemas.microsoft.com/office/powerpoint/2010/main" val="6085582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42</a:t>
            </a:fld>
            <a:endParaRPr kumimoji="1" lang="zh-CN" altLang="en-US"/>
          </a:p>
        </p:txBody>
      </p:sp>
    </p:spTree>
    <p:extLst>
      <p:ext uri="{BB962C8B-B14F-4D97-AF65-F5344CB8AC3E}">
        <p14:creationId xmlns:p14="http://schemas.microsoft.com/office/powerpoint/2010/main" val="91489426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DA26D-F06B-90A7-84E9-F00BD38E133A}"/>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156A241-E7E0-427C-C2C3-067157AE29F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3459320-AB7E-2309-A2F8-70D9D9CB527B}"/>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E28AA286-ECB4-2397-DBCF-0A3FC194A7C8}"/>
              </a:ext>
            </a:extLst>
          </p:cNvPr>
          <p:cNvSpPr>
            <a:spLocks noGrp="1"/>
          </p:cNvSpPr>
          <p:nvPr>
            <p:ph type="sldNum" sz="quarter" idx="5"/>
          </p:nvPr>
        </p:nvSpPr>
        <p:spPr/>
        <p:txBody>
          <a:bodyPr/>
          <a:lstStyle/>
          <a:p>
            <a:fld id="{BB0A81B8-E2F7-6243-8BE5-A91BC155FFDD}" type="slidenum">
              <a:rPr lang="en-US" altLang="zh-CN" smtClean="0"/>
              <a:t>43</a:t>
            </a:fld>
            <a:endParaRPr kumimoji="1" lang="zh-CN" altLang="en-US"/>
          </a:p>
        </p:txBody>
      </p:sp>
    </p:spTree>
    <p:extLst>
      <p:ext uri="{BB962C8B-B14F-4D97-AF65-F5344CB8AC3E}">
        <p14:creationId xmlns:p14="http://schemas.microsoft.com/office/powerpoint/2010/main" val="394592321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44</a:t>
            </a:fld>
            <a:endParaRPr kumimoji="1" lang="zh-CN" altLang="en-US"/>
          </a:p>
        </p:txBody>
      </p:sp>
    </p:spTree>
    <p:extLst>
      <p:ext uri="{BB962C8B-B14F-4D97-AF65-F5344CB8AC3E}">
        <p14:creationId xmlns:p14="http://schemas.microsoft.com/office/powerpoint/2010/main" val="9576089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45</a:t>
            </a:fld>
            <a:endParaRPr kumimoji="1" lang="zh-CN" altLang="en-US"/>
          </a:p>
        </p:txBody>
      </p:sp>
    </p:spTree>
    <p:extLst>
      <p:ext uri="{BB962C8B-B14F-4D97-AF65-F5344CB8AC3E}">
        <p14:creationId xmlns:p14="http://schemas.microsoft.com/office/powerpoint/2010/main" val="11401765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ED27994-E1EC-469D-A507-182B6FE5E282}" type="slidenum">
              <a:rPr lang="zh-TW" altLang="en-US" smtClean="0"/>
              <a:t>46</a:t>
            </a:fld>
            <a:endParaRPr lang="zh-TW" altLang="en-US"/>
          </a:p>
        </p:txBody>
      </p:sp>
    </p:spTree>
    <p:extLst>
      <p:ext uri="{BB962C8B-B14F-4D97-AF65-F5344CB8AC3E}">
        <p14:creationId xmlns:p14="http://schemas.microsoft.com/office/powerpoint/2010/main" val="26306469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47</a:t>
            </a:fld>
            <a:endParaRPr kumimoji="1" lang="zh-CN" altLang="en-US"/>
          </a:p>
        </p:txBody>
      </p:sp>
    </p:spTree>
    <p:extLst>
      <p:ext uri="{BB962C8B-B14F-4D97-AF65-F5344CB8AC3E}">
        <p14:creationId xmlns:p14="http://schemas.microsoft.com/office/powerpoint/2010/main" val="16310778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48</a:t>
            </a:fld>
            <a:endParaRPr kumimoji="1" lang="zh-CN" altLang="en-US"/>
          </a:p>
        </p:txBody>
      </p:sp>
    </p:spTree>
    <p:extLst>
      <p:ext uri="{BB962C8B-B14F-4D97-AF65-F5344CB8AC3E}">
        <p14:creationId xmlns:p14="http://schemas.microsoft.com/office/powerpoint/2010/main" val="22243324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49</a:t>
            </a:fld>
            <a:endParaRPr kumimoji="1" lang="zh-CN" altLang="en-US"/>
          </a:p>
        </p:txBody>
      </p:sp>
    </p:spTree>
    <p:extLst>
      <p:ext uri="{BB962C8B-B14F-4D97-AF65-F5344CB8AC3E}">
        <p14:creationId xmlns:p14="http://schemas.microsoft.com/office/powerpoint/2010/main" val="464450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5</a:t>
            </a:fld>
            <a:endParaRPr kumimoji="1" lang="zh-CN" altLang="en-US"/>
          </a:p>
        </p:txBody>
      </p:sp>
    </p:spTree>
    <p:extLst>
      <p:ext uri="{BB962C8B-B14F-4D97-AF65-F5344CB8AC3E}">
        <p14:creationId xmlns:p14="http://schemas.microsoft.com/office/powerpoint/2010/main" val="177883090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ED27994-E1EC-469D-A507-182B6FE5E282}" type="slidenum">
              <a:rPr lang="zh-TW" altLang="en-US" smtClean="0"/>
              <a:t>50</a:t>
            </a:fld>
            <a:endParaRPr lang="zh-TW" altLang="en-US"/>
          </a:p>
        </p:txBody>
      </p:sp>
    </p:spTree>
    <p:extLst>
      <p:ext uri="{BB962C8B-B14F-4D97-AF65-F5344CB8AC3E}">
        <p14:creationId xmlns:p14="http://schemas.microsoft.com/office/powerpoint/2010/main" val="262621981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51</a:t>
            </a:fld>
            <a:endParaRPr kumimoji="1" lang="zh-CN" altLang="en-US"/>
          </a:p>
        </p:txBody>
      </p:sp>
    </p:spTree>
    <p:extLst>
      <p:ext uri="{BB962C8B-B14F-4D97-AF65-F5344CB8AC3E}">
        <p14:creationId xmlns:p14="http://schemas.microsoft.com/office/powerpoint/2010/main" val="29841127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52</a:t>
            </a:fld>
            <a:endParaRPr kumimoji="1" lang="zh-CN" altLang="en-US"/>
          </a:p>
        </p:txBody>
      </p:sp>
    </p:spTree>
    <p:extLst>
      <p:ext uri="{BB962C8B-B14F-4D97-AF65-F5344CB8AC3E}">
        <p14:creationId xmlns:p14="http://schemas.microsoft.com/office/powerpoint/2010/main" val="7440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ED27994-E1EC-469D-A507-182B6FE5E282}" type="slidenum">
              <a:rPr lang="zh-TW" altLang="en-US" smtClean="0"/>
              <a:t>53</a:t>
            </a:fld>
            <a:endParaRPr lang="zh-TW" altLang="en-US"/>
          </a:p>
        </p:txBody>
      </p:sp>
    </p:spTree>
    <p:extLst>
      <p:ext uri="{BB962C8B-B14F-4D97-AF65-F5344CB8AC3E}">
        <p14:creationId xmlns:p14="http://schemas.microsoft.com/office/powerpoint/2010/main" val="35765784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54</a:t>
            </a:fld>
            <a:endParaRPr kumimoji="1" lang="zh-CN" altLang="en-US"/>
          </a:p>
        </p:txBody>
      </p:sp>
    </p:spTree>
    <p:extLst>
      <p:ext uri="{BB962C8B-B14F-4D97-AF65-F5344CB8AC3E}">
        <p14:creationId xmlns:p14="http://schemas.microsoft.com/office/powerpoint/2010/main" val="39410288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55</a:t>
            </a:fld>
            <a:endParaRPr kumimoji="1" lang="zh-CN" altLang="en-US"/>
          </a:p>
        </p:txBody>
      </p:sp>
    </p:spTree>
    <p:extLst>
      <p:ext uri="{BB962C8B-B14F-4D97-AF65-F5344CB8AC3E}">
        <p14:creationId xmlns:p14="http://schemas.microsoft.com/office/powerpoint/2010/main" val="1455521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484800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4190508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58</a:t>
            </a:fld>
            <a:endParaRPr kumimoji="1" lang="zh-CN" altLang="en-US"/>
          </a:p>
        </p:txBody>
      </p:sp>
    </p:spTree>
    <p:extLst>
      <p:ext uri="{BB962C8B-B14F-4D97-AF65-F5344CB8AC3E}">
        <p14:creationId xmlns:p14="http://schemas.microsoft.com/office/powerpoint/2010/main" val="376423298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59</a:t>
            </a:fld>
            <a:endParaRPr kumimoji="1" lang="zh-CN" altLang="en-US"/>
          </a:p>
        </p:txBody>
      </p:sp>
    </p:spTree>
    <p:extLst>
      <p:ext uri="{BB962C8B-B14F-4D97-AF65-F5344CB8AC3E}">
        <p14:creationId xmlns:p14="http://schemas.microsoft.com/office/powerpoint/2010/main" val="2449495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06798374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362184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61</a:t>
            </a:fld>
            <a:endParaRPr kumimoji="1" lang="zh-CN" altLang="en-US"/>
          </a:p>
        </p:txBody>
      </p:sp>
    </p:spTree>
    <p:extLst>
      <p:ext uri="{BB962C8B-B14F-4D97-AF65-F5344CB8AC3E}">
        <p14:creationId xmlns:p14="http://schemas.microsoft.com/office/powerpoint/2010/main" val="405275656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C371A-F78A-54F9-04E7-9A57113F6D6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6A39260-9966-E36F-DB40-F5F73B36F07C}"/>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5F39EDE-7BF3-88A4-9294-F36AABA0CEDC}"/>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27212FED-C3A0-5D27-ED84-5EC9AFBECE4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21710546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5E813-8A02-CD1A-6B1A-945E60209A1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2FF18317-196B-05F2-BCCD-3DFFBAD044A1}"/>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C3AAB7E-48A3-E4C6-73B5-7D1517E2AB92}"/>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2BD8F913-0F12-829F-8E16-7873770795E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16494898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64</a:t>
            </a:fld>
            <a:endParaRPr kumimoji="1" lang="zh-CN" altLang="en-US"/>
          </a:p>
        </p:txBody>
      </p:sp>
    </p:spTree>
    <p:extLst>
      <p:ext uri="{BB962C8B-B14F-4D97-AF65-F5344CB8AC3E}">
        <p14:creationId xmlns:p14="http://schemas.microsoft.com/office/powerpoint/2010/main" val="122857871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4518D-0120-BDF2-7C47-141BB35B384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EAEB452-485E-97DB-8B9B-E6F56B32751F}"/>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9B2E7A4-FBED-BE2A-845E-D5EC9DAF1B8E}"/>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DE017F44-1678-8E87-1D16-DD856A9DB9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6894215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805DA-F837-E393-331C-630DA721F65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874EB4A3-AAC2-604E-C656-127AB3583A8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897FB27E-5BF8-DDFA-8FE7-423DF950A9A2}"/>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825E3F1D-3308-AF51-DBF1-7B1BBD1589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7791908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E3A51-3F4B-23FA-EB94-63953B67EFD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2EFF469-169E-7495-B9A9-F6EDAE7D694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A3A3224-C7AC-4E7E-C21B-A11112FB08D4}"/>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161890B6-CF91-5801-03F9-D4A143AF5E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67</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418502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067F5-87BA-DA81-B08B-2BA0ABE76AC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76D257D-088C-A99E-459B-B9F1E9086C00}"/>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03514D7-4D03-D78A-A954-7744867A107C}"/>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A7C8B85C-0FFD-5427-242A-9F5FD1AF9D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723068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E81E0-B827-CBA7-E27D-3FBB2B7BAE29}"/>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A9D460B-9F8F-E202-B3CA-9647B101CD3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144A3067-30F4-2C3F-978E-1E1E98B1389F}"/>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32398ECF-36A9-21EE-7F00-BC3D701C117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02345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7D9DF-0555-60CB-8E39-4F54D01CCBB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CCD100C-904E-2E01-B776-3E03C932EEA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E06B4F5-9651-CBCB-B6D9-5F0E42E47297}"/>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278B19F6-F264-6975-28DF-51DDD70C097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31555828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2600A-E265-F1B8-C176-24F252AF7F76}"/>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BBD66C8-0E59-1597-F2A1-AE6CED7C81F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98F8C44-CC9F-68F5-1727-82A1F51A99AE}"/>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30963C09-C592-7DD9-A5D9-E6D9B8AA92BE}"/>
              </a:ext>
            </a:extLst>
          </p:cNvPr>
          <p:cNvSpPr>
            <a:spLocks noGrp="1"/>
          </p:cNvSpPr>
          <p:nvPr>
            <p:ph type="sldNum" sz="quarter" idx="5"/>
          </p:nvPr>
        </p:nvSpPr>
        <p:spPr/>
        <p:txBody>
          <a:bodyPr/>
          <a:lstStyle/>
          <a:p>
            <a:fld id="{BB0A81B8-E2F7-6243-8BE5-A91BC155FFDD}" type="slidenum">
              <a:rPr lang="en-US" altLang="zh-CN" smtClean="0"/>
              <a:t>70</a:t>
            </a:fld>
            <a:endParaRPr kumimoji="1" lang="zh-CN" altLang="en-US"/>
          </a:p>
        </p:txBody>
      </p:sp>
    </p:spTree>
    <p:extLst>
      <p:ext uri="{BB962C8B-B14F-4D97-AF65-F5344CB8AC3E}">
        <p14:creationId xmlns:p14="http://schemas.microsoft.com/office/powerpoint/2010/main" val="43758996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71</a:t>
            </a:fld>
            <a:endParaRPr kumimoji="1" lang="zh-CN" altLang="en-US"/>
          </a:p>
        </p:txBody>
      </p:sp>
    </p:spTree>
    <p:extLst>
      <p:ext uri="{BB962C8B-B14F-4D97-AF65-F5344CB8AC3E}">
        <p14:creationId xmlns:p14="http://schemas.microsoft.com/office/powerpoint/2010/main" val="380852684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07A96E-3D50-4605-744F-96E198BDD6D8}"/>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3ADD543-FEF6-A285-8EB8-79FF9F32B402}"/>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44AC314-13B4-C3BA-E15A-9BD595684A1B}"/>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EEB49F2A-ABF0-3F4F-E8A9-69A1A0CF8F1A}"/>
              </a:ext>
            </a:extLst>
          </p:cNvPr>
          <p:cNvSpPr>
            <a:spLocks noGrp="1"/>
          </p:cNvSpPr>
          <p:nvPr>
            <p:ph type="sldNum" sz="quarter" idx="5"/>
          </p:nvPr>
        </p:nvSpPr>
        <p:spPr/>
        <p:txBody>
          <a:bodyPr/>
          <a:lstStyle/>
          <a:p>
            <a:fld id="{BB0A81B8-E2F7-6243-8BE5-A91BC155FFDD}" type="slidenum">
              <a:rPr lang="en-US" altLang="zh-CN" smtClean="0"/>
              <a:t>72</a:t>
            </a:fld>
            <a:endParaRPr kumimoji="1" lang="zh-CN" altLang="en-US"/>
          </a:p>
        </p:txBody>
      </p:sp>
    </p:spTree>
    <p:extLst>
      <p:ext uri="{BB962C8B-B14F-4D97-AF65-F5344CB8AC3E}">
        <p14:creationId xmlns:p14="http://schemas.microsoft.com/office/powerpoint/2010/main" val="263649078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ED27994-E1EC-469D-A507-182B6FE5E282}" type="slidenum">
              <a:rPr lang="zh-TW" altLang="en-US" smtClean="0"/>
              <a:t>73</a:t>
            </a:fld>
            <a:endParaRPr lang="zh-TW" altLang="en-US"/>
          </a:p>
        </p:txBody>
      </p:sp>
    </p:spTree>
    <p:extLst>
      <p:ext uri="{BB962C8B-B14F-4D97-AF65-F5344CB8AC3E}">
        <p14:creationId xmlns:p14="http://schemas.microsoft.com/office/powerpoint/2010/main" val="164057523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90446-D0AD-23F3-0C85-0B6ED3EAB93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0F9DC374-864F-7AD4-C491-843092DB67F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5877691-A451-37A6-0640-DC8C20F3B752}"/>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B6C7462D-01E4-B163-0C74-0A25D18CC189}"/>
              </a:ext>
            </a:extLst>
          </p:cNvPr>
          <p:cNvSpPr>
            <a:spLocks noGrp="1"/>
          </p:cNvSpPr>
          <p:nvPr>
            <p:ph type="sldNum" sz="quarter" idx="5"/>
          </p:nvPr>
        </p:nvSpPr>
        <p:spPr/>
        <p:txBody>
          <a:bodyPr/>
          <a:lstStyle/>
          <a:p>
            <a:fld id="{BB0A81B8-E2F7-6243-8BE5-A91BC155FFDD}" type="slidenum">
              <a:rPr lang="en-US" altLang="zh-CN" smtClean="0"/>
              <a:t>74</a:t>
            </a:fld>
            <a:endParaRPr kumimoji="1" lang="zh-CN" altLang="en-US"/>
          </a:p>
        </p:txBody>
      </p:sp>
    </p:spTree>
    <p:extLst>
      <p:ext uri="{BB962C8B-B14F-4D97-AF65-F5344CB8AC3E}">
        <p14:creationId xmlns:p14="http://schemas.microsoft.com/office/powerpoint/2010/main" val="6605602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C6B2B-5A7A-3FBD-E949-90F77E64E4ED}"/>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63C45C5F-279C-25AC-8931-FEF066EB1DBB}"/>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9541AB2-A28D-F98B-87AF-0908F93A673B}"/>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32541D64-3999-B743-08EA-6C3598D3E363}"/>
              </a:ext>
            </a:extLst>
          </p:cNvPr>
          <p:cNvSpPr>
            <a:spLocks noGrp="1"/>
          </p:cNvSpPr>
          <p:nvPr>
            <p:ph type="sldNum" sz="quarter" idx="5"/>
          </p:nvPr>
        </p:nvSpPr>
        <p:spPr/>
        <p:txBody>
          <a:bodyPr/>
          <a:lstStyle/>
          <a:p>
            <a:fld id="{BB0A81B8-E2F7-6243-8BE5-A91BC155FFDD}" type="slidenum">
              <a:rPr lang="en-US" altLang="zh-CN" smtClean="0"/>
              <a:t>75</a:t>
            </a:fld>
            <a:endParaRPr kumimoji="1" lang="zh-CN" altLang="en-US"/>
          </a:p>
        </p:txBody>
      </p:sp>
    </p:spTree>
    <p:extLst>
      <p:ext uri="{BB962C8B-B14F-4D97-AF65-F5344CB8AC3E}">
        <p14:creationId xmlns:p14="http://schemas.microsoft.com/office/powerpoint/2010/main" val="166383533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6F35E9-241A-9143-5EFC-C2C7325AFF7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DB38490-8F85-6114-6BA6-0054BBE7245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AD243291-792A-E1F5-7D77-355455AA3583}"/>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54C028A5-3AF6-CB13-460C-7EB4C9D3143F}"/>
              </a:ext>
            </a:extLst>
          </p:cNvPr>
          <p:cNvSpPr>
            <a:spLocks noGrp="1"/>
          </p:cNvSpPr>
          <p:nvPr>
            <p:ph type="sldNum" sz="quarter" idx="5"/>
          </p:nvPr>
        </p:nvSpPr>
        <p:spPr/>
        <p:txBody>
          <a:bodyPr/>
          <a:lstStyle/>
          <a:p>
            <a:fld id="{BB0A81B8-E2F7-6243-8BE5-A91BC155FFDD}" type="slidenum">
              <a:rPr lang="en-US" altLang="zh-CN" smtClean="0"/>
              <a:t>76</a:t>
            </a:fld>
            <a:endParaRPr kumimoji="1" lang="zh-CN" altLang="en-US"/>
          </a:p>
        </p:txBody>
      </p:sp>
    </p:spTree>
    <p:extLst>
      <p:ext uri="{BB962C8B-B14F-4D97-AF65-F5344CB8AC3E}">
        <p14:creationId xmlns:p14="http://schemas.microsoft.com/office/powerpoint/2010/main" val="5433297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0A81B8-E2F7-6243-8BE5-A91BC155FFDD}" type="slidenum">
              <a:rPr kumimoji="0" lang="en-US" altLang="zh-CN"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1"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1717806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78</a:t>
            </a:fld>
            <a:endParaRPr kumimoji="1" lang="zh-CN" altLang="en-US"/>
          </a:p>
        </p:txBody>
      </p:sp>
    </p:spTree>
    <p:extLst>
      <p:ext uri="{BB962C8B-B14F-4D97-AF65-F5344CB8AC3E}">
        <p14:creationId xmlns:p14="http://schemas.microsoft.com/office/powerpoint/2010/main" val="10304697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79</a:t>
            </a:fld>
            <a:endParaRPr kumimoji="1" lang="zh-CN" altLang="en-US"/>
          </a:p>
        </p:txBody>
      </p:sp>
    </p:spTree>
    <p:extLst>
      <p:ext uri="{BB962C8B-B14F-4D97-AF65-F5344CB8AC3E}">
        <p14:creationId xmlns:p14="http://schemas.microsoft.com/office/powerpoint/2010/main" val="295316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8</a:t>
            </a:fld>
            <a:endParaRPr kumimoji="1" lang="zh-CN" altLang="en-US"/>
          </a:p>
        </p:txBody>
      </p:sp>
    </p:spTree>
    <p:extLst>
      <p:ext uri="{BB962C8B-B14F-4D97-AF65-F5344CB8AC3E}">
        <p14:creationId xmlns:p14="http://schemas.microsoft.com/office/powerpoint/2010/main" val="301605061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B2DC5-CC69-A2E0-C0DD-6733BE9D653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C268D7C-6F09-35F3-433C-E24C810C00E3}"/>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09228FBE-D16E-EEFC-6DD7-24B7402EBC43}"/>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2FB5F42F-324E-03A0-1138-8B9AB4C7177B}"/>
              </a:ext>
            </a:extLst>
          </p:cNvPr>
          <p:cNvSpPr>
            <a:spLocks noGrp="1"/>
          </p:cNvSpPr>
          <p:nvPr>
            <p:ph type="sldNum" sz="quarter" idx="5"/>
          </p:nvPr>
        </p:nvSpPr>
        <p:spPr/>
        <p:txBody>
          <a:bodyPr/>
          <a:lstStyle/>
          <a:p>
            <a:fld id="{BB0A81B8-E2F7-6243-8BE5-A91BC155FFDD}" type="slidenum">
              <a:rPr lang="en-US" altLang="zh-CN" smtClean="0"/>
              <a:t>80</a:t>
            </a:fld>
            <a:endParaRPr kumimoji="1" lang="zh-CN" altLang="en-US"/>
          </a:p>
        </p:txBody>
      </p:sp>
    </p:spTree>
    <p:extLst>
      <p:ext uri="{BB962C8B-B14F-4D97-AF65-F5344CB8AC3E}">
        <p14:creationId xmlns:p14="http://schemas.microsoft.com/office/powerpoint/2010/main" val="41980495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EF78F-584B-3E1A-B7CD-1BB89ACD7DA2}"/>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378A6B1-8AF8-F85D-5516-973E4626BFC8}"/>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55B08E1-6E0F-5576-795A-C9D3E6FADFB8}"/>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79FDA141-9F7C-0077-9DA8-7B01D977B4FC}"/>
              </a:ext>
            </a:extLst>
          </p:cNvPr>
          <p:cNvSpPr>
            <a:spLocks noGrp="1"/>
          </p:cNvSpPr>
          <p:nvPr>
            <p:ph type="sldNum" sz="quarter" idx="5"/>
          </p:nvPr>
        </p:nvSpPr>
        <p:spPr/>
        <p:txBody>
          <a:bodyPr/>
          <a:lstStyle/>
          <a:p>
            <a:fld id="{BB0A81B8-E2F7-6243-8BE5-A91BC155FFDD}" type="slidenum">
              <a:rPr lang="en-US" altLang="zh-CN" smtClean="0"/>
              <a:t>81</a:t>
            </a:fld>
            <a:endParaRPr kumimoji="1" lang="zh-CN" altLang="en-US"/>
          </a:p>
        </p:txBody>
      </p:sp>
    </p:spTree>
    <p:extLst>
      <p:ext uri="{BB962C8B-B14F-4D97-AF65-F5344CB8AC3E}">
        <p14:creationId xmlns:p14="http://schemas.microsoft.com/office/powerpoint/2010/main" val="19368795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BB0A81B8-E2F7-6243-8BE5-A91BC155FFDD}" type="slidenum">
              <a:t>82</a:t>
            </a:fld>
            <a:endParaRPr kumimoji="1" lang="zh-CN" altLang="en-US"/>
          </a:p>
        </p:txBody>
      </p:sp>
    </p:spTree>
    <p:extLst>
      <p:ext uri="{BB962C8B-B14F-4D97-AF65-F5344CB8AC3E}">
        <p14:creationId xmlns:p14="http://schemas.microsoft.com/office/powerpoint/2010/main" val="399884598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a:p>
        </p:txBody>
      </p:sp>
      <p:sp>
        <p:nvSpPr>
          <p:cNvPr id="4" name="灯片编号占位符 3"/>
          <p:cNvSpPr>
            <a:spLocks noGrp="1"/>
          </p:cNvSpPr>
          <p:nvPr>
            <p:ph type="sldNum" sz="quarter" idx="5"/>
          </p:nvPr>
        </p:nvSpPr>
        <p:spPr/>
        <p:txBody>
          <a:bodyPr/>
          <a:lstStyle/>
          <a:p>
            <a:fld id="{BB0A81B8-E2F7-6243-8BE5-A91BC155FFDD}" type="slidenum">
              <a:t>83</a:t>
            </a:fld>
            <a:endParaRPr kumimoji="1" lang="zh-CN" altLang="en-US"/>
          </a:p>
        </p:txBody>
      </p:sp>
    </p:spTree>
    <p:extLst>
      <p:ext uri="{BB962C8B-B14F-4D97-AF65-F5344CB8AC3E}">
        <p14:creationId xmlns:p14="http://schemas.microsoft.com/office/powerpoint/2010/main" val="3832999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0A81B8-E2F7-6243-8BE5-A91BC155FFDD}" type="slidenum">
              <a:rPr lang="en-US" altLang="zh-CN" smtClean="0"/>
              <a:t>9</a:t>
            </a:fld>
            <a:endParaRPr kumimoji="1" lang="zh-CN" altLang="en-US"/>
          </a:p>
        </p:txBody>
      </p:sp>
    </p:spTree>
    <p:extLst>
      <p:ext uri="{BB962C8B-B14F-4D97-AF65-F5344CB8AC3E}">
        <p14:creationId xmlns:p14="http://schemas.microsoft.com/office/powerpoint/2010/main" val="34576570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0" y="4939257"/>
            <a:ext cx="5898630" cy="480373"/>
          </a:xfrm>
        </p:spPr>
        <p:txBody>
          <a:bodyPr vert="horz" lIns="91440" tIns="45720" rIns="91440" bIns="45720" rtlCol="0" anchor="t">
            <a:normAutofit/>
          </a:bodyPr>
          <a:lstStyle>
            <a:lvl1pPr>
              <a:defRPr lang="en-US" dirty="0"/>
            </a:lvl1pPr>
          </a:lstStyle>
          <a:p>
            <a:pPr lvl="0"/>
            <a:r>
              <a:rPr lang="zh-TW" altLang="en-US"/>
              <a:t>按一下以編輯母片子標題樣式</a:t>
            </a:r>
            <a:endParaRPr lang="en-US" dirty="0"/>
          </a:p>
        </p:txBody>
      </p:sp>
      <p:sp>
        <p:nvSpPr>
          <p:cNvPr id="6" name="Picture Placeholder 10">
            <a:extLst>
              <a:ext uri="{FF2B5EF4-FFF2-40B4-BE49-F238E27FC236}">
                <a16:creationId xmlns:a16="http://schemas.microsoft.com/office/drawing/2014/main" id="{C58F7861-05FC-CC70-0C94-F3BAE39E54EB}"/>
              </a:ext>
            </a:extLst>
          </p:cNvPr>
          <p:cNvSpPr>
            <a:spLocks noGrp="1"/>
          </p:cNvSpPr>
          <p:nvPr>
            <p:ph type="pic" sz="quarter" idx="13" hasCustomPrompt="1"/>
          </p:nvPr>
        </p:nvSpPr>
        <p:spPr>
          <a:xfrm>
            <a:off x="0" y="-1"/>
            <a:ext cx="12192000" cy="4784036"/>
          </a:xfrm>
          <a:blipFill>
            <a:blip r:embed="rId2">
              <a:alphaModFix amt="70000"/>
            </a:blip>
            <a:stretch>
              <a:fillRect/>
            </a:stretch>
          </a:blipFill>
        </p:spPr>
        <p:txBody>
          <a:bodyPr/>
          <a:lstStyle>
            <a:lvl1pPr>
              <a:defRPr/>
            </a:lvl1pPr>
          </a:lstStyle>
          <a:p>
            <a:r>
              <a:rPr lang="en-US" dirty="0"/>
              <a:t> </a:t>
            </a:r>
          </a:p>
        </p:txBody>
      </p:sp>
      <p:sp>
        <p:nvSpPr>
          <p:cNvPr id="5" name="Footer Placeholder 4">
            <a:extLst>
              <a:ext uri="{FF2B5EF4-FFF2-40B4-BE49-F238E27FC236}">
                <a16:creationId xmlns:a16="http://schemas.microsoft.com/office/drawing/2014/main" id="{FDEC7B0B-C375-9D64-1424-3B07B71AF1FE}"/>
              </a:ext>
            </a:extLst>
          </p:cNvPr>
          <p:cNvSpPr>
            <a:spLocks noGrp="1"/>
          </p:cNvSpPr>
          <p:nvPr>
            <p:ph type="ftr" sz="quarter" idx="15"/>
          </p:nvPr>
        </p:nvSpPr>
        <p:spPr>
          <a:xfrm>
            <a:off x="6205927" y="4939715"/>
            <a:ext cx="4420031" cy="479458"/>
          </a:xfrm>
        </p:spPr>
        <p:txBody>
          <a:bodyPr anchor="t"/>
          <a:lstStyle>
            <a:lvl1pPr>
              <a:defRPr sz="1400"/>
            </a:lvl1pPr>
          </a:lstStyle>
          <a:p>
            <a:endParaRPr lang="zh-TW" altLang="en-US"/>
          </a:p>
        </p:txBody>
      </p:sp>
      <p:sp>
        <p:nvSpPr>
          <p:cNvPr id="8" name="Slide Number Placeholder 7">
            <a:extLst>
              <a:ext uri="{FF2B5EF4-FFF2-40B4-BE49-F238E27FC236}">
                <a16:creationId xmlns:a16="http://schemas.microsoft.com/office/drawing/2014/main" id="{A9117021-C08A-0E4F-5F64-FC1A870E4815}"/>
              </a:ext>
            </a:extLst>
          </p:cNvPr>
          <p:cNvSpPr>
            <a:spLocks noGrp="1"/>
          </p:cNvSpPr>
          <p:nvPr>
            <p:ph type="sldNum" sz="quarter" idx="16"/>
          </p:nvPr>
        </p:nvSpPr>
        <p:spPr>
          <a:xfrm>
            <a:off x="11762792" y="4939257"/>
            <a:ext cx="429207" cy="365125"/>
          </a:xfrm>
        </p:spPr>
        <p:txBody>
          <a:bodyPr/>
          <a:lstStyle/>
          <a:p>
            <a:fld id="{937E4BA1-F8FA-4FE5-91A9-9726D5E4B6CE}" type="slidenum">
              <a:rPr lang="zh-TW" altLang="en-US" smtClean="0"/>
              <a:t>‹#›</a:t>
            </a:fld>
            <a:endParaRPr lang="zh-TW" altLang="en-US"/>
          </a:p>
        </p:txBody>
      </p:sp>
      <p:pic>
        <p:nvPicPr>
          <p:cNvPr id="12" name="Graphic 11">
            <a:extLst>
              <a:ext uri="{FF2B5EF4-FFF2-40B4-BE49-F238E27FC236}">
                <a16:creationId xmlns:a16="http://schemas.microsoft.com/office/drawing/2014/main" id="{9001D668-DD9C-F5B4-B191-51BDD0B308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03035" y="5873424"/>
            <a:ext cx="1005840" cy="1005840"/>
          </a:xfrm>
          <a:prstGeom prst="rect">
            <a:avLst/>
          </a:prstGeom>
        </p:spPr>
      </p:pic>
      <p:sp>
        <p:nvSpPr>
          <p:cNvPr id="4" name="Title 3">
            <a:extLst>
              <a:ext uri="{FF2B5EF4-FFF2-40B4-BE49-F238E27FC236}">
                <a16:creationId xmlns:a16="http://schemas.microsoft.com/office/drawing/2014/main" id="{009A08CF-24F0-EC7D-277D-CB831E7E7930}"/>
              </a:ext>
            </a:extLst>
          </p:cNvPr>
          <p:cNvSpPr>
            <a:spLocks noGrp="1"/>
          </p:cNvSpPr>
          <p:nvPr>
            <p:ph type="title"/>
          </p:nvPr>
        </p:nvSpPr>
        <p:spPr>
          <a:xfrm>
            <a:off x="-19847" y="5718869"/>
            <a:ext cx="5916168" cy="1143000"/>
          </a:xfrm>
        </p:spPr>
        <p:txBody>
          <a:bodyPr anchor="b">
            <a:normAutofit/>
          </a:bodyPr>
          <a:lstStyle>
            <a:lvl1pPr>
              <a:lnSpc>
                <a:spcPct val="60000"/>
              </a:lnSpc>
              <a:defRPr sz="5200"/>
            </a:lvl1pPr>
          </a:lstStyle>
          <a:p>
            <a:r>
              <a:rPr lang="zh-TW" altLang="en-US"/>
              <a:t>按一下以編輯母片標題樣式</a:t>
            </a:r>
            <a:endParaRPr lang="en-US" dirty="0"/>
          </a:p>
        </p:txBody>
      </p:sp>
    </p:spTree>
    <p:extLst>
      <p:ext uri="{BB962C8B-B14F-4D97-AF65-F5344CB8AC3E}">
        <p14:creationId xmlns:p14="http://schemas.microsoft.com/office/powerpoint/2010/main" val="180407653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7D0064E-1F0E-2DDF-C6B5-9CE196C4B560}"/>
              </a:ext>
            </a:extLst>
          </p:cNvPr>
          <p:cNvSpPr>
            <a:spLocks noGrp="1"/>
          </p:cNvSpPr>
          <p:nvPr>
            <p:ph type="title"/>
          </p:nvPr>
        </p:nvSpPr>
        <p:spPr>
          <a:xfrm>
            <a:off x="5045804" y="612140"/>
            <a:ext cx="6499655" cy="1519612"/>
          </a:xfrm>
        </p:spPr>
        <p:txBody>
          <a:bodyPr anchor="t"/>
          <a:lstStyle/>
          <a:p>
            <a:r>
              <a:rPr lang="zh-TW" altLang="en-US"/>
              <a:t>按一下以編輯母片標題樣式</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804012" cy="6858000"/>
          </a:xfrm>
          <a:blipFill>
            <a:blip r:embed="rId2">
              <a:alphaModFix amt="70000"/>
            </a:blip>
            <a:stretch>
              <a:fillRect/>
            </a:stretch>
          </a:blipFill>
        </p:spPr>
        <p:txBody>
          <a:bodyPr/>
          <a:lstStyle>
            <a:lvl1pPr>
              <a:defRPr lang="en-US" dirty="0"/>
            </a:lvl1pPr>
          </a:lstStyle>
          <a:p>
            <a:r>
              <a:rPr lang="en-US" dirty="0"/>
              <a:t> </a:t>
            </a:r>
          </a:p>
        </p:txBody>
      </p:sp>
      <p:sp>
        <p:nvSpPr>
          <p:cNvPr id="7" name="Content Placeholder 7">
            <a:extLst>
              <a:ext uri="{FF2B5EF4-FFF2-40B4-BE49-F238E27FC236}">
                <a16:creationId xmlns:a16="http://schemas.microsoft.com/office/drawing/2014/main" id="{D478DAE4-13AB-5772-07E6-B3264F1E3141}"/>
              </a:ext>
            </a:extLst>
          </p:cNvPr>
          <p:cNvSpPr>
            <a:spLocks noGrp="1"/>
          </p:cNvSpPr>
          <p:nvPr>
            <p:ph sz="quarter" idx="14"/>
          </p:nvPr>
        </p:nvSpPr>
        <p:spPr>
          <a:xfrm>
            <a:off x="5104122" y="2457406"/>
            <a:ext cx="6441338" cy="3778977"/>
          </a:xfrm>
        </p:spPr>
        <p:txBody>
          <a:bodyPr anchor="t"/>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04122" y="6452990"/>
            <a:ext cx="1968375" cy="365125"/>
          </a:xfrm>
        </p:spPr>
        <p:txBody>
          <a:bodyPr anchor="b"/>
          <a:lstStyle/>
          <a:p>
            <a:endParaRPr lang="zh-TW" altLang="en-US"/>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16252" y="6452989"/>
            <a:ext cx="429207" cy="365125"/>
          </a:xfrm>
        </p:spPr>
        <p:txBody>
          <a:bodyPr anchor="b"/>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3404088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CDF6858-35EF-4C90-B3F5-339B7EF1F60F}"/>
              </a:ext>
            </a:extLst>
          </p:cNvPr>
          <p:cNvSpPr>
            <a:spLocks noGrp="1"/>
          </p:cNvSpPr>
          <p:nvPr>
            <p:ph type="title"/>
          </p:nvPr>
        </p:nvSpPr>
        <p:spPr>
          <a:xfrm>
            <a:off x="4281793" y="621792"/>
            <a:ext cx="7252710" cy="1138769"/>
          </a:xfrm>
        </p:spPr>
        <p:txBody>
          <a:bodyPr anchor="t"/>
          <a:lstStyle/>
          <a:p>
            <a:r>
              <a:rPr lang="zh-TW" altLang="en-US"/>
              <a:t>按一下以編輯母片標題樣式</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a:blip r:embed="rId2">
              <a:alphaModFix amt="70000"/>
            </a:blip>
            <a:stretch>
              <a:fillRect/>
            </a:stretch>
          </a:blipFill>
        </p:spPr>
        <p:txBody>
          <a:bodyPr/>
          <a:lstStyle>
            <a:lvl1pPr>
              <a:defRPr/>
            </a:lvl1pPr>
          </a:lstStyle>
          <a:p>
            <a:r>
              <a:rPr lang="en-US" dirty="0"/>
              <a:t> </a:t>
            </a:r>
          </a:p>
        </p:txBody>
      </p:sp>
      <p:sp>
        <p:nvSpPr>
          <p:cNvPr id="6" name="Content Placeholder 7">
            <a:extLst>
              <a:ext uri="{FF2B5EF4-FFF2-40B4-BE49-F238E27FC236}">
                <a16:creationId xmlns:a16="http://schemas.microsoft.com/office/drawing/2014/main" id="{72FCF01F-6AD4-FD29-865E-65BD55CF89DF}"/>
              </a:ext>
            </a:extLst>
          </p:cNvPr>
          <p:cNvSpPr>
            <a:spLocks noGrp="1"/>
          </p:cNvSpPr>
          <p:nvPr>
            <p:ph sz="quarter" idx="14"/>
          </p:nvPr>
        </p:nvSpPr>
        <p:spPr>
          <a:xfrm>
            <a:off x="4309088" y="2115404"/>
            <a:ext cx="7225415" cy="4212926"/>
          </a:xfrm>
        </p:spPr>
        <p:txBody>
          <a:bodyPr anchor="t" anchorCtr="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0" name="Footer Placeholder 8">
            <a:extLst>
              <a:ext uri="{FF2B5EF4-FFF2-40B4-BE49-F238E27FC236}">
                <a16:creationId xmlns:a16="http://schemas.microsoft.com/office/drawing/2014/main" id="{4F9B8FC8-8820-A655-2A18-E8F8FC2C72DE}"/>
              </a:ext>
            </a:extLst>
          </p:cNvPr>
          <p:cNvSpPr>
            <a:spLocks noGrp="1"/>
          </p:cNvSpPr>
          <p:nvPr>
            <p:ph type="ftr" sz="quarter" idx="16"/>
          </p:nvPr>
        </p:nvSpPr>
        <p:spPr>
          <a:xfrm>
            <a:off x="4281793" y="6492875"/>
            <a:ext cx="1968375" cy="365125"/>
          </a:xfrm>
        </p:spPr>
        <p:txBody>
          <a:bodyPr anchor="b"/>
          <a:lstStyle/>
          <a:p>
            <a:endParaRPr lang="zh-TW" altLang="en-US"/>
          </a:p>
        </p:txBody>
      </p:sp>
      <p:sp>
        <p:nvSpPr>
          <p:cNvPr id="13" name="Date Placeholder 2">
            <a:extLst>
              <a:ext uri="{FF2B5EF4-FFF2-40B4-BE49-F238E27FC236}">
                <a16:creationId xmlns:a16="http://schemas.microsoft.com/office/drawing/2014/main" id="{A8C032E2-BBA3-EA74-8FE1-5AFC46A21AE1}"/>
              </a:ext>
            </a:extLst>
          </p:cNvPr>
          <p:cNvSpPr>
            <a:spLocks noGrp="1"/>
          </p:cNvSpPr>
          <p:nvPr>
            <p:ph type="dt" sz="half" idx="18"/>
          </p:nvPr>
        </p:nvSpPr>
        <p:spPr>
          <a:xfrm>
            <a:off x="9023903" y="6492875"/>
            <a:ext cx="1596200" cy="365125"/>
          </a:xfrm>
        </p:spPr>
        <p:txBody>
          <a:bodyPr anchor="b"/>
          <a:lstStyle/>
          <a:p>
            <a:fld id="{778B2F59-4DA6-4A75-9B19-F58A4241F681}" type="datetimeFigureOut">
              <a:rPr lang="zh-TW" altLang="en-US" smtClean="0"/>
              <a:t>2026/8/31</a:t>
            </a:fld>
            <a:endParaRPr lang="zh-TW" altLang="en-US"/>
          </a:p>
        </p:txBody>
      </p:sp>
      <p:sp>
        <p:nvSpPr>
          <p:cNvPr id="12" name="Slide Number Placeholder 9">
            <a:extLst>
              <a:ext uri="{FF2B5EF4-FFF2-40B4-BE49-F238E27FC236}">
                <a16:creationId xmlns:a16="http://schemas.microsoft.com/office/drawing/2014/main" id="{D28087CA-07B9-D0D2-3AA7-C34B5C9645B8}"/>
              </a:ext>
            </a:extLst>
          </p:cNvPr>
          <p:cNvSpPr>
            <a:spLocks noGrp="1"/>
          </p:cNvSpPr>
          <p:nvPr>
            <p:ph type="sldNum" sz="quarter" idx="17"/>
          </p:nvPr>
        </p:nvSpPr>
        <p:spPr>
          <a:xfrm>
            <a:off x="11105296" y="6492875"/>
            <a:ext cx="429207" cy="365125"/>
          </a:xfrm>
        </p:spPr>
        <p:txBody>
          <a:bodyPr anchor="b"/>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18130883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7A932ED1-5750-0D24-8D58-961B6F20FA21}"/>
              </a:ext>
            </a:extLst>
          </p:cNvPr>
          <p:cNvSpPr>
            <a:spLocks noGrp="1"/>
          </p:cNvSpPr>
          <p:nvPr>
            <p:ph type="title"/>
          </p:nvPr>
        </p:nvSpPr>
        <p:spPr>
          <a:xfrm>
            <a:off x="542307" y="621792"/>
            <a:ext cx="7252710" cy="1138769"/>
          </a:xfrm>
        </p:spPr>
        <p:txBody>
          <a:bodyPr/>
          <a:lstStyle/>
          <a:p>
            <a:r>
              <a:rPr lang="zh-TW" altLang="en-US"/>
              <a:t>按一下以編輯母片標題樣式</a:t>
            </a:r>
            <a:endParaRPr lang="en-US" dirty="0"/>
          </a:p>
        </p:txBody>
      </p:sp>
      <p:sp>
        <p:nvSpPr>
          <p:cNvPr id="9" name="Content Placeholder 7">
            <a:extLst>
              <a:ext uri="{FF2B5EF4-FFF2-40B4-BE49-F238E27FC236}">
                <a16:creationId xmlns:a16="http://schemas.microsoft.com/office/drawing/2014/main" id="{01598DB3-17DB-7EDD-0F42-9866A753C2DD}"/>
              </a:ext>
            </a:extLst>
          </p:cNvPr>
          <p:cNvSpPr>
            <a:spLocks noGrp="1"/>
          </p:cNvSpPr>
          <p:nvPr>
            <p:ph sz="quarter" idx="19"/>
          </p:nvPr>
        </p:nvSpPr>
        <p:spPr>
          <a:xfrm>
            <a:off x="569602" y="2115404"/>
            <a:ext cx="7225415" cy="4212926"/>
          </a:xfrm>
        </p:spPr>
        <p:txBody>
          <a:bodyPr anchor="t" anchorCtr="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3" name="Picture Placeholder 10">
            <a:extLst>
              <a:ext uri="{FF2B5EF4-FFF2-40B4-BE49-F238E27FC236}">
                <a16:creationId xmlns:a16="http://schemas.microsoft.com/office/drawing/2014/main" id="{6C5AB1A9-786B-C92B-C6EA-63CE0AACFB1E}"/>
              </a:ext>
            </a:extLst>
          </p:cNvPr>
          <p:cNvSpPr>
            <a:spLocks noGrp="1"/>
          </p:cNvSpPr>
          <p:nvPr>
            <p:ph type="pic" sz="quarter" idx="13" hasCustomPrompt="1"/>
          </p:nvPr>
        </p:nvSpPr>
        <p:spPr>
          <a:xfrm>
            <a:off x="8168640" y="1"/>
            <a:ext cx="4023360" cy="6858000"/>
          </a:xfrm>
          <a:blipFill>
            <a:blip r:embed="rId2">
              <a:alphaModFix amt="70000"/>
            </a:blip>
            <a:stretch>
              <a:fillRect/>
            </a:stretch>
          </a:blipFill>
        </p:spPr>
        <p:txBody>
          <a:bodyPr/>
          <a:lstStyle>
            <a:lvl1pPr>
              <a:defRPr/>
            </a:lvl1pPr>
          </a:lstStyle>
          <a:p>
            <a:r>
              <a:rPr lang="en-US" dirty="0"/>
              <a:t> </a:t>
            </a:r>
          </a:p>
        </p:txBody>
      </p:sp>
      <p:sp>
        <p:nvSpPr>
          <p:cNvPr id="5" name="Footer Placeholder 2">
            <a:extLst>
              <a:ext uri="{FF2B5EF4-FFF2-40B4-BE49-F238E27FC236}">
                <a16:creationId xmlns:a16="http://schemas.microsoft.com/office/drawing/2014/main" id="{C6115057-015C-DC83-074A-D22D9E0B6CD2}"/>
              </a:ext>
            </a:extLst>
          </p:cNvPr>
          <p:cNvSpPr>
            <a:spLocks noGrp="1"/>
          </p:cNvSpPr>
          <p:nvPr>
            <p:ph type="ftr" sz="quarter" idx="16"/>
          </p:nvPr>
        </p:nvSpPr>
        <p:spPr>
          <a:xfrm>
            <a:off x="542307" y="6492875"/>
            <a:ext cx="1968375" cy="365125"/>
          </a:xfrm>
        </p:spPr>
        <p:txBody>
          <a:bodyPr/>
          <a:lstStyle/>
          <a:p>
            <a:endParaRPr lang="zh-TW" altLang="en-US"/>
          </a:p>
        </p:txBody>
      </p:sp>
      <p:sp>
        <p:nvSpPr>
          <p:cNvPr id="8" name="Date Placeholder 1">
            <a:extLst>
              <a:ext uri="{FF2B5EF4-FFF2-40B4-BE49-F238E27FC236}">
                <a16:creationId xmlns:a16="http://schemas.microsoft.com/office/drawing/2014/main" id="{42028964-5597-F5F0-6AEA-C79255C9BCE9}"/>
              </a:ext>
            </a:extLst>
          </p:cNvPr>
          <p:cNvSpPr>
            <a:spLocks noGrp="1"/>
          </p:cNvSpPr>
          <p:nvPr>
            <p:ph type="dt" sz="half" idx="18"/>
          </p:nvPr>
        </p:nvSpPr>
        <p:spPr>
          <a:xfrm>
            <a:off x="5284417" y="6492875"/>
            <a:ext cx="1596200" cy="365125"/>
          </a:xfrm>
        </p:spPr>
        <p:txBody>
          <a:bodyPr/>
          <a:lstStyle/>
          <a:p>
            <a:fld id="{778B2F59-4DA6-4A75-9B19-F58A4241F681}" type="datetimeFigureOut">
              <a:rPr lang="zh-TW" altLang="en-US" smtClean="0"/>
              <a:t>2026/8/31</a:t>
            </a:fld>
            <a:endParaRPr lang="zh-TW" altLang="en-US"/>
          </a:p>
        </p:txBody>
      </p:sp>
      <p:sp>
        <p:nvSpPr>
          <p:cNvPr id="6" name="Slide Number Placeholder 3">
            <a:extLst>
              <a:ext uri="{FF2B5EF4-FFF2-40B4-BE49-F238E27FC236}">
                <a16:creationId xmlns:a16="http://schemas.microsoft.com/office/drawing/2014/main" id="{B6324527-5F82-8213-FFB9-A5E6BEB2314F}"/>
              </a:ext>
            </a:extLst>
          </p:cNvPr>
          <p:cNvSpPr>
            <a:spLocks noGrp="1"/>
          </p:cNvSpPr>
          <p:nvPr>
            <p:ph type="sldNum" sz="quarter" idx="17"/>
          </p:nvPr>
        </p:nvSpPr>
        <p:spPr>
          <a:xfrm>
            <a:off x="7365810" y="6492875"/>
            <a:ext cx="429207" cy="365125"/>
          </a:xfrm>
        </p:spPr>
        <p:txBody>
          <a:bodyPr/>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17068491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15000-16D8-B5F1-E35B-BAE97B4E6EE4}"/>
              </a:ext>
            </a:extLst>
          </p:cNvPr>
          <p:cNvSpPr>
            <a:spLocks noGrp="1"/>
          </p:cNvSpPr>
          <p:nvPr>
            <p:ph type="title"/>
          </p:nvPr>
        </p:nvSpPr>
        <p:spPr>
          <a:xfrm>
            <a:off x="518615" y="621793"/>
            <a:ext cx="5326684" cy="1507454"/>
          </a:xfrm>
        </p:spPr>
        <p:txBody>
          <a:bodyPr anchor="t" anchorCtr="0"/>
          <a:lstStyle/>
          <a:p>
            <a:r>
              <a:rPr lang="zh-TW" altLang="en-US"/>
              <a:t>按一下以編輯母片標題樣式</a:t>
            </a:r>
            <a:endParaRPr lang="en-US" dirty="0"/>
          </a:p>
        </p:txBody>
      </p:sp>
      <p:sp>
        <p:nvSpPr>
          <p:cNvPr id="3" name="Content Placeholder 7">
            <a:extLst>
              <a:ext uri="{FF2B5EF4-FFF2-40B4-BE49-F238E27FC236}">
                <a16:creationId xmlns:a16="http://schemas.microsoft.com/office/drawing/2014/main" id="{B022A1E6-0A6D-9476-5034-0BDE3EE38B91}"/>
              </a:ext>
            </a:extLst>
          </p:cNvPr>
          <p:cNvSpPr>
            <a:spLocks noGrp="1"/>
          </p:cNvSpPr>
          <p:nvPr>
            <p:ph sz="quarter" idx="19"/>
          </p:nvPr>
        </p:nvSpPr>
        <p:spPr>
          <a:xfrm>
            <a:off x="518616" y="2513110"/>
            <a:ext cx="5326683" cy="3568006"/>
          </a:xfrm>
        </p:spPr>
        <p:txBody>
          <a:bodyPr anchor="t" anchorCtr="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1" name="Picture Placeholder 7">
            <a:extLst>
              <a:ext uri="{FF2B5EF4-FFF2-40B4-BE49-F238E27FC236}">
                <a16:creationId xmlns:a16="http://schemas.microsoft.com/office/drawing/2014/main" id="{6B8D4096-4B0D-5226-C004-475A83BE8BFE}"/>
              </a:ext>
            </a:extLst>
          </p:cNvPr>
          <p:cNvSpPr>
            <a:spLocks noGrp="1"/>
          </p:cNvSpPr>
          <p:nvPr>
            <p:ph type="pic" sz="quarter" idx="18" hasCustomPrompt="1"/>
          </p:nvPr>
        </p:nvSpPr>
        <p:spPr>
          <a:xfrm>
            <a:off x="6308842" y="0"/>
            <a:ext cx="5883158" cy="6858000"/>
          </a:xfrm>
          <a:blipFill>
            <a:blip r:embed="rId2">
              <a:alphaModFix amt="70000"/>
            </a:blip>
            <a:stretch>
              <a:fillRect/>
            </a:stretch>
          </a:blipFill>
        </p:spPr>
        <p:txBody>
          <a:bodyPr/>
          <a:lstStyle>
            <a:lvl1pPr>
              <a:defRPr/>
            </a:lvl1pPr>
          </a:lstStyle>
          <a:p>
            <a:r>
              <a:rPr lang="en-US" dirty="0"/>
              <a:t> </a:t>
            </a:r>
          </a:p>
        </p:txBody>
      </p:sp>
      <p:sp>
        <p:nvSpPr>
          <p:cNvPr id="9" name="Footer Placeholder 8">
            <a:extLst>
              <a:ext uri="{FF2B5EF4-FFF2-40B4-BE49-F238E27FC236}">
                <a16:creationId xmlns:a16="http://schemas.microsoft.com/office/drawing/2014/main" id="{8917C8CF-AEBF-835D-4503-06A0208049F0}"/>
              </a:ext>
            </a:extLst>
          </p:cNvPr>
          <p:cNvSpPr>
            <a:spLocks noGrp="1"/>
          </p:cNvSpPr>
          <p:nvPr>
            <p:ph type="ftr" sz="quarter" idx="16"/>
          </p:nvPr>
        </p:nvSpPr>
        <p:spPr>
          <a:xfrm>
            <a:off x="518615" y="6450237"/>
            <a:ext cx="1968375" cy="365125"/>
          </a:xfrm>
        </p:spPr>
        <p:txBody>
          <a:bodyPr anchor="b"/>
          <a:lstStyle/>
          <a:p>
            <a:endParaRPr lang="zh-TW" altLang="en-US"/>
          </a:p>
        </p:txBody>
      </p:sp>
      <p:sp>
        <p:nvSpPr>
          <p:cNvPr id="10" name="Slide Number Placeholder 9">
            <a:extLst>
              <a:ext uri="{FF2B5EF4-FFF2-40B4-BE49-F238E27FC236}">
                <a16:creationId xmlns:a16="http://schemas.microsoft.com/office/drawing/2014/main" id="{13662962-C2D0-E99D-BD6A-C97F4798F261}"/>
              </a:ext>
            </a:extLst>
          </p:cNvPr>
          <p:cNvSpPr>
            <a:spLocks noGrp="1"/>
          </p:cNvSpPr>
          <p:nvPr>
            <p:ph type="sldNum" sz="quarter" idx="17"/>
          </p:nvPr>
        </p:nvSpPr>
        <p:spPr>
          <a:xfrm>
            <a:off x="5453953" y="6464979"/>
            <a:ext cx="429207" cy="365125"/>
          </a:xfrm>
        </p:spPr>
        <p:txBody>
          <a:bodyPr anchor="b"/>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31463261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8B87BE0-867D-AF74-02DD-6F5420BC6D61}"/>
              </a:ext>
            </a:extLst>
          </p:cNvPr>
          <p:cNvSpPr>
            <a:spLocks noGrp="1"/>
          </p:cNvSpPr>
          <p:nvPr>
            <p:ph type="title"/>
          </p:nvPr>
        </p:nvSpPr>
        <p:spPr>
          <a:xfrm>
            <a:off x="518965" y="621792"/>
            <a:ext cx="4446871" cy="1867629"/>
          </a:xfrm>
        </p:spPr>
        <p:txBody>
          <a:bodyPr anchor="t">
            <a:noAutofit/>
          </a:bodyPr>
          <a:lstStyle>
            <a:lvl1pPr>
              <a:defRPr sz="5600"/>
            </a:lvl1pPr>
          </a:lstStyle>
          <a:p>
            <a:r>
              <a:rPr lang="zh-TW" altLang="en-US"/>
              <a:t>按一下以編輯母片標題樣式</a:t>
            </a:r>
            <a:endParaRPr lang="en-US" dirty="0"/>
          </a:p>
        </p:txBody>
      </p:sp>
      <p:sp>
        <p:nvSpPr>
          <p:cNvPr id="9" name="Content Placeholder 7">
            <a:extLst>
              <a:ext uri="{FF2B5EF4-FFF2-40B4-BE49-F238E27FC236}">
                <a16:creationId xmlns:a16="http://schemas.microsoft.com/office/drawing/2014/main" id="{7B86FDEC-359F-20D5-12F6-5CBA3DC009EA}"/>
              </a:ext>
            </a:extLst>
          </p:cNvPr>
          <p:cNvSpPr>
            <a:spLocks noGrp="1"/>
          </p:cNvSpPr>
          <p:nvPr>
            <p:ph sz="quarter" idx="14"/>
          </p:nvPr>
        </p:nvSpPr>
        <p:spPr>
          <a:xfrm>
            <a:off x="543940" y="2890729"/>
            <a:ext cx="4449227" cy="3138438"/>
          </a:xfrm>
        </p:spPr>
        <p:txBody>
          <a:bodyPr ancho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2" name="Picture Placeholder 10">
            <a:extLst>
              <a:ext uri="{FF2B5EF4-FFF2-40B4-BE49-F238E27FC236}">
                <a16:creationId xmlns:a16="http://schemas.microsoft.com/office/drawing/2014/main" id="{FBEF9CB2-E8D7-8869-9B11-C58F1606DFE0}"/>
              </a:ext>
            </a:extLst>
          </p:cNvPr>
          <p:cNvSpPr>
            <a:spLocks noGrp="1"/>
          </p:cNvSpPr>
          <p:nvPr>
            <p:ph type="pic" sz="quarter" idx="13" hasCustomPrompt="1"/>
          </p:nvPr>
        </p:nvSpPr>
        <p:spPr>
          <a:xfrm>
            <a:off x="5363570" y="0"/>
            <a:ext cx="6828430" cy="6858000"/>
          </a:xfrm>
          <a:blipFill>
            <a:blip r:embed="rId2">
              <a:alphaModFix amt="70000"/>
            </a:blip>
            <a:stretch>
              <a:fillRect/>
            </a:stretch>
          </a:blipFill>
        </p:spPr>
        <p:txBody>
          <a:bodyPr/>
          <a:lstStyle>
            <a:lvl1pPr>
              <a:defRPr/>
            </a:lvl1pPr>
          </a:lstStyle>
          <a:p>
            <a:r>
              <a:rPr lang="en-US" dirty="0"/>
              <a:t> </a:t>
            </a:r>
          </a:p>
        </p:txBody>
      </p:sp>
      <p:sp>
        <p:nvSpPr>
          <p:cNvPr id="10" name="Footer Placeholder 8">
            <a:extLst>
              <a:ext uri="{FF2B5EF4-FFF2-40B4-BE49-F238E27FC236}">
                <a16:creationId xmlns:a16="http://schemas.microsoft.com/office/drawing/2014/main" id="{4784CE43-81E9-3B12-CB65-9B5FC6ECE9ED}"/>
              </a:ext>
            </a:extLst>
          </p:cNvPr>
          <p:cNvSpPr>
            <a:spLocks noGrp="1"/>
          </p:cNvSpPr>
          <p:nvPr>
            <p:ph type="ftr" sz="quarter" idx="16"/>
          </p:nvPr>
        </p:nvSpPr>
        <p:spPr>
          <a:xfrm>
            <a:off x="515618" y="6430476"/>
            <a:ext cx="1968375" cy="379867"/>
          </a:xfrm>
        </p:spPr>
        <p:txBody>
          <a:bodyPr anchor="b"/>
          <a:lstStyle/>
          <a:p>
            <a:endParaRPr lang="zh-TW" altLang="en-US"/>
          </a:p>
        </p:txBody>
      </p:sp>
      <p:sp>
        <p:nvSpPr>
          <p:cNvPr id="11" name="Slide Number Placeholder 9">
            <a:extLst>
              <a:ext uri="{FF2B5EF4-FFF2-40B4-BE49-F238E27FC236}">
                <a16:creationId xmlns:a16="http://schemas.microsoft.com/office/drawing/2014/main" id="{779F1775-5104-9F86-4A61-07F914947CC9}"/>
              </a:ext>
            </a:extLst>
          </p:cNvPr>
          <p:cNvSpPr>
            <a:spLocks noGrp="1"/>
          </p:cNvSpPr>
          <p:nvPr>
            <p:ph type="sldNum" sz="quarter" idx="17"/>
          </p:nvPr>
        </p:nvSpPr>
        <p:spPr>
          <a:xfrm>
            <a:off x="4563960" y="6430476"/>
            <a:ext cx="429207" cy="379867"/>
          </a:xfrm>
        </p:spPr>
        <p:txBody>
          <a:bodyPr anchor="b"/>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577706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649733" y="621792"/>
            <a:ext cx="3884546" cy="2280501"/>
          </a:xfrm>
        </p:spPr>
        <p:txBody>
          <a:bodyPr anchor="t">
            <a:noAutofit/>
          </a:bodyPr>
          <a:lstStyle>
            <a:lvl1pPr>
              <a:defRPr sz="5600"/>
            </a:lvl1pPr>
          </a:lstStyle>
          <a:p>
            <a:r>
              <a:rPr lang="zh-TW" altLang="en-US"/>
              <a:t>按一下以編輯母片標題樣式</a:t>
            </a:r>
            <a:endParaRPr lang="en-US" dirty="0"/>
          </a:p>
        </p:txBody>
      </p:sp>
      <p:sp>
        <p:nvSpPr>
          <p:cNvPr id="3" name="Picture Placeholder 10">
            <a:extLst>
              <a:ext uri="{FF2B5EF4-FFF2-40B4-BE49-F238E27FC236}">
                <a16:creationId xmlns:a16="http://schemas.microsoft.com/office/drawing/2014/main" id="{74736F65-8A7D-D535-AAD0-31480F8AD318}"/>
              </a:ext>
            </a:extLst>
          </p:cNvPr>
          <p:cNvSpPr>
            <a:spLocks noGrp="1"/>
          </p:cNvSpPr>
          <p:nvPr>
            <p:ph type="pic" sz="quarter" idx="13" hasCustomPrompt="1"/>
          </p:nvPr>
        </p:nvSpPr>
        <p:spPr>
          <a:xfrm>
            <a:off x="-1" y="0"/>
            <a:ext cx="7260609" cy="6858000"/>
          </a:xfrm>
          <a:blipFill>
            <a:blip r:embed="rId2">
              <a:alphaModFix amt="70000"/>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687521" y="3211512"/>
            <a:ext cx="3884547" cy="2743200"/>
          </a:xfrm>
        </p:spPr>
        <p:txBody>
          <a:bodyPr ancho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Footer Placeholder 8">
            <a:extLst>
              <a:ext uri="{FF2B5EF4-FFF2-40B4-BE49-F238E27FC236}">
                <a16:creationId xmlns:a16="http://schemas.microsoft.com/office/drawing/2014/main" id="{C64245F1-97E2-FD23-26A5-03067F464698}"/>
              </a:ext>
            </a:extLst>
          </p:cNvPr>
          <p:cNvSpPr>
            <a:spLocks noGrp="1"/>
          </p:cNvSpPr>
          <p:nvPr>
            <p:ph type="ftr" sz="quarter" idx="16"/>
          </p:nvPr>
        </p:nvSpPr>
        <p:spPr>
          <a:xfrm>
            <a:off x="7649733" y="6456384"/>
            <a:ext cx="1968375" cy="379867"/>
          </a:xfrm>
        </p:spPr>
        <p:txBody>
          <a:bodyPr anchor="b"/>
          <a:lstStyle/>
          <a:p>
            <a:endParaRPr lang="zh-TW" altLang="en-US"/>
          </a:p>
        </p:txBody>
      </p:sp>
      <p:sp>
        <p:nvSpPr>
          <p:cNvPr id="5" name="Slide Number Placeholder 9">
            <a:extLst>
              <a:ext uri="{FF2B5EF4-FFF2-40B4-BE49-F238E27FC236}">
                <a16:creationId xmlns:a16="http://schemas.microsoft.com/office/drawing/2014/main" id="{15E75D5B-F407-F4DD-192B-D56CF168CDA4}"/>
              </a:ext>
            </a:extLst>
          </p:cNvPr>
          <p:cNvSpPr>
            <a:spLocks noGrp="1"/>
          </p:cNvSpPr>
          <p:nvPr>
            <p:ph type="sldNum" sz="quarter" idx="17"/>
          </p:nvPr>
        </p:nvSpPr>
        <p:spPr>
          <a:xfrm>
            <a:off x="11134152" y="6456385"/>
            <a:ext cx="429207" cy="379867"/>
          </a:xfrm>
        </p:spPr>
        <p:txBody>
          <a:bodyPr anchor="b"/>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6601897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B686070-85E7-EB57-8965-F95F2692CC62}"/>
              </a:ext>
            </a:extLst>
          </p:cNvPr>
          <p:cNvSpPr>
            <a:spLocks noGrp="1"/>
          </p:cNvSpPr>
          <p:nvPr>
            <p:ph type="title"/>
          </p:nvPr>
        </p:nvSpPr>
        <p:spPr>
          <a:xfrm>
            <a:off x="512064" y="3608276"/>
            <a:ext cx="4428700" cy="2620587"/>
          </a:xfrm>
        </p:spPr>
        <p:txBody>
          <a:bodyPr anchor="t">
            <a:noAutofit/>
          </a:bodyPr>
          <a:lstStyle>
            <a:lvl1pPr>
              <a:defRPr sz="5600"/>
            </a:lvl1pPr>
          </a:lstStyle>
          <a:p>
            <a:r>
              <a:rPr lang="zh-TW" altLang="en-US"/>
              <a:t>按一下以編輯母片標題樣式</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429000"/>
          </a:xfrm>
          <a:blipFill>
            <a:blip r:embed="rId2">
              <a:alphaModFix amt="70000"/>
            </a:blip>
            <a:stretch>
              <a:fillRect/>
            </a:stretch>
          </a:blipFill>
        </p:spPr>
        <p:txBody>
          <a:bodyPr/>
          <a:lstStyle>
            <a:lvl1pPr>
              <a:defRPr/>
            </a:lvl1pPr>
          </a:lstStyle>
          <a:p>
            <a:r>
              <a:rPr lang="en-US" dirty="0"/>
              <a:t> </a:t>
            </a:r>
          </a:p>
        </p:txBody>
      </p:sp>
      <p:sp>
        <p:nvSpPr>
          <p:cNvPr id="2" name="Content Placeholder 7">
            <a:extLst>
              <a:ext uri="{FF2B5EF4-FFF2-40B4-BE49-F238E27FC236}">
                <a16:creationId xmlns:a16="http://schemas.microsoft.com/office/drawing/2014/main" id="{4546533B-13A8-961D-BD05-8DE715F63409}"/>
              </a:ext>
            </a:extLst>
          </p:cNvPr>
          <p:cNvSpPr>
            <a:spLocks noGrp="1"/>
          </p:cNvSpPr>
          <p:nvPr>
            <p:ph sz="quarter" idx="14"/>
          </p:nvPr>
        </p:nvSpPr>
        <p:spPr>
          <a:xfrm>
            <a:off x="5268036" y="3579702"/>
            <a:ext cx="6298442" cy="262058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6" name="Footer Placeholder 8">
            <a:extLst>
              <a:ext uri="{FF2B5EF4-FFF2-40B4-BE49-F238E27FC236}">
                <a16:creationId xmlns:a16="http://schemas.microsoft.com/office/drawing/2014/main" id="{9349FD65-108E-79AD-A9C8-91429963386F}"/>
              </a:ext>
            </a:extLst>
          </p:cNvPr>
          <p:cNvSpPr>
            <a:spLocks noGrp="1"/>
          </p:cNvSpPr>
          <p:nvPr>
            <p:ph type="ftr" sz="quarter" idx="16"/>
          </p:nvPr>
        </p:nvSpPr>
        <p:spPr>
          <a:xfrm>
            <a:off x="5262666" y="6442872"/>
            <a:ext cx="1968375" cy="379867"/>
          </a:xfrm>
        </p:spPr>
        <p:txBody>
          <a:bodyPr anchor="b"/>
          <a:lstStyle/>
          <a:p>
            <a:endParaRPr lang="zh-TW" altLang="en-US"/>
          </a:p>
        </p:txBody>
      </p:sp>
      <p:sp>
        <p:nvSpPr>
          <p:cNvPr id="12" name="Date Placeholder 2">
            <a:extLst>
              <a:ext uri="{FF2B5EF4-FFF2-40B4-BE49-F238E27FC236}">
                <a16:creationId xmlns:a16="http://schemas.microsoft.com/office/drawing/2014/main" id="{547B7542-C2BA-4322-9FF4-E2713B917492}"/>
              </a:ext>
            </a:extLst>
          </p:cNvPr>
          <p:cNvSpPr>
            <a:spLocks noGrp="1"/>
          </p:cNvSpPr>
          <p:nvPr>
            <p:ph type="dt" sz="half" idx="18"/>
          </p:nvPr>
        </p:nvSpPr>
        <p:spPr>
          <a:xfrm>
            <a:off x="7697040" y="6442872"/>
            <a:ext cx="2295997" cy="379867"/>
          </a:xfrm>
        </p:spPr>
        <p:txBody>
          <a:bodyPr anchor="b"/>
          <a:lstStyle/>
          <a:p>
            <a:fld id="{778B2F59-4DA6-4A75-9B19-F58A4241F681}" type="datetimeFigureOut">
              <a:rPr lang="zh-TW" altLang="en-US" smtClean="0"/>
              <a:t>2026/8/31</a:t>
            </a:fld>
            <a:endParaRPr lang="zh-TW" altLang="en-US"/>
          </a:p>
        </p:txBody>
      </p:sp>
      <p:sp>
        <p:nvSpPr>
          <p:cNvPr id="7" name="Slide Number Placeholder 9">
            <a:extLst>
              <a:ext uri="{FF2B5EF4-FFF2-40B4-BE49-F238E27FC236}">
                <a16:creationId xmlns:a16="http://schemas.microsoft.com/office/drawing/2014/main" id="{EB058DA4-9F6F-CC80-D1C5-728E096806C3}"/>
              </a:ext>
            </a:extLst>
          </p:cNvPr>
          <p:cNvSpPr>
            <a:spLocks noGrp="1"/>
          </p:cNvSpPr>
          <p:nvPr>
            <p:ph type="sldNum" sz="quarter" idx="17"/>
          </p:nvPr>
        </p:nvSpPr>
        <p:spPr>
          <a:xfrm>
            <a:off x="11137271" y="6442873"/>
            <a:ext cx="429207" cy="379867"/>
          </a:xfrm>
        </p:spPr>
        <p:txBody>
          <a:bodyPr anchor="b"/>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22067489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B0F469B-7972-C862-3265-20EC44D749C7}"/>
              </a:ext>
            </a:extLst>
          </p:cNvPr>
          <p:cNvSpPr>
            <a:spLocks noGrp="1"/>
          </p:cNvSpPr>
          <p:nvPr>
            <p:ph type="title"/>
          </p:nvPr>
        </p:nvSpPr>
        <p:spPr>
          <a:xfrm>
            <a:off x="512064" y="631710"/>
            <a:ext cx="11032239" cy="1115203"/>
          </a:xfrm>
        </p:spPr>
        <p:txBody>
          <a:bodyPr anchor="t">
            <a:noAutofit/>
          </a:bodyPr>
          <a:lstStyle>
            <a:lvl1pPr>
              <a:defRPr sz="5600"/>
            </a:lvl1pPr>
          </a:lstStyle>
          <a:p>
            <a:r>
              <a:rPr lang="zh-TW" altLang="en-US"/>
              <a:t>按一下以編輯母片標題樣式</a:t>
            </a:r>
            <a:endParaRPr lang="en-US" dirty="0"/>
          </a:p>
        </p:txBody>
      </p:sp>
      <p:sp>
        <p:nvSpPr>
          <p:cNvPr id="13" name="Picture Placeholder 10">
            <a:extLst>
              <a:ext uri="{FF2B5EF4-FFF2-40B4-BE49-F238E27FC236}">
                <a16:creationId xmlns:a16="http://schemas.microsoft.com/office/drawing/2014/main" id="{1A9091ED-65DB-CA4C-BC68-EC773138EFA0}"/>
              </a:ext>
            </a:extLst>
          </p:cNvPr>
          <p:cNvSpPr>
            <a:spLocks noGrp="1"/>
          </p:cNvSpPr>
          <p:nvPr>
            <p:ph type="pic" sz="quarter" idx="18" hasCustomPrompt="1"/>
          </p:nvPr>
        </p:nvSpPr>
        <p:spPr>
          <a:xfrm>
            <a:off x="109181" y="2115403"/>
            <a:ext cx="5786651" cy="4671431"/>
          </a:xfrm>
          <a:blipFill>
            <a:blip r:embed="rId2">
              <a:alphaModFix amt="70000"/>
            </a:blip>
            <a:stretch>
              <a:fillRect/>
            </a:stretch>
          </a:blipFill>
        </p:spPr>
        <p:txBody>
          <a:bodyPr/>
          <a:lstStyle>
            <a:lvl1pPr>
              <a:defRPr/>
            </a:lvl1pPr>
          </a:lstStyle>
          <a:p>
            <a:r>
              <a:rPr lang="en-US" dirty="0"/>
              <a:t> </a:t>
            </a:r>
          </a:p>
        </p:txBody>
      </p:sp>
      <p:sp>
        <p:nvSpPr>
          <p:cNvPr id="10" name="Content Placeholder 7">
            <a:extLst>
              <a:ext uri="{FF2B5EF4-FFF2-40B4-BE49-F238E27FC236}">
                <a16:creationId xmlns:a16="http://schemas.microsoft.com/office/drawing/2014/main" id="{A3F07A79-5344-FA17-3625-1266EFAA87FD}"/>
              </a:ext>
            </a:extLst>
          </p:cNvPr>
          <p:cNvSpPr>
            <a:spLocks noGrp="1"/>
          </p:cNvSpPr>
          <p:nvPr>
            <p:ph sz="quarter" idx="14"/>
          </p:nvPr>
        </p:nvSpPr>
        <p:spPr>
          <a:xfrm>
            <a:off x="6190488" y="2115403"/>
            <a:ext cx="5353815" cy="4110888"/>
          </a:xfrm>
        </p:spPr>
        <p:txBody>
          <a:bodyPr anchor="t">
            <a:no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Footer Placeholder 6">
            <a:extLst>
              <a:ext uri="{FF2B5EF4-FFF2-40B4-BE49-F238E27FC236}">
                <a16:creationId xmlns:a16="http://schemas.microsoft.com/office/drawing/2014/main" id="{AC0D704B-E4D2-B261-890F-35C54C94C6EE}"/>
              </a:ext>
            </a:extLst>
          </p:cNvPr>
          <p:cNvSpPr>
            <a:spLocks noGrp="1"/>
          </p:cNvSpPr>
          <p:nvPr>
            <p:ph type="ftr" sz="quarter" idx="20"/>
          </p:nvPr>
        </p:nvSpPr>
        <p:spPr>
          <a:xfrm>
            <a:off x="6177425" y="6428984"/>
            <a:ext cx="4467829" cy="365125"/>
          </a:xfrm>
        </p:spPr>
        <p:txBody>
          <a:bodyPr anchor="b"/>
          <a:lstStyle/>
          <a:p>
            <a:endParaRPr lang="zh-TW" altLang="en-US"/>
          </a:p>
        </p:txBody>
      </p:sp>
      <p:sp>
        <p:nvSpPr>
          <p:cNvPr id="8" name="Slide Number Placeholder 7">
            <a:extLst>
              <a:ext uri="{FF2B5EF4-FFF2-40B4-BE49-F238E27FC236}">
                <a16:creationId xmlns:a16="http://schemas.microsoft.com/office/drawing/2014/main" id="{C5932FFD-B632-F7EE-B653-9A621348C003}"/>
              </a:ext>
            </a:extLst>
          </p:cNvPr>
          <p:cNvSpPr>
            <a:spLocks noGrp="1"/>
          </p:cNvSpPr>
          <p:nvPr>
            <p:ph type="sldNum" sz="quarter" idx="21"/>
          </p:nvPr>
        </p:nvSpPr>
        <p:spPr>
          <a:xfrm>
            <a:off x="10926847" y="6421709"/>
            <a:ext cx="617457" cy="365125"/>
          </a:xfrm>
        </p:spPr>
        <p:txBody>
          <a:bodyPr anchor="b"/>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2307471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01348" y="644000"/>
            <a:ext cx="2594550" cy="1877132"/>
          </a:xfrm>
        </p:spPr>
        <p:txBody>
          <a:bodyPr anchor="t" anchorCtr="0">
            <a:noAutofit/>
          </a:bodyPr>
          <a:lstStyle>
            <a:lvl1pPr>
              <a:defRPr sz="5600"/>
            </a:lvl1pPr>
          </a:lstStyle>
          <a:p>
            <a:r>
              <a:rPr lang="zh-TW" altLang="en-US"/>
              <a:t>按一下以編輯母片標題樣式</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6740" y="2899954"/>
            <a:ext cx="3610418" cy="3314046"/>
          </a:xfrm>
          <a:blipFill>
            <a:blip r:embed="rId2">
              <a:alphaModFix amt="70000"/>
            </a:blip>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402183" y="644000"/>
            <a:ext cx="7183078" cy="5570000"/>
          </a:xfrm>
        </p:spPr>
        <p:txBody>
          <a:bodyPr anchor="b" anchorCtr="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3" name="Footer Placeholder 6">
            <a:extLst>
              <a:ext uri="{FF2B5EF4-FFF2-40B4-BE49-F238E27FC236}">
                <a16:creationId xmlns:a16="http://schemas.microsoft.com/office/drawing/2014/main" id="{E471EB04-B63C-4629-0688-E2CC8C576A5A}"/>
              </a:ext>
            </a:extLst>
          </p:cNvPr>
          <p:cNvSpPr>
            <a:spLocks noGrp="1"/>
          </p:cNvSpPr>
          <p:nvPr>
            <p:ph type="ftr" sz="quarter" idx="16"/>
          </p:nvPr>
        </p:nvSpPr>
        <p:spPr>
          <a:xfrm>
            <a:off x="545926" y="6438284"/>
            <a:ext cx="5276852" cy="365125"/>
          </a:xfrm>
        </p:spPr>
        <p:txBody>
          <a:bodyPr anchor="b"/>
          <a:lstStyle/>
          <a:p>
            <a:endParaRPr lang="zh-TW" altLang="en-US"/>
          </a:p>
        </p:txBody>
      </p:sp>
      <p:sp>
        <p:nvSpPr>
          <p:cNvPr id="12" name="Date Placeholder 5">
            <a:extLst>
              <a:ext uri="{FF2B5EF4-FFF2-40B4-BE49-F238E27FC236}">
                <a16:creationId xmlns:a16="http://schemas.microsoft.com/office/drawing/2014/main" id="{A4924D77-E18C-D84A-F550-9B0188FEBF87}"/>
              </a:ext>
            </a:extLst>
          </p:cNvPr>
          <p:cNvSpPr>
            <a:spLocks noGrp="1"/>
          </p:cNvSpPr>
          <p:nvPr>
            <p:ph type="dt" sz="half" idx="15"/>
          </p:nvPr>
        </p:nvSpPr>
        <p:spPr>
          <a:xfrm>
            <a:off x="6190488" y="6432496"/>
            <a:ext cx="2544079" cy="365125"/>
          </a:xfrm>
        </p:spPr>
        <p:txBody>
          <a:bodyPr anchor="b"/>
          <a:lstStyle/>
          <a:p>
            <a:fld id="{778B2F59-4DA6-4A75-9B19-F58A4241F681}" type="datetimeFigureOut">
              <a:rPr lang="zh-TW" altLang="en-US" smtClean="0"/>
              <a:t>2026/8/31</a:t>
            </a:fld>
            <a:endParaRPr lang="zh-TW" altLang="en-US"/>
          </a:p>
        </p:txBody>
      </p:sp>
      <p:sp>
        <p:nvSpPr>
          <p:cNvPr id="14" name="Slide Number Placeholder 8">
            <a:extLst>
              <a:ext uri="{FF2B5EF4-FFF2-40B4-BE49-F238E27FC236}">
                <a16:creationId xmlns:a16="http://schemas.microsoft.com/office/drawing/2014/main" id="{38B4B455-40D3-EF76-D860-2A6FFBF69836}"/>
              </a:ext>
            </a:extLst>
          </p:cNvPr>
          <p:cNvSpPr>
            <a:spLocks noGrp="1"/>
          </p:cNvSpPr>
          <p:nvPr>
            <p:ph type="sldNum" sz="quarter" idx="17"/>
          </p:nvPr>
        </p:nvSpPr>
        <p:spPr>
          <a:xfrm>
            <a:off x="11099128" y="6438284"/>
            <a:ext cx="429207" cy="365125"/>
          </a:xfrm>
        </p:spPr>
        <p:txBody>
          <a:bodyPr anchor="b"/>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28978131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0" y="5504688"/>
            <a:ext cx="5902657" cy="1353312"/>
          </a:xfrm>
        </p:spPr>
        <p:txBody>
          <a:bodyPr anchor="b">
            <a:normAutofit/>
          </a:bodyPr>
          <a:lstStyle>
            <a:lvl1pPr>
              <a:lnSpc>
                <a:spcPct val="120000"/>
              </a:lnSpc>
              <a:defRPr sz="2000" b="0" spc="0" baseline="0">
                <a:solidFill>
                  <a:schemeClr val="tx1"/>
                </a:solidFill>
                <a:latin typeface="+mn-lt"/>
              </a:defRPr>
            </a:lvl1pPr>
          </a:lstStyle>
          <a:p>
            <a:r>
              <a:rPr lang="zh-TW" altLang="en-US"/>
              <a:t>按一下以編輯母片標題樣式</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54591" y="-156950"/>
            <a:ext cx="5957248" cy="4510586"/>
          </a:xfrm>
        </p:spPr>
        <p:txBody>
          <a:bodyPr anchor="t">
            <a:normAutofit/>
          </a:bodyPr>
          <a:lstStyle>
            <a:lvl1pPr marL="0" indent="0">
              <a:lnSpc>
                <a:spcPct val="90000"/>
              </a:lnSpc>
              <a:spcBef>
                <a:spcPts val="0"/>
              </a:spcBef>
              <a:buNone/>
              <a:defRPr sz="15000" b="0" i="0">
                <a:solidFill>
                  <a:schemeClr val="tx1"/>
                </a:solidFill>
                <a:latin typeface="+mj-lt"/>
              </a:defRPr>
            </a:lvl1pPr>
          </a:lstStyle>
          <a:p>
            <a:pPr lvl="0"/>
            <a:r>
              <a:rPr lang="en-US" dirty="0"/>
              <a:t>##%</a:t>
            </a:r>
          </a:p>
        </p:txBody>
      </p:sp>
      <p:pic>
        <p:nvPicPr>
          <p:cNvPr id="6" name="Graphic 5">
            <a:extLst>
              <a:ext uri="{FF2B5EF4-FFF2-40B4-BE49-F238E27FC236}">
                <a16:creationId xmlns:a16="http://schemas.microsoft.com/office/drawing/2014/main" id="{BB98C21E-A9AF-D3FB-3F6A-06088553C6F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110101" y="5852160"/>
            <a:ext cx="1005840" cy="1005840"/>
          </a:xfrm>
          <a:prstGeom prst="rect">
            <a:avLst/>
          </a:prstGeom>
        </p:spPr>
      </p:pic>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762793" y="100701"/>
            <a:ext cx="429207" cy="365125"/>
          </a:xfrm>
        </p:spPr>
        <p:txBody>
          <a:bodyPr/>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16403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物件">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406F310-2B8D-3C32-560C-686817E6B487}"/>
              </a:ext>
            </a:extLst>
          </p:cNvPr>
          <p:cNvSpPr>
            <a:spLocks noGrp="1"/>
          </p:cNvSpPr>
          <p:nvPr>
            <p:ph type="title"/>
          </p:nvPr>
        </p:nvSpPr>
        <p:spPr>
          <a:xfrm>
            <a:off x="516249" y="1012175"/>
            <a:ext cx="11113008" cy="849793"/>
          </a:xfrm>
        </p:spPr>
        <p:txBody>
          <a:bodyPr/>
          <a:lstStyle/>
          <a:p>
            <a:r>
              <a:rPr lang="zh-TW" altLang="en-US"/>
              <a:t>按一下以編輯母片標題樣式</a:t>
            </a:r>
            <a:endParaRPr lang="en-US" dirty="0"/>
          </a:p>
        </p:txBody>
      </p:sp>
      <p:sp>
        <p:nvSpPr>
          <p:cNvPr id="7" name="Footer Placeholder 6">
            <a:extLst>
              <a:ext uri="{FF2B5EF4-FFF2-40B4-BE49-F238E27FC236}">
                <a16:creationId xmlns:a16="http://schemas.microsoft.com/office/drawing/2014/main" id="{64FD1A6D-2D8E-1FD1-C1AC-CB5E9D5A15CD}"/>
              </a:ext>
            </a:extLst>
          </p:cNvPr>
          <p:cNvSpPr>
            <a:spLocks noGrp="1"/>
          </p:cNvSpPr>
          <p:nvPr>
            <p:ph type="ftr" sz="quarter" idx="11"/>
          </p:nvPr>
        </p:nvSpPr>
        <p:spPr>
          <a:xfrm>
            <a:off x="542375" y="110364"/>
            <a:ext cx="5276852" cy="365125"/>
          </a:xfrm>
        </p:spPr>
        <p:txBody>
          <a:bodyPr/>
          <a:lstStyle/>
          <a:p>
            <a:endParaRPr lang="zh-TW" altLang="en-US"/>
          </a:p>
        </p:txBody>
      </p:sp>
      <p:sp>
        <p:nvSpPr>
          <p:cNvPr id="2" name="Date Placeholder 1">
            <a:extLst>
              <a:ext uri="{FF2B5EF4-FFF2-40B4-BE49-F238E27FC236}">
                <a16:creationId xmlns:a16="http://schemas.microsoft.com/office/drawing/2014/main" id="{1FADE430-EE65-B675-F031-7651DE9D69AC}"/>
              </a:ext>
            </a:extLst>
          </p:cNvPr>
          <p:cNvSpPr>
            <a:spLocks noGrp="1"/>
          </p:cNvSpPr>
          <p:nvPr>
            <p:ph type="dt" sz="half" idx="10"/>
          </p:nvPr>
        </p:nvSpPr>
        <p:spPr/>
        <p:txBody>
          <a:bodyPr/>
          <a:lstStyle/>
          <a:p>
            <a:fld id="{778B2F59-4DA6-4A75-9B19-F58A4241F681}" type="datetimeFigureOut">
              <a:rPr lang="zh-TW" altLang="en-US" smtClean="0"/>
              <a:t>2026/8/31</a:t>
            </a:fld>
            <a:endParaRPr lang="zh-TW" altLang="en-US"/>
          </a:p>
        </p:txBody>
      </p:sp>
      <p:sp>
        <p:nvSpPr>
          <p:cNvPr id="9" name="Slide Number Placeholder 8">
            <a:extLst>
              <a:ext uri="{FF2B5EF4-FFF2-40B4-BE49-F238E27FC236}">
                <a16:creationId xmlns:a16="http://schemas.microsoft.com/office/drawing/2014/main" id="{27305BC9-1670-00D4-5A66-F52444DA9C94}"/>
              </a:ext>
            </a:extLst>
          </p:cNvPr>
          <p:cNvSpPr>
            <a:spLocks noGrp="1"/>
          </p:cNvSpPr>
          <p:nvPr>
            <p:ph type="sldNum" sz="quarter" idx="12"/>
          </p:nvPr>
        </p:nvSpPr>
        <p:spPr>
          <a:xfrm>
            <a:off x="11123959" y="104649"/>
            <a:ext cx="429207" cy="365125"/>
          </a:xfrm>
        </p:spPr>
        <p:txBody>
          <a:bodyPr/>
          <a:lstStyle/>
          <a:p>
            <a:fld id="{937E4BA1-F8FA-4FE5-91A9-9726D5E4B6CE}" type="slidenum">
              <a:rPr lang="zh-TW" altLang="en-US" smtClean="0"/>
              <a:t>‹#›</a:t>
            </a:fld>
            <a:endParaRPr lang="zh-TW" alt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539496" y="2115542"/>
            <a:ext cx="11013670" cy="445151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15331511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005840"/>
          </a:xfrm>
        </p:spPr>
        <p:txBody>
          <a:bodyPr/>
          <a:lstStyle/>
          <a:p>
            <a:r>
              <a:rPr lang="zh-TW" altLang="en-US"/>
              <a:t>按一下以編輯母片標題樣式</a:t>
            </a:r>
            <a:endParaRPr lang="en-US"/>
          </a:p>
        </p:txBody>
      </p:sp>
      <p:pic>
        <p:nvPicPr>
          <p:cNvPr id="3" name="Graphic 2">
            <a:extLst>
              <a:ext uri="{FF2B5EF4-FFF2-40B4-BE49-F238E27FC236}">
                <a16:creationId xmlns:a16="http://schemas.microsoft.com/office/drawing/2014/main" id="{832976E3-E745-9DF8-C3E3-53A778D9502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096453" y="5852160"/>
            <a:ext cx="1005840" cy="1005840"/>
          </a:xfrm>
          <a:prstGeom prst="rect">
            <a:avLst/>
          </a:prstGeom>
        </p:spPr>
      </p:pic>
      <p:sp>
        <p:nvSpPr>
          <p:cNvPr id="12" name="Footer Placeholder 11">
            <a:extLst>
              <a:ext uri="{FF2B5EF4-FFF2-40B4-BE49-F238E27FC236}">
                <a16:creationId xmlns:a16="http://schemas.microsoft.com/office/drawing/2014/main" id="{6F777942-A24A-16CB-2115-A16E397BBB01}"/>
              </a:ext>
            </a:extLst>
          </p:cNvPr>
          <p:cNvSpPr>
            <a:spLocks noGrp="1"/>
          </p:cNvSpPr>
          <p:nvPr>
            <p:ph type="ftr" sz="quarter" idx="15"/>
          </p:nvPr>
        </p:nvSpPr>
        <p:spPr/>
        <p:txBody>
          <a:bodyPr/>
          <a:lstStyle/>
          <a:p>
            <a:endParaRPr lang="zh-TW" altLang="en-US"/>
          </a:p>
        </p:txBody>
      </p:sp>
      <p:sp>
        <p:nvSpPr>
          <p:cNvPr id="11" name="Date Placeholder 10">
            <a:extLst>
              <a:ext uri="{FF2B5EF4-FFF2-40B4-BE49-F238E27FC236}">
                <a16:creationId xmlns:a16="http://schemas.microsoft.com/office/drawing/2014/main" id="{91D0C3F1-69CA-2A45-33F7-9AF4B8FFEDBC}"/>
              </a:ext>
            </a:extLst>
          </p:cNvPr>
          <p:cNvSpPr>
            <a:spLocks noGrp="1"/>
          </p:cNvSpPr>
          <p:nvPr>
            <p:ph type="dt" sz="half" idx="14"/>
          </p:nvPr>
        </p:nvSpPr>
        <p:spPr/>
        <p:txBody>
          <a:bodyPr/>
          <a:lstStyle/>
          <a:p>
            <a:fld id="{778B2F59-4DA6-4A75-9B19-F58A4241F681}" type="datetimeFigureOut">
              <a:rPr lang="zh-TW" altLang="en-US" smtClean="0"/>
              <a:t>2026/8/31</a:t>
            </a:fld>
            <a:endParaRPr lang="zh-TW" altLang="en-US"/>
          </a:p>
        </p:txBody>
      </p:sp>
      <p:sp>
        <p:nvSpPr>
          <p:cNvPr id="13" name="Slide Number Placeholder 12">
            <a:extLst>
              <a:ext uri="{FF2B5EF4-FFF2-40B4-BE49-F238E27FC236}">
                <a16:creationId xmlns:a16="http://schemas.microsoft.com/office/drawing/2014/main" id="{8DB65802-3866-05DF-F96B-15A117F7C76C}"/>
              </a:ext>
            </a:extLst>
          </p:cNvPr>
          <p:cNvSpPr>
            <a:spLocks noGrp="1"/>
          </p:cNvSpPr>
          <p:nvPr>
            <p:ph type="sldNum" sz="quarter" idx="16"/>
          </p:nvPr>
        </p:nvSpPr>
        <p:spPr/>
        <p:txBody>
          <a:bodyPr/>
          <a:lstStyle/>
          <a:p>
            <a:fld id="{937E4BA1-F8FA-4FE5-91A9-9726D5E4B6CE}" type="slidenum">
              <a:rPr lang="zh-TW" altLang="en-US" smtClean="0"/>
              <a:t>‹#›</a:t>
            </a:fld>
            <a:endParaRPr lang="zh-TW" alt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7470" y="1016759"/>
            <a:ext cx="10082693" cy="5841242"/>
          </a:xfrm>
        </p:spPr>
        <p:txBody>
          <a:bodyPr anchor="b" anchorCtr="0">
            <a:noAutofit/>
          </a:bodyPr>
          <a:lstStyle>
            <a:lvl1pPr marL="0" indent="0">
              <a:lnSpc>
                <a:spcPct val="80000"/>
              </a:lnSpc>
              <a:buNone/>
              <a:defRPr sz="5600" b="0" spc="-200" baseline="0"/>
            </a:lvl1pPr>
            <a:lvl2pPr marL="228600" indent="0">
              <a:lnSpc>
                <a:spcPct val="80000"/>
              </a:lnSpc>
              <a:buNone/>
              <a:defRPr sz="5600" b="0" spc="-200" baseline="0"/>
            </a:lvl2pPr>
            <a:lvl3pPr marL="457200" indent="0">
              <a:lnSpc>
                <a:spcPct val="80000"/>
              </a:lnSpc>
              <a:buNone/>
              <a:defRPr sz="5600" b="0" spc="-200" baseline="0"/>
            </a:lvl3pPr>
            <a:lvl4pPr marL="685800" indent="0">
              <a:lnSpc>
                <a:spcPct val="80000"/>
              </a:lnSpc>
              <a:buNone/>
              <a:defRPr sz="5600" b="0" spc="-200" baseline="0"/>
            </a:lvl4pPr>
            <a:lvl5pPr marL="914400" indent="0">
              <a:lnSpc>
                <a:spcPct val="80000"/>
              </a:lnSpc>
              <a:buNone/>
              <a:defRPr sz="5600" b="0" spc="-200" baseline="0"/>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535037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DC095FD-8C32-C2DB-3F1D-105AFD1518B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083347" y="5852160"/>
            <a:ext cx="1005840" cy="1005840"/>
          </a:xfrm>
          <a:prstGeom prst="rect">
            <a:avLst/>
          </a:prstGeom>
        </p:spPr>
      </p:pic>
      <p:sp>
        <p:nvSpPr>
          <p:cNvPr id="4" name="Title 1">
            <a:extLst>
              <a:ext uri="{FF2B5EF4-FFF2-40B4-BE49-F238E27FC236}">
                <a16:creationId xmlns:a16="http://schemas.microsoft.com/office/drawing/2014/main" id="{CA0FBB42-F049-CCA6-45E1-D60DC58A76F0}"/>
              </a:ext>
            </a:extLst>
          </p:cNvPr>
          <p:cNvSpPr>
            <a:spLocks noGrp="1"/>
          </p:cNvSpPr>
          <p:nvPr>
            <p:ph type="title" hasCustomPrompt="1"/>
          </p:nvPr>
        </p:nvSpPr>
        <p:spPr>
          <a:xfrm>
            <a:off x="-1" y="5899926"/>
            <a:ext cx="5902657" cy="958073"/>
          </a:xfrm>
        </p:spPr>
        <p:txBody>
          <a:bodyPr anchor="b">
            <a:normAutofit/>
          </a:bodyPr>
          <a:lstStyle>
            <a:lvl1pPr>
              <a:lnSpc>
                <a:spcPct val="80000"/>
              </a:lnSpc>
              <a:defRPr sz="2000" spc="0" baseline="0">
                <a:solidFill>
                  <a:schemeClr val="tx1"/>
                </a:solidFill>
                <a:latin typeface="+mn-lt"/>
              </a:defRPr>
            </a:lvl1pPr>
          </a:lstStyle>
          <a:p>
            <a:r>
              <a:rPr lang="en-US" dirty="0"/>
              <a:t>Quote Author</a:t>
            </a:r>
          </a:p>
        </p:txBody>
      </p:sp>
      <p:sp>
        <p:nvSpPr>
          <p:cNvPr id="5" name="Content Placeholder 6">
            <a:extLst>
              <a:ext uri="{FF2B5EF4-FFF2-40B4-BE49-F238E27FC236}">
                <a16:creationId xmlns:a16="http://schemas.microsoft.com/office/drawing/2014/main" id="{2B5E50A9-B175-CA38-A22A-468AE7533B54}"/>
              </a:ext>
            </a:extLst>
          </p:cNvPr>
          <p:cNvSpPr>
            <a:spLocks noGrp="1"/>
          </p:cNvSpPr>
          <p:nvPr>
            <p:ph sz="quarter" idx="13" hasCustomPrompt="1"/>
          </p:nvPr>
        </p:nvSpPr>
        <p:spPr>
          <a:xfrm>
            <a:off x="-18288" y="95534"/>
            <a:ext cx="8961120" cy="4476466"/>
          </a:xfrm>
        </p:spPr>
        <p:txBody>
          <a:bodyPr anchor="t">
            <a:normAutofit/>
          </a:bodyPr>
          <a:lstStyle>
            <a:lvl1pPr marL="164592" indent="-164592">
              <a:lnSpc>
                <a:spcPct val="80000"/>
              </a:lnSpc>
              <a:spcBef>
                <a:spcPts val="0"/>
              </a:spcBef>
              <a:buNone/>
              <a:defRPr sz="5600" spc="-200" baseline="0">
                <a:solidFill>
                  <a:schemeClr val="tx1"/>
                </a:solidFill>
                <a:latin typeface="+mj-lt"/>
              </a:defRPr>
            </a:lvl1pPr>
          </a:lstStyle>
          <a:p>
            <a:pPr lvl="0"/>
            <a:r>
              <a:rPr lang="en-US" dirty="0"/>
              <a:t>Click to add Quote</a:t>
            </a:r>
          </a:p>
        </p:txBody>
      </p:sp>
      <p:sp>
        <p:nvSpPr>
          <p:cNvPr id="8" name="Slide Number Placeholder 9">
            <a:extLst>
              <a:ext uri="{FF2B5EF4-FFF2-40B4-BE49-F238E27FC236}">
                <a16:creationId xmlns:a16="http://schemas.microsoft.com/office/drawing/2014/main" id="{84D7E47A-F89A-8F43-C300-185AD1461C07}"/>
              </a:ext>
            </a:extLst>
          </p:cNvPr>
          <p:cNvSpPr>
            <a:spLocks noGrp="1"/>
          </p:cNvSpPr>
          <p:nvPr>
            <p:ph type="sldNum" sz="quarter" idx="16"/>
          </p:nvPr>
        </p:nvSpPr>
        <p:spPr>
          <a:xfrm>
            <a:off x="11762793" y="110364"/>
            <a:ext cx="429207" cy="365125"/>
          </a:xfrm>
        </p:spPr>
        <p:txBody>
          <a:bodyPr/>
          <a:lstStyle/>
          <a:p>
            <a:fld id="{937E4BA1-F8FA-4FE5-91A9-9726D5E4B6CE}" type="slidenum">
              <a:rPr lang="zh-TW" altLang="en-US" smtClean="0"/>
              <a:t>‹#›</a:t>
            </a:fld>
            <a:endParaRPr lang="zh-TW" altLang="en-US"/>
          </a:p>
        </p:txBody>
      </p:sp>
      <p:sp>
        <p:nvSpPr>
          <p:cNvPr id="10" name="Footer Placeholder 3">
            <a:extLst>
              <a:ext uri="{FF2B5EF4-FFF2-40B4-BE49-F238E27FC236}">
                <a16:creationId xmlns:a16="http://schemas.microsoft.com/office/drawing/2014/main" id="{1CA01B7F-0CDC-9F0A-6B3B-A87674D14D6B}"/>
              </a:ext>
            </a:extLst>
          </p:cNvPr>
          <p:cNvSpPr>
            <a:spLocks noGrp="1"/>
          </p:cNvSpPr>
          <p:nvPr>
            <p:ph type="ftr" sz="quarter" idx="17"/>
          </p:nvPr>
        </p:nvSpPr>
        <p:spPr>
          <a:xfrm>
            <a:off x="6193030" y="6392564"/>
            <a:ext cx="3104866" cy="365125"/>
          </a:xfrm>
        </p:spPr>
        <p:txBody>
          <a:bodyPr anchor="b"/>
          <a:lstStyle/>
          <a:p>
            <a:endParaRPr lang="zh-TW" altLang="en-US"/>
          </a:p>
        </p:txBody>
      </p:sp>
    </p:spTree>
    <p:extLst>
      <p:ext uri="{BB962C8B-B14F-4D97-AF65-F5344CB8AC3E}">
        <p14:creationId xmlns:p14="http://schemas.microsoft.com/office/powerpoint/2010/main" val="13222134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A74F0-5415-CAD7-98B3-4A75913F44B5}"/>
              </a:ext>
            </a:extLst>
          </p:cNvPr>
          <p:cNvSpPr>
            <a:spLocks noGrp="1"/>
          </p:cNvSpPr>
          <p:nvPr>
            <p:ph type="title"/>
          </p:nvPr>
        </p:nvSpPr>
        <p:spPr>
          <a:xfrm>
            <a:off x="512064" y="987552"/>
            <a:ext cx="3465576" cy="2944368"/>
          </a:xfrm>
        </p:spPr>
        <p:txBody>
          <a:bodyPr/>
          <a:lstStyle/>
          <a:p>
            <a:r>
              <a:rPr lang="zh-TW" altLang="en-US"/>
              <a:t>按一下以編輯母片標題樣式</a:t>
            </a:r>
            <a:endParaRPr lang="en-US" dirty="0"/>
          </a:p>
        </p:txBody>
      </p:sp>
      <p:sp>
        <p:nvSpPr>
          <p:cNvPr id="4" name="Footer Placeholder 3">
            <a:extLst>
              <a:ext uri="{FF2B5EF4-FFF2-40B4-BE49-F238E27FC236}">
                <a16:creationId xmlns:a16="http://schemas.microsoft.com/office/drawing/2014/main" id="{5151E178-0505-15CE-6ACB-7BE1FB1E52EC}"/>
              </a:ext>
            </a:extLst>
          </p:cNvPr>
          <p:cNvSpPr>
            <a:spLocks noGrp="1"/>
          </p:cNvSpPr>
          <p:nvPr>
            <p:ph type="ftr" sz="quarter" idx="11"/>
          </p:nvPr>
        </p:nvSpPr>
        <p:spPr>
          <a:xfrm>
            <a:off x="530353" y="110364"/>
            <a:ext cx="3474720" cy="365125"/>
          </a:xfrm>
        </p:spPr>
        <p:txBody>
          <a:bodyPr/>
          <a:lstStyle/>
          <a:p>
            <a:endParaRPr lang="zh-TW" altLang="en-US"/>
          </a:p>
        </p:txBody>
      </p:sp>
      <p:sp>
        <p:nvSpPr>
          <p:cNvPr id="3" name="Date Placeholder 2">
            <a:extLst>
              <a:ext uri="{FF2B5EF4-FFF2-40B4-BE49-F238E27FC236}">
                <a16:creationId xmlns:a16="http://schemas.microsoft.com/office/drawing/2014/main" id="{9B82246E-2BFA-5BAA-F22D-A2618C05A0B2}"/>
              </a:ext>
            </a:extLst>
          </p:cNvPr>
          <p:cNvSpPr>
            <a:spLocks noGrp="1"/>
          </p:cNvSpPr>
          <p:nvPr>
            <p:ph type="dt" sz="half" idx="10"/>
          </p:nvPr>
        </p:nvSpPr>
        <p:spPr>
          <a:xfrm>
            <a:off x="4315968" y="104576"/>
            <a:ext cx="4836883" cy="365125"/>
          </a:xfrm>
        </p:spPr>
        <p:txBody>
          <a:bodyPr/>
          <a:lstStyle/>
          <a:p>
            <a:fld id="{778B2F59-4DA6-4A75-9B19-F58A4241F681}" type="datetimeFigureOut">
              <a:rPr lang="zh-TW" altLang="en-US" smtClean="0"/>
              <a:t>2026/8/31</a:t>
            </a:fld>
            <a:endParaRPr lang="zh-TW" altLang="en-US"/>
          </a:p>
        </p:txBody>
      </p:sp>
      <p:sp>
        <p:nvSpPr>
          <p:cNvPr id="5" name="Slide Number Placeholder 4">
            <a:extLst>
              <a:ext uri="{FF2B5EF4-FFF2-40B4-BE49-F238E27FC236}">
                <a16:creationId xmlns:a16="http://schemas.microsoft.com/office/drawing/2014/main" id="{BD4BA02B-433E-FB95-6E96-11393CDBD0CB}"/>
              </a:ext>
            </a:extLst>
          </p:cNvPr>
          <p:cNvSpPr>
            <a:spLocks noGrp="1"/>
          </p:cNvSpPr>
          <p:nvPr>
            <p:ph type="sldNum" sz="quarter" idx="12"/>
          </p:nvPr>
        </p:nvSpPr>
        <p:spPr/>
        <p:txBody>
          <a:bodyPr/>
          <a:lstStyle/>
          <a:p>
            <a:fld id="{937E4BA1-F8FA-4FE5-91A9-9726D5E4B6CE}" type="slidenum">
              <a:rPr lang="zh-TW" altLang="en-US" smtClean="0"/>
              <a:t>‹#›</a:t>
            </a:fld>
            <a:endParaRPr lang="zh-TW" altLang="en-US"/>
          </a:p>
        </p:txBody>
      </p:sp>
      <p:sp>
        <p:nvSpPr>
          <p:cNvPr id="8" name="Content Placeholder 3">
            <a:extLst>
              <a:ext uri="{FF2B5EF4-FFF2-40B4-BE49-F238E27FC236}">
                <a16:creationId xmlns:a16="http://schemas.microsoft.com/office/drawing/2014/main" id="{F74B4B98-ABA0-9FD3-485A-984EDEEB4469}"/>
              </a:ext>
            </a:extLst>
          </p:cNvPr>
          <p:cNvSpPr>
            <a:spLocks noGrp="1"/>
          </p:cNvSpPr>
          <p:nvPr>
            <p:ph sz="quarter" idx="17"/>
          </p:nvPr>
        </p:nvSpPr>
        <p:spPr>
          <a:xfrm>
            <a:off x="4315966" y="987552"/>
            <a:ext cx="7446825" cy="256032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9" name="Content Placeholder 9">
            <a:extLst>
              <a:ext uri="{FF2B5EF4-FFF2-40B4-BE49-F238E27FC236}">
                <a16:creationId xmlns:a16="http://schemas.microsoft.com/office/drawing/2014/main" id="{3822067E-4B47-03C7-3636-0C6F8324E1E9}"/>
              </a:ext>
            </a:extLst>
          </p:cNvPr>
          <p:cNvSpPr>
            <a:spLocks noGrp="1"/>
          </p:cNvSpPr>
          <p:nvPr>
            <p:ph sz="quarter" idx="18"/>
          </p:nvPr>
        </p:nvSpPr>
        <p:spPr>
          <a:xfrm>
            <a:off x="4315967" y="3931920"/>
            <a:ext cx="7446824" cy="256032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38021078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F29C1-2D4D-0529-EAD3-926838F41BF8}"/>
              </a:ext>
            </a:extLst>
          </p:cNvPr>
          <p:cNvSpPr>
            <a:spLocks noGrp="1"/>
          </p:cNvSpPr>
          <p:nvPr>
            <p:ph type="title"/>
          </p:nvPr>
        </p:nvSpPr>
        <p:spPr>
          <a:xfrm>
            <a:off x="512064" y="630936"/>
            <a:ext cx="11018520" cy="1088358"/>
          </a:xfrm>
        </p:spPr>
        <p:txBody>
          <a:bodyPr/>
          <a:lstStyle/>
          <a:p>
            <a:r>
              <a:rPr lang="zh-TW" altLang="en-US"/>
              <a:t>按一下以編輯母片標題樣式</a:t>
            </a:r>
            <a:endParaRPr lang="en-US" dirty="0"/>
          </a:p>
        </p:txBody>
      </p:sp>
      <p:sp>
        <p:nvSpPr>
          <p:cNvPr id="4" name="Footer Placeholder 3">
            <a:extLst>
              <a:ext uri="{FF2B5EF4-FFF2-40B4-BE49-F238E27FC236}">
                <a16:creationId xmlns:a16="http://schemas.microsoft.com/office/drawing/2014/main" id="{9A6A1D5A-FFC5-5F10-90D2-A3FBCC3129EF}"/>
              </a:ext>
            </a:extLst>
          </p:cNvPr>
          <p:cNvSpPr>
            <a:spLocks noGrp="1"/>
          </p:cNvSpPr>
          <p:nvPr>
            <p:ph type="ftr" sz="quarter" idx="11"/>
          </p:nvPr>
        </p:nvSpPr>
        <p:spPr>
          <a:xfrm>
            <a:off x="530352" y="110364"/>
            <a:ext cx="5276852" cy="365125"/>
          </a:xfrm>
        </p:spPr>
        <p:txBody>
          <a:bodyPr/>
          <a:lstStyle/>
          <a:p>
            <a:endParaRPr lang="zh-TW" altLang="en-US"/>
          </a:p>
        </p:txBody>
      </p:sp>
      <p:sp>
        <p:nvSpPr>
          <p:cNvPr id="3" name="Date Placeholder 2">
            <a:extLst>
              <a:ext uri="{FF2B5EF4-FFF2-40B4-BE49-F238E27FC236}">
                <a16:creationId xmlns:a16="http://schemas.microsoft.com/office/drawing/2014/main" id="{FE1BD63D-FC9C-D946-5560-869AEDE315EA}"/>
              </a:ext>
            </a:extLst>
          </p:cNvPr>
          <p:cNvSpPr>
            <a:spLocks noGrp="1"/>
          </p:cNvSpPr>
          <p:nvPr>
            <p:ph type="dt" sz="half" idx="10"/>
          </p:nvPr>
        </p:nvSpPr>
        <p:spPr>
          <a:xfrm>
            <a:off x="6190488" y="104576"/>
            <a:ext cx="4836883" cy="365125"/>
          </a:xfrm>
        </p:spPr>
        <p:txBody>
          <a:bodyPr/>
          <a:lstStyle/>
          <a:p>
            <a:fld id="{778B2F59-4DA6-4A75-9B19-F58A4241F681}" type="datetimeFigureOut">
              <a:rPr lang="zh-TW" altLang="en-US" smtClean="0"/>
              <a:t>2026/8/31</a:t>
            </a:fld>
            <a:endParaRPr lang="zh-TW" altLang="en-US"/>
          </a:p>
        </p:txBody>
      </p:sp>
      <p:sp>
        <p:nvSpPr>
          <p:cNvPr id="5" name="Slide Number Placeholder 4">
            <a:extLst>
              <a:ext uri="{FF2B5EF4-FFF2-40B4-BE49-F238E27FC236}">
                <a16:creationId xmlns:a16="http://schemas.microsoft.com/office/drawing/2014/main" id="{822EF08D-93E2-AF7A-F559-DDB0B35B8781}"/>
              </a:ext>
            </a:extLst>
          </p:cNvPr>
          <p:cNvSpPr>
            <a:spLocks noGrp="1"/>
          </p:cNvSpPr>
          <p:nvPr>
            <p:ph type="sldNum" sz="quarter" idx="12"/>
          </p:nvPr>
        </p:nvSpPr>
        <p:spPr/>
        <p:txBody>
          <a:bodyPr/>
          <a:lstStyle/>
          <a:p>
            <a:fld id="{937E4BA1-F8FA-4FE5-91A9-9726D5E4B6CE}" type="slidenum">
              <a:rPr lang="zh-TW" altLang="en-US" smtClean="0"/>
              <a:t>‹#›</a:t>
            </a:fld>
            <a:endParaRPr lang="zh-TW" altLang="en-US"/>
          </a:p>
        </p:txBody>
      </p:sp>
      <p:sp>
        <p:nvSpPr>
          <p:cNvPr id="6" name="Text Placeholder 2">
            <a:extLst>
              <a:ext uri="{FF2B5EF4-FFF2-40B4-BE49-F238E27FC236}">
                <a16:creationId xmlns:a16="http://schemas.microsoft.com/office/drawing/2014/main" id="{148CB9E0-8B46-6608-0C37-7C5ABA9B47A8}"/>
              </a:ext>
            </a:extLst>
          </p:cNvPr>
          <p:cNvSpPr>
            <a:spLocks noGrp="1"/>
          </p:cNvSpPr>
          <p:nvPr>
            <p:ph type="body" idx="1"/>
          </p:nvPr>
        </p:nvSpPr>
        <p:spPr>
          <a:xfrm>
            <a:off x="530352" y="2286000"/>
            <a:ext cx="5184648" cy="534033"/>
          </a:xfrm>
        </p:spPr>
        <p:txBody>
          <a:bodyPr/>
          <a:lstStyle/>
          <a:p>
            <a:pPr lvl="0"/>
            <a:r>
              <a:rPr lang="zh-TW" altLang="en-US"/>
              <a:t>按一下以編輯母片文字樣式</a:t>
            </a:r>
          </a:p>
        </p:txBody>
      </p:sp>
      <p:sp>
        <p:nvSpPr>
          <p:cNvPr id="10" name="Content Placeholder 5">
            <a:extLst>
              <a:ext uri="{FF2B5EF4-FFF2-40B4-BE49-F238E27FC236}">
                <a16:creationId xmlns:a16="http://schemas.microsoft.com/office/drawing/2014/main" id="{C2C05A59-CCEE-1225-7022-B1DA682C7041}"/>
              </a:ext>
            </a:extLst>
          </p:cNvPr>
          <p:cNvSpPr>
            <a:spLocks noGrp="1"/>
          </p:cNvSpPr>
          <p:nvPr>
            <p:ph sz="quarter" idx="17"/>
          </p:nvPr>
        </p:nvSpPr>
        <p:spPr>
          <a:xfrm>
            <a:off x="530351" y="2980943"/>
            <a:ext cx="5183188" cy="358611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8" name="Text Placeholder 4">
            <a:extLst>
              <a:ext uri="{FF2B5EF4-FFF2-40B4-BE49-F238E27FC236}">
                <a16:creationId xmlns:a16="http://schemas.microsoft.com/office/drawing/2014/main" id="{86471C19-5F51-6595-B72A-4BFC1E553DC0}"/>
              </a:ext>
            </a:extLst>
          </p:cNvPr>
          <p:cNvSpPr>
            <a:spLocks noGrp="1"/>
          </p:cNvSpPr>
          <p:nvPr>
            <p:ph type="body" sz="quarter" idx="3"/>
          </p:nvPr>
        </p:nvSpPr>
        <p:spPr>
          <a:xfrm>
            <a:off x="6190488" y="2286000"/>
            <a:ext cx="5183188" cy="534033"/>
          </a:xfrm>
        </p:spPr>
        <p:txBody>
          <a:bodyPr/>
          <a:lstStyle/>
          <a:p>
            <a:pPr lvl="0"/>
            <a:r>
              <a:rPr lang="zh-TW" altLang="en-US"/>
              <a:t>按一下以編輯母片文字樣式</a:t>
            </a:r>
          </a:p>
        </p:txBody>
      </p:sp>
      <p:sp>
        <p:nvSpPr>
          <p:cNvPr id="11" name="Content Placeholder 11">
            <a:extLst>
              <a:ext uri="{FF2B5EF4-FFF2-40B4-BE49-F238E27FC236}">
                <a16:creationId xmlns:a16="http://schemas.microsoft.com/office/drawing/2014/main" id="{0AB20C10-A144-EF5E-8276-7E736CE87590}"/>
              </a:ext>
            </a:extLst>
          </p:cNvPr>
          <p:cNvSpPr>
            <a:spLocks noGrp="1"/>
          </p:cNvSpPr>
          <p:nvPr>
            <p:ph sz="quarter" idx="18"/>
          </p:nvPr>
        </p:nvSpPr>
        <p:spPr>
          <a:xfrm>
            <a:off x="6190488" y="2980944"/>
            <a:ext cx="5183188" cy="358611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3199703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只有標題">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D1F904E-1F4C-373E-2E2B-D7478F70F195}"/>
              </a:ext>
            </a:extLst>
          </p:cNvPr>
          <p:cNvSpPr>
            <a:spLocks noGrp="1"/>
          </p:cNvSpPr>
          <p:nvPr>
            <p:ph type="title"/>
          </p:nvPr>
        </p:nvSpPr>
        <p:spPr>
          <a:xfrm>
            <a:off x="502920" y="644663"/>
            <a:ext cx="11045952" cy="1088358"/>
          </a:xfrm>
        </p:spPr>
        <p:txBody>
          <a:bodyPr/>
          <a:lstStyle/>
          <a:p>
            <a:r>
              <a:rPr lang="zh-TW" altLang="en-US"/>
              <a:t>按一下以編輯母片標題樣式</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a:xfrm>
            <a:off x="530352" y="109728"/>
            <a:ext cx="5276852" cy="365125"/>
          </a:xfrm>
        </p:spPr>
        <p:txBody>
          <a:bodyPr/>
          <a:lstStyle/>
          <a:p>
            <a:endParaRPr lang="zh-TW" altLang="en-US"/>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778B2F59-4DA6-4A75-9B19-F58A4241F681}" type="datetimeFigureOut">
              <a:rPr lang="zh-TW" altLang="en-US" smtClean="0"/>
              <a:t>2026/8/31</a:t>
            </a:fld>
            <a:endParaRPr lang="zh-TW" alt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a:xfrm>
            <a:off x="11231928" y="110364"/>
            <a:ext cx="429207" cy="365125"/>
          </a:xfrm>
        </p:spPr>
        <p:txBody>
          <a:bodyPr/>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1318200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1AD1B27E-1142-7BB8-1DE8-D31FA8AA8F10}"/>
              </a:ext>
            </a:extLst>
          </p:cNvPr>
          <p:cNvSpPr>
            <a:spLocks noGrp="1"/>
          </p:cNvSpPr>
          <p:nvPr>
            <p:ph type="ftr" sz="quarter" idx="11"/>
          </p:nvPr>
        </p:nvSpPr>
        <p:spPr>
          <a:xfrm>
            <a:off x="0" y="100701"/>
            <a:ext cx="5898630" cy="365125"/>
          </a:xfrm>
        </p:spPr>
        <p:txBody>
          <a:bodyPr/>
          <a:lstStyle/>
          <a:p>
            <a:endParaRPr lang="zh-TW" altLang="en-US"/>
          </a:p>
        </p:txBody>
      </p:sp>
      <p:sp>
        <p:nvSpPr>
          <p:cNvPr id="5" name="Date Placeholder 3">
            <a:extLst>
              <a:ext uri="{FF2B5EF4-FFF2-40B4-BE49-F238E27FC236}">
                <a16:creationId xmlns:a16="http://schemas.microsoft.com/office/drawing/2014/main" id="{D900E2BC-FCC7-E994-4648-A42CDE518612}"/>
              </a:ext>
            </a:extLst>
          </p:cNvPr>
          <p:cNvSpPr>
            <a:spLocks noGrp="1"/>
          </p:cNvSpPr>
          <p:nvPr>
            <p:ph type="dt" sz="half" idx="10"/>
          </p:nvPr>
        </p:nvSpPr>
        <p:spPr>
          <a:xfrm>
            <a:off x="6217920" y="100701"/>
            <a:ext cx="5332001" cy="365125"/>
          </a:xfrm>
        </p:spPr>
        <p:txBody>
          <a:bodyPr/>
          <a:lstStyle/>
          <a:p>
            <a:fld id="{778B2F59-4DA6-4A75-9B19-F58A4241F681}" type="datetimeFigureOut">
              <a:rPr lang="zh-TW" altLang="en-US" smtClean="0"/>
              <a:t>2026/8/31</a:t>
            </a:fld>
            <a:endParaRPr lang="zh-TW" altLang="en-US"/>
          </a:p>
        </p:txBody>
      </p:sp>
      <p:sp>
        <p:nvSpPr>
          <p:cNvPr id="7" name="Slide Number Placeholder 5">
            <a:extLst>
              <a:ext uri="{FF2B5EF4-FFF2-40B4-BE49-F238E27FC236}">
                <a16:creationId xmlns:a16="http://schemas.microsoft.com/office/drawing/2014/main" id="{9E211A59-CFA8-A0B1-4A4C-E446F90726C5}"/>
              </a:ext>
            </a:extLst>
          </p:cNvPr>
          <p:cNvSpPr>
            <a:spLocks noGrp="1"/>
          </p:cNvSpPr>
          <p:nvPr>
            <p:ph type="sldNum" sz="quarter" idx="12"/>
          </p:nvPr>
        </p:nvSpPr>
        <p:spPr>
          <a:xfrm>
            <a:off x="11762793" y="100701"/>
            <a:ext cx="429207" cy="365125"/>
          </a:xfrm>
        </p:spPr>
        <p:txBody>
          <a:bodyPr/>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3611402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45926" y="655093"/>
            <a:ext cx="10982409" cy="1528549"/>
          </a:xfrm>
        </p:spPr>
        <p:txBody>
          <a:bodyPr anchor="t">
            <a:noAutofit/>
          </a:bodyPr>
          <a:lstStyle>
            <a:lvl1pPr>
              <a:defRPr sz="5600"/>
            </a:lvl1pPr>
          </a:lstStyle>
          <a:p>
            <a:r>
              <a:rPr lang="zh-TW" altLang="en-US"/>
              <a:t>按一下以編輯母片標題樣式</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545926" y="2497540"/>
            <a:ext cx="10982409" cy="3384645"/>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Footer Placeholder 5">
            <a:extLst>
              <a:ext uri="{FF2B5EF4-FFF2-40B4-BE49-F238E27FC236}">
                <a16:creationId xmlns:a16="http://schemas.microsoft.com/office/drawing/2014/main" id="{BD7A9B30-35AB-D437-5276-473CFE5169DF}"/>
              </a:ext>
            </a:extLst>
          </p:cNvPr>
          <p:cNvSpPr>
            <a:spLocks noGrp="1"/>
          </p:cNvSpPr>
          <p:nvPr>
            <p:ph type="ftr" sz="quarter" idx="16"/>
          </p:nvPr>
        </p:nvSpPr>
        <p:spPr>
          <a:xfrm>
            <a:off x="545926" y="6438284"/>
            <a:ext cx="5276852" cy="365125"/>
          </a:xfrm>
        </p:spPr>
        <p:txBody>
          <a:bodyPr/>
          <a:lstStyle/>
          <a:p>
            <a:endParaRPr lang="zh-TW" altLang="en-US"/>
          </a:p>
        </p:txBody>
      </p:sp>
      <p:sp>
        <p:nvSpPr>
          <p:cNvPr id="4" name="Date Placeholder 4">
            <a:extLst>
              <a:ext uri="{FF2B5EF4-FFF2-40B4-BE49-F238E27FC236}">
                <a16:creationId xmlns:a16="http://schemas.microsoft.com/office/drawing/2014/main" id="{0D033E8C-C8B6-A9F1-6B99-0610AEC435CB}"/>
              </a:ext>
            </a:extLst>
          </p:cNvPr>
          <p:cNvSpPr>
            <a:spLocks noGrp="1"/>
          </p:cNvSpPr>
          <p:nvPr>
            <p:ph type="dt" sz="half" idx="15"/>
          </p:nvPr>
        </p:nvSpPr>
        <p:spPr>
          <a:xfrm>
            <a:off x="6190488" y="6432496"/>
            <a:ext cx="2544079" cy="365125"/>
          </a:xfrm>
        </p:spPr>
        <p:txBody>
          <a:bodyPr/>
          <a:lstStyle/>
          <a:p>
            <a:fld id="{778B2F59-4DA6-4A75-9B19-F58A4241F681}" type="datetimeFigureOut">
              <a:rPr lang="zh-TW" altLang="en-US" smtClean="0"/>
              <a:t>2026/8/31</a:t>
            </a:fld>
            <a:endParaRPr lang="zh-TW" altLang="en-US"/>
          </a:p>
        </p:txBody>
      </p:sp>
      <p:sp>
        <p:nvSpPr>
          <p:cNvPr id="6" name="Slide Number Placeholder 6">
            <a:extLst>
              <a:ext uri="{FF2B5EF4-FFF2-40B4-BE49-F238E27FC236}">
                <a16:creationId xmlns:a16="http://schemas.microsoft.com/office/drawing/2014/main" id="{09C00759-43C5-D4A5-6597-C9F31C4DA2AA}"/>
              </a:ext>
            </a:extLst>
          </p:cNvPr>
          <p:cNvSpPr>
            <a:spLocks noGrp="1"/>
          </p:cNvSpPr>
          <p:nvPr>
            <p:ph type="sldNum" sz="quarter" idx="17"/>
          </p:nvPr>
        </p:nvSpPr>
        <p:spPr>
          <a:xfrm>
            <a:off x="11099128" y="6438284"/>
            <a:ext cx="429207" cy="365125"/>
          </a:xfrm>
        </p:spPr>
        <p:txBody>
          <a:bodyPr/>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2796971771"/>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18615" y="2883090"/>
            <a:ext cx="7741851" cy="1842020"/>
          </a:xfrm>
        </p:spPr>
        <p:txBody>
          <a:bodyPr anchor="b">
            <a:noAutofit/>
          </a:bodyPr>
          <a:lstStyle>
            <a:lvl1pPr>
              <a:defRPr sz="5600"/>
            </a:lvl1pPr>
          </a:lstStyle>
          <a:p>
            <a:r>
              <a:rPr lang="zh-TW" altLang="en-US"/>
              <a:t>按一下以編輯母片標題樣式</a:t>
            </a:r>
            <a:endParaRPr lang="en-US" dirty="0"/>
          </a:p>
        </p:txBody>
      </p:sp>
      <p:sp>
        <p:nvSpPr>
          <p:cNvPr id="9" name="Footer Placeholder 4">
            <a:extLst>
              <a:ext uri="{FF2B5EF4-FFF2-40B4-BE49-F238E27FC236}">
                <a16:creationId xmlns:a16="http://schemas.microsoft.com/office/drawing/2014/main" id="{C9D34928-44CA-ACCE-36AD-37689020A379}"/>
              </a:ext>
            </a:extLst>
          </p:cNvPr>
          <p:cNvSpPr>
            <a:spLocks noGrp="1"/>
          </p:cNvSpPr>
          <p:nvPr>
            <p:ph type="ftr" sz="quarter" idx="11"/>
          </p:nvPr>
        </p:nvSpPr>
        <p:spPr>
          <a:xfrm>
            <a:off x="536906" y="100701"/>
            <a:ext cx="5361724" cy="365125"/>
          </a:xfrm>
        </p:spPr>
        <p:txBody>
          <a:bodyPr/>
          <a:lstStyle/>
          <a:p>
            <a:endParaRPr lang="zh-TW" altLang="en-US"/>
          </a:p>
        </p:txBody>
      </p:sp>
      <p:sp>
        <p:nvSpPr>
          <p:cNvPr id="8" name="Date Placeholder 3">
            <a:extLst>
              <a:ext uri="{FF2B5EF4-FFF2-40B4-BE49-F238E27FC236}">
                <a16:creationId xmlns:a16="http://schemas.microsoft.com/office/drawing/2014/main" id="{B6F43E62-A9B0-571B-E3BD-354206A884CF}"/>
              </a:ext>
            </a:extLst>
          </p:cNvPr>
          <p:cNvSpPr>
            <a:spLocks noGrp="1"/>
          </p:cNvSpPr>
          <p:nvPr>
            <p:ph type="dt" sz="half" idx="10"/>
          </p:nvPr>
        </p:nvSpPr>
        <p:spPr>
          <a:xfrm>
            <a:off x="6217921" y="100701"/>
            <a:ext cx="2526030" cy="365125"/>
          </a:xfrm>
        </p:spPr>
        <p:txBody>
          <a:bodyPr/>
          <a:lstStyle/>
          <a:p>
            <a:fld id="{778B2F59-4DA6-4A75-9B19-F58A4241F681}" type="datetimeFigureOut">
              <a:rPr lang="zh-TW" altLang="en-US" smtClean="0"/>
              <a:t>2026/8/31</a:t>
            </a:fld>
            <a:endParaRPr lang="zh-TW" altLang="en-US"/>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36905" y="4922111"/>
            <a:ext cx="7741850" cy="1279615"/>
          </a:xfrm>
        </p:spPr>
        <p:txBody>
          <a:bodyPr anchor="t">
            <a:noAutofit/>
          </a:bodyPr>
          <a:lstStyle>
            <a:lvl1pPr marL="0" indent="0">
              <a:buNone/>
              <a:defRPr sz="1400"/>
            </a:lvl1pPr>
            <a:lvl2pPr marL="228600" indent="0">
              <a:buNone/>
              <a:defRPr sz="1400"/>
            </a:lvl2pPr>
            <a:lvl3pPr marL="457200" indent="0">
              <a:buNone/>
              <a:defRPr sz="1400"/>
            </a:lvl3pPr>
            <a:lvl4pPr marL="685800" indent="0">
              <a:buNone/>
              <a:defRPr sz="1400"/>
            </a:lvl4pPr>
            <a:lvl5pPr marL="914400" indent="0">
              <a:buNone/>
              <a:defRPr sz="14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762793" y="6392174"/>
            <a:ext cx="429207" cy="365125"/>
          </a:xfrm>
        </p:spPr>
        <p:txBody>
          <a:bodyPr anchor="b"/>
          <a:lstStyle/>
          <a:p>
            <a:fld id="{937E4BA1-F8FA-4FE5-91A9-9726D5E4B6CE}" type="slidenum">
              <a:rPr lang="zh-TW" altLang="en-US" smtClean="0"/>
              <a:t>‹#›</a:t>
            </a:fld>
            <a:endParaRPr lang="zh-TW" altLang="en-US"/>
          </a:p>
        </p:txBody>
      </p:sp>
      <p:sp>
        <p:nvSpPr>
          <p:cNvPr id="3" name="Oval 2">
            <a:extLst>
              <a:ext uri="{FF2B5EF4-FFF2-40B4-BE49-F238E27FC236}">
                <a16:creationId xmlns:a16="http://schemas.microsoft.com/office/drawing/2014/main" id="{D3CF16D9-01F3-6CE6-7291-C344E099BBD0}"/>
              </a:ext>
            </a:extLst>
          </p:cNvPr>
          <p:cNvSpPr/>
          <p:nvPr/>
        </p:nvSpPr>
        <p:spPr>
          <a:xfrm>
            <a:off x="8454179" y="100701"/>
            <a:ext cx="3557904" cy="3557904"/>
          </a:xfrm>
          <a:prstGeom prst="ellipse">
            <a:avLst/>
          </a:prstGeom>
          <a:noFill/>
          <a:ln w="158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73925340"/>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自訂版面配置">
    <p:spTree>
      <p:nvGrpSpPr>
        <p:cNvPr id="1" name=""/>
        <p:cNvGrpSpPr/>
        <p:nvPr/>
      </p:nvGrpSpPr>
      <p:grpSpPr>
        <a:xfrm>
          <a:off x="0" y="0"/>
          <a:ext cx="0" cy="0"/>
          <a:chOff x="0" y="0"/>
          <a:chExt cx="0" cy="0"/>
        </a:xfrm>
      </p:grpSpPr>
      <p:sp>
        <p:nvSpPr>
          <p:cNvPr id="3" name="日期版面配置區 2">
            <a:extLst>
              <a:ext uri="{FF2B5EF4-FFF2-40B4-BE49-F238E27FC236}">
                <a16:creationId xmlns:a16="http://schemas.microsoft.com/office/drawing/2014/main" id="{F92D25A3-351A-AD9E-A4F7-F55B9D6BF558}"/>
              </a:ext>
            </a:extLst>
          </p:cNvPr>
          <p:cNvSpPr>
            <a:spLocks noGrp="1"/>
          </p:cNvSpPr>
          <p:nvPr>
            <p:ph type="dt" sz="half" idx="10"/>
          </p:nvPr>
        </p:nvSpPr>
        <p:spPr/>
        <p:txBody>
          <a:bodyPr/>
          <a:lstStyle/>
          <a:p>
            <a:fld id="{960C70C6-5171-4886-A75B-0AA23832D4B3}" type="datetime1">
              <a:rPr lang="zh-TW" altLang="en-US" smtClean="0"/>
              <a:t>2026/8/31</a:t>
            </a:fld>
            <a:endParaRPr lang="zh-TW" altLang="en-US"/>
          </a:p>
        </p:txBody>
      </p:sp>
      <p:sp>
        <p:nvSpPr>
          <p:cNvPr id="4" name="頁尾版面配置區 3">
            <a:extLst>
              <a:ext uri="{FF2B5EF4-FFF2-40B4-BE49-F238E27FC236}">
                <a16:creationId xmlns:a16="http://schemas.microsoft.com/office/drawing/2014/main" id="{F3AB1E7A-133B-EE07-51A7-F6721A931A60}"/>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960EBB3D-3A59-A8A2-699C-A0BC3B3E0963}"/>
              </a:ext>
            </a:extLst>
          </p:cNvPr>
          <p:cNvSpPr>
            <a:spLocks noGrp="1"/>
          </p:cNvSpPr>
          <p:nvPr>
            <p:ph type="sldNum" sz="quarter" idx="12"/>
          </p:nvPr>
        </p:nvSpPr>
        <p:spPr/>
        <p:txBody>
          <a:bodyPr/>
          <a:lstStyle/>
          <a:p>
            <a:fld id="{A039980D-A1F2-4185-AE6E-1134E998DEB0}" type="slidenum">
              <a:rPr lang="zh-TW" altLang="en-US" smtClean="0"/>
              <a:t>‹#›</a:t>
            </a:fld>
            <a:endParaRPr lang="zh-TW" altLang="en-US"/>
          </a:p>
        </p:txBody>
      </p:sp>
      <p:sp>
        <p:nvSpPr>
          <p:cNvPr id="6" name="íṧlíḍè">
            <a:extLst>
              <a:ext uri="{FF2B5EF4-FFF2-40B4-BE49-F238E27FC236}">
                <a16:creationId xmlns:a16="http://schemas.microsoft.com/office/drawing/2014/main" id="{E6FF4743-7155-035C-71F6-D9C9F7B0A11B}"/>
              </a:ext>
            </a:extLst>
          </p:cNvPr>
          <p:cNvSpPr/>
          <p:nvPr userDrawn="1"/>
        </p:nvSpPr>
        <p:spPr bwMode="auto">
          <a:xfrm>
            <a:off x="3961" y="290981"/>
            <a:ext cx="6341975" cy="701323"/>
          </a:xfrm>
          <a:prstGeom prst="homePlate">
            <a:avLst>
              <a:gd name="adj" fmla="val 0"/>
            </a:avLst>
          </a:prstGeom>
          <a:solidFill>
            <a:schemeClr val="accent1"/>
          </a:solidFill>
          <a:ln w="19050">
            <a:noFill/>
            <a:round/>
          </a:ln>
        </p:spPr>
        <p:txBody>
          <a:bodyPr anchor="ctr"/>
          <a:lstStyle/>
          <a:p>
            <a:pPr algn="ctr"/>
            <a:endParaRPr>
              <a:latin typeface="思源黑体 Normal" panose="020B0400000000000000" pitchFamily="34" charset="-122"/>
              <a:ea typeface="思源黑体 Normal" panose="020B0400000000000000" pitchFamily="34" charset="-122"/>
              <a:cs typeface="+mn-ea"/>
              <a:sym typeface="+mn-lt"/>
            </a:endParaRPr>
          </a:p>
        </p:txBody>
      </p:sp>
      <p:sp>
        <p:nvSpPr>
          <p:cNvPr id="2" name="標題 1">
            <a:extLst>
              <a:ext uri="{FF2B5EF4-FFF2-40B4-BE49-F238E27FC236}">
                <a16:creationId xmlns:a16="http://schemas.microsoft.com/office/drawing/2014/main" id="{748F81DD-EAF2-14D6-49AE-88C0E8A043F6}"/>
              </a:ext>
            </a:extLst>
          </p:cNvPr>
          <p:cNvSpPr>
            <a:spLocks noGrp="1"/>
          </p:cNvSpPr>
          <p:nvPr>
            <p:ph type="title"/>
          </p:nvPr>
        </p:nvSpPr>
        <p:spPr>
          <a:xfrm>
            <a:off x="0" y="375417"/>
            <a:ext cx="7901709" cy="601751"/>
          </a:xfrm>
        </p:spPr>
        <p:txBody>
          <a:bodyPr>
            <a:normAutofit/>
          </a:bodyPr>
          <a:lstStyle>
            <a:lvl1pPr>
              <a:defRPr sz="4000">
                <a:solidFill>
                  <a:schemeClr val="bg1">
                    <a:lumMod val="95000"/>
                  </a:schemeClr>
                </a:solidFill>
                <a:latin typeface="微軟正黑體" panose="020B0604030504040204" pitchFamily="34" charset="-120"/>
                <a:ea typeface="微軟正黑體" panose="020B0604030504040204" pitchFamily="34" charset="-120"/>
              </a:defRPr>
            </a:lvl1pPr>
          </a:lstStyle>
          <a:p>
            <a:r>
              <a:rPr lang="zh-TW" altLang="en-US" dirty="0"/>
              <a:t>按一下以編輯母片標題樣式</a:t>
            </a:r>
          </a:p>
        </p:txBody>
      </p:sp>
      <p:grpSp>
        <p:nvGrpSpPr>
          <p:cNvPr id="7" name="组合 43">
            <a:extLst>
              <a:ext uri="{FF2B5EF4-FFF2-40B4-BE49-F238E27FC236}">
                <a16:creationId xmlns:a16="http://schemas.microsoft.com/office/drawing/2014/main" id="{DEB1F0B4-F226-D4C8-504A-5B897BF3C7F9}"/>
              </a:ext>
            </a:extLst>
          </p:cNvPr>
          <p:cNvGrpSpPr/>
          <p:nvPr userDrawn="1"/>
        </p:nvGrpSpPr>
        <p:grpSpPr>
          <a:xfrm>
            <a:off x="10546573" y="484441"/>
            <a:ext cx="1890971" cy="7057559"/>
            <a:chOff x="10546573" y="484441"/>
            <a:chExt cx="1890971" cy="7057559"/>
          </a:xfrm>
        </p:grpSpPr>
        <p:sp>
          <p:nvSpPr>
            <p:cNvPr id="8" name="矩形 7">
              <a:extLst>
                <a:ext uri="{FF2B5EF4-FFF2-40B4-BE49-F238E27FC236}">
                  <a16:creationId xmlns:a16="http://schemas.microsoft.com/office/drawing/2014/main" id="{E0970B84-DFD7-5C3E-200A-4FD945CE677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9" name="矩形: 圆角 4">
              <a:extLst>
                <a:ext uri="{FF2B5EF4-FFF2-40B4-BE49-F238E27FC236}">
                  <a16:creationId xmlns:a16="http://schemas.microsoft.com/office/drawing/2014/main" id="{A3C692FE-71AD-9B21-368C-59A8259C4243}"/>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10" name="矩形: 圆角 4">
              <a:extLst>
                <a:ext uri="{FF2B5EF4-FFF2-40B4-BE49-F238E27FC236}">
                  <a16:creationId xmlns:a16="http://schemas.microsoft.com/office/drawing/2014/main" id="{022104CF-7994-F493-E651-5401DF0D332D}"/>
                </a:ext>
              </a:extLst>
            </p:cNvPr>
            <p:cNvSpPr/>
            <p:nvPr/>
          </p:nvSpPr>
          <p:spPr>
            <a:xfrm>
              <a:off x="11307077" y="484441"/>
              <a:ext cx="468027" cy="46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11" name="矩形: 圆角 4">
              <a:extLst>
                <a:ext uri="{FF2B5EF4-FFF2-40B4-BE49-F238E27FC236}">
                  <a16:creationId xmlns:a16="http://schemas.microsoft.com/office/drawing/2014/main" id="{242440FB-37F4-7C95-B59B-552263BA01FB}"/>
                </a:ext>
              </a:extLst>
            </p:cNvPr>
            <p:cNvSpPr/>
            <p:nvPr/>
          </p:nvSpPr>
          <p:spPr>
            <a:xfrm rot="18041694">
              <a:off x="11609544" y="6324923"/>
              <a:ext cx="828000" cy="82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5" name="內容版面配置區 14">
            <a:extLst>
              <a:ext uri="{FF2B5EF4-FFF2-40B4-BE49-F238E27FC236}">
                <a16:creationId xmlns:a16="http://schemas.microsoft.com/office/drawing/2014/main" id="{287B91B5-730D-C09B-8753-A533FA3CFF67}"/>
              </a:ext>
            </a:extLst>
          </p:cNvPr>
          <p:cNvSpPr>
            <a:spLocks noGrp="1"/>
          </p:cNvSpPr>
          <p:nvPr>
            <p:ph sz="quarter" idx="13"/>
          </p:nvPr>
        </p:nvSpPr>
        <p:spPr>
          <a:xfrm>
            <a:off x="1239446" y="1874539"/>
            <a:ext cx="9561904" cy="3609975"/>
          </a:xfrm>
        </p:spPr>
        <p:txBody>
          <a:bodyPr/>
          <a:lstStyle>
            <a:lvl1pPr>
              <a:defRPr>
                <a:latin typeface="微軟正黑體" panose="020B0604030504040204" pitchFamily="34" charset="-120"/>
                <a:ea typeface="微軟正黑體" panose="020B0604030504040204" pitchFamily="34" charset="-120"/>
              </a:defRPr>
            </a:lvl1pPr>
            <a:lvl2pPr>
              <a:defRPr>
                <a:latin typeface="微軟正黑體" panose="020B0604030504040204" pitchFamily="34" charset="-120"/>
                <a:ea typeface="微軟正黑體" panose="020B0604030504040204" pitchFamily="34" charset="-120"/>
              </a:defRPr>
            </a:lvl2pPr>
            <a:lvl3pPr>
              <a:defRPr>
                <a:latin typeface="微軟正黑體" panose="020B0604030504040204" pitchFamily="34" charset="-120"/>
                <a:ea typeface="微軟正黑體" panose="020B0604030504040204" pitchFamily="34" charset="-120"/>
              </a:defRPr>
            </a:lvl3pPr>
            <a:lvl4pPr>
              <a:defRPr>
                <a:latin typeface="微軟正黑體" panose="020B0604030504040204" pitchFamily="34" charset="-120"/>
                <a:ea typeface="微軟正黑體" panose="020B0604030504040204" pitchFamily="34" charset="-120"/>
              </a:defRPr>
            </a:lvl4pPr>
            <a:lvl5pPr>
              <a:defRPr>
                <a:latin typeface="微軟正黑體" panose="020B0604030504040204" pitchFamily="34" charset="-120"/>
                <a:ea typeface="微軟正黑體" panose="020B0604030504040204"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2530221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0" y="5457214"/>
            <a:ext cx="4206240" cy="1380744"/>
          </a:xfrm>
        </p:spPr>
        <p:txBody>
          <a:bodyPr vert="horz" lIns="91440" tIns="45720" rIns="91440" bIns="45720" rtlCol="0" anchor="b">
            <a:normAutofit/>
          </a:bodyPr>
          <a:lstStyle>
            <a:lvl1pPr>
              <a:defRPr lang="en-US" dirty="0"/>
            </a:lvl1pPr>
          </a:lstStyle>
          <a:p>
            <a:pPr lvl="0"/>
            <a:r>
              <a:rPr lang="zh-TW" altLang="en-US"/>
              <a:t>按一下以編輯母片子標題樣式</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6096000" y="0"/>
            <a:ext cx="6096000" cy="6858000"/>
          </a:xfrm>
          <a:blipFill>
            <a:blip r:embed="rId2">
              <a:alphaModFix amt="70000"/>
            </a:blip>
            <a:stretch>
              <a:fillRect/>
            </a:stretch>
          </a:blipFill>
        </p:spPr>
        <p:txBody>
          <a:bodyPr/>
          <a:lstStyle>
            <a:lvl1pPr>
              <a:defRPr/>
            </a:lvl1pPr>
          </a:lstStyle>
          <a:p>
            <a:r>
              <a:rPr lang="en-US" dirty="0"/>
              <a:t> </a:t>
            </a:r>
          </a:p>
        </p:txBody>
      </p:sp>
      <p:sp>
        <p:nvSpPr>
          <p:cNvPr id="4" name="Title 3">
            <a:extLst>
              <a:ext uri="{FF2B5EF4-FFF2-40B4-BE49-F238E27FC236}">
                <a16:creationId xmlns:a16="http://schemas.microsoft.com/office/drawing/2014/main" id="{E9134185-2980-312E-60AF-F360D16FB9EB}"/>
              </a:ext>
            </a:extLst>
          </p:cNvPr>
          <p:cNvSpPr>
            <a:spLocks noGrp="1"/>
          </p:cNvSpPr>
          <p:nvPr>
            <p:ph type="title"/>
          </p:nvPr>
        </p:nvSpPr>
        <p:spPr>
          <a:xfrm>
            <a:off x="-18288" y="81290"/>
            <a:ext cx="4654296" cy="3739896"/>
          </a:xfrm>
        </p:spPr>
        <p:txBody>
          <a:bodyPr/>
          <a:lstStyle/>
          <a:p>
            <a:r>
              <a:rPr lang="zh-TW" altLang="en-US"/>
              <a:t>按一下以編輯母片標題樣式</a:t>
            </a:r>
            <a:endParaRPr lang="en-US" dirty="0"/>
          </a:p>
        </p:txBody>
      </p:sp>
    </p:spTree>
    <p:extLst>
      <p:ext uri="{BB962C8B-B14F-4D97-AF65-F5344CB8AC3E}">
        <p14:creationId xmlns:p14="http://schemas.microsoft.com/office/powerpoint/2010/main" val="37432299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 y="6174463"/>
            <a:ext cx="5891134" cy="654839"/>
          </a:xfrm>
        </p:spPr>
        <p:txBody>
          <a:bodyPr vert="horz" lIns="91440" tIns="45720" rIns="91440" bIns="45720" rtlCol="0" anchor="b">
            <a:normAutofit/>
          </a:bodyPr>
          <a:lstStyle>
            <a:lvl1pPr>
              <a:defRPr lang="en-US" dirty="0"/>
            </a:lvl1pPr>
          </a:lstStyle>
          <a:p>
            <a:pPr lvl="0"/>
            <a:r>
              <a:rPr lang="zh-TW" altLang="en-US"/>
              <a:t>按一下以編輯母片子標題樣式</a:t>
            </a:r>
            <a:endParaRPr lang="en-US" dirty="0"/>
          </a:p>
        </p:txBody>
      </p:sp>
      <p:pic>
        <p:nvPicPr>
          <p:cNvPr id="7" name="Graphic 6">
            <a:extLst>
              <a:ext uri="{FF2B5EF4-FFF2-40B4-BE49-F238E27FC236}">
                <a16:creationId xmlns:a16="http://schemas.microsoft.com/office/drawing/2014/main" id="{D29E0058-93A2-5291-6ACA-A0430862664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103035" y="5873424"/>
            <a:ext cx="1005840" cy="1005840"/>
          </a:xfrm>
          <a:prstGeom prst="rect">
            <a:avLst/>
          </a:prstGeom>
        </p:spPr>
      </p:pic>
      <p:sp>
        <p:nvSpPr>
          <p:cNvPr id="5" name="Footer Placeholder 4">
            <a:extLst>
              <a:ext uri="{FF2B5EF4-FFF2-40B4-BE49-F238E27FC236}">
                <a16:creationId xmlns:a16="http://schemas.microsoft.com/office/drawing/2014/main" id="{AA3F14EE-EFB3-D2DC-CEAA-621D66627158}"/>
              </a:ext>
            </a:extLst>
          </p:cNvPr>
          <p:cNvSpPr>
            <a:spLocks noGrp="1"/>
          </p:cNvSpPr>
          <p:nvPr>
            <p:ph type="ftr" sz="quarter" idx="11"/>
          </p:nvPr>
        </p:nvSpPr>
        <p:spPr/>
        <p:txBody>
          <a:bodyPr/>
          <a:lstStyle/>
          <a:p>
            <a:endParaRPr lang="zh-TW" altLang="en-US"/>
          </a:p>
        </p:txBody>
      </p:sp>
      <p:sp>
        <p:nvSpPr>
          <p:cNvPr id="4" name="Date Placeholder 3">
            <a:extLst>
              <a:ext uri="{FF2B5EF4-FFF2-40B4-BE49-F238E27FC236}">
                <a16:creationId xmlns:a16="http://schemas.microsoft.com/office/drawing/2014/main" id="{7D33E0DC-DE5C-286F-36BD-6985F4A6C3DB}"/>
              </a:ext>
            </a:extLst>
          </p:cNvPr>
          <p:cNvSpPr>
            <a:spLocks noGrp="1"/>
          </p:cNvSpPr>
          <p:nvPr>
            <p:ph type="dt" sz="half" idx="10"/>
          </p:nvPr>
        </p:nvSpPr>
        <p:spPr/>
        <p:txBody>
          <a:bodyPr/>
          <a:lstStyle/>
          <a:p>
            <a:fld id="{778B2F59-4DA6-4A75-9B19-F58A4241F681}" type="datetimeFigureOut">
              <a:rPr lang="zh-TW" altLang="en-US" smtClean="0"/>
              <a:t>2026/8/31</a:t>
            </a:fld>
            <a:endParaRPr lang="zh-TW" altLang="en-US"/>
          </a:p>
        </p:txBody>
      </p:sp>
      <p:sp>
        <p:nvSpPr>
          <p:cNvPr id="10" name="Slide Number Placeholder 9">
            <a:extLst>
              <a:ext uri="{FF2B5EF4-FFF2-40B4-BE49-F238E27FC236}">
                <a16:creationId xmlns:a16="http://schemas.microsoft.com/office/drawing/2014/main" id="{1207AF81-9CDB-689F-CE00-62257104ECAA}"/>
              </a:ext>
            </a:extLst>
          </p:cNvPr>
          <p:cNvSpPr>
            <a:spLocks noGrp="1"/>
          </p:cNvSpPr>
          <p:nvPr>
            <p:ph type="sldNum" sz="quarter" idx="12"/>
          </p:nvPr>
        </p:nvSpPr>
        <p:spPr/>
        <p:txBody>
          <a:bodyPr/>
          <a:lstStyle/>
          <a:p>
            <a:fld id="{937E4BA1-F8FA-4FE5-91A9-9726D5E4B6CE}" type="slidenum">
              <a:rPr lang="zh-TW" altLang="en-US" smtClean="0"/>
              <a:t>‹#›</a:t>
            </a:fld>
            <a:endParaRPr lang="zh-TW" altLang="en-US"/>
          </a:p>
        </p:txBody>
      </p:sp>
      <p:sp>
        <p:nvSpPr>
          <p:cNvPr id="6" name="Title 5">
            <a:extLst>
              <a:ext uri="{FF2B5EF4-FFF2-40B4-BE49-F238E27FC236}">
                <a16:creationId xmlns:a16="http://schemas.microsoft.com/office/drawing/2014/main" id="{570B1373-40A5-190F-BE9F-8FC310F7B0D2}"/>
              </a:ext>
            </a:extLst>
          </p:cNvPr>
          <p:cNvSpPr>
            <a:spLocks noGrp="1"/>
          </p:cNvSpPr>
          <p:nvPr>
            <p:ph type="title"/>
          </p:nvPr>
        </p:nvSpPr>
        <p:spPr>
          <a:xfrm>
            <a:off x="-18288" y="2159632"/>
            <a:ext cx="9683496" cy="3776472"/>
          </a:xfrm>
        </p:spPr>
        <p:txBody>
          <a:bodyPr anchor="b"/>
          <a:lstStyle/>
          <a:p>
            <a:r>
              <a:rPr lang="zh-TW" altLang="en-US"/>
              <a:t>按一下以編輯母片標題樣式</a:t>
            </a:r>
            <a:endParaRPr lang="en-US"/>
          </a:p>
        </p:txBody>
      </p:sp>
    </p:spTree>
    <p:extLst>
      <p:ext uri="{BB962C8B-B14F-4D97-AF65-F5344CB8AC3E}">
        <p14:creationId xmlns:p14="http://schemas.microsoft.com/office/powerpoint/2010/main" val="416328758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章節標題">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4E7A70C-B49B-5779-BA11-88AE4939E04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377355" y="83125"/>
            <a:ext cx="731520" cy="731520"/>
          </a:xfrm>
          <a:prstGeom prst="rect">
            <a:avLst/>
          </a:prstGeom>
        </p:spPr>
      </p:pic>
      <p:sp>
        <p:nvSpPr>
          <p:cNvPr id="3" name="Title 2">
            <a:extLst>
              <a:ext uri="{FF2B5EF4-FFF2-40B4-BE49-F238E27FC236}">
                <a16:creationId xmlns:a16="http://schemas.microsoft.com/office/drawing/2014/main" id="{68197F50-0DC4-261A-813C-264E7361D716}"/>
              </a:ext>
            </a:extLst>
          </p:cNvPr>
          <p:cNvSpPr>
            <a:spLocks noGrp="1"/>
          </p:cNvSpPr>
          <p:nvPr>
            <p:ph type="title"/>
          </p:nvPr>
        </p:nvSpPr>
        <p:spPr>
          <a:xfrm>
            <a:off x="-18288" y="2184032"/>
            <a:ext cx="8074152" cy="4718304"/>
          </a:xfrm>
        </p:spPr>
        <p:txBody>
          <a:bodyPr anchor="b"/>
          <a:lstStyle/>
          <a:p>
            <a:r>
              <a:rPr lang="zh-TW" altLang="en-US"/>
              <a:t>按一下以編輯母片標題樣式</a:t>
            </a:r>
            <a:endParaRPr lang="en-US" dirty="0"/>
          </a:p>
        </p:txBody>
      </p:sp>
    </p:spTree>
    <p:extLst>
      <p:ext uri="{BB962C8B-B14F-4D97-AF65-F5344CB8AC3E}">
        <p14:creationId xmlns:p14="http://schemas.microsoft.com/office/powerpoint/2010/main" val="1121237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18288" y="82296"/>
            <a:ext cx="8139659" cy="1554480"/>
          </a:xfrm>
        </p:spPr>
        <p:txBody>
          <a:bodyPr anchor="t">
            <a:normAutofit/>
          </a:bodyPr>
          <a:lstStyle>
            <a:lvl1pPr>
              <a:defRPr sz="5600"/>
            </a:lvl1pPr>
          </a:lstStyle>
          <a:p>
            <a:r>
              <a:rPr lang="zh-TW" altLang="en-US"/>
              <a:t>按一下以編輯母片標題樣式</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1" y="1896472"/>
            <a:ext cx="8139660" cy="3557904"/>
          </a:xfrm>
        </p:spPr>
        <p:txBody>
          <a:bodyPr>
            <a:normAutofit/>
          </a:bodyPr>
          <a:lstStyle>
            <a:lvl1pPr marL="342900" indent="-3429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8" name="Oval 7">
            <a:extLst>
              <a:ext uri="{FF2B5EF4-FFF2-40B4-BE49-F238E27FC236}">
                <a16:creationId xmlns:a16="http://schemas.microsoft.com/office/drawing/2014/main" id="{175C8E38-E957-9E3C-9A05-717C0F009AB9}"/>
              </a:ext>
            </a:extLst>
          </p:cNvPr>
          <p:cNvSpPr/>
          <p:nvPr/>
        </p:nvSpPr>
        <p:spPr>
          <a:xfrm>
            <a:off x="8552512" y="3218512"/>
            <a:ext cx="3557904" cy="3557904"/>
          </a:xfrm>
          <a:prstGeom prst="ellipse">
            <a:avLst/>
          </a:prstGeom>
          <a:noFill/>
          <a:ln w="158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lide Number Placeholder 5">
            <a:extLst>
              <a:ext uri="{FF2B5EF4-FFF2-40B4-BE49-F238E27FC236}">
                <a16:creationId xmlns:a16="http://schemas.microsoft.com/office/drawing/2014/main" id="{01E193C2-09EC-BB41-5A34-007D34EB8B49}"/>
              </a:ext>
            </a:extLst>
          </p:cNvPr>
          <p:cNvSpPr>
            <a:spLocks noGrp="1"/>
          </p:cNvSpPr>
          <p:nvPr>
            <p:ph type="sldNum" sz="quarter" idx="12"/>
          </p:nvPr>
        </p:nvSpPr>
        <p:spPr>
          <a:xfrm>
            <a:off x="11762793" y="100701"/>
            <a:ext cx="429207" cy="365125"/>
          </a:xfrm>
        </p:spPr>
        <p:txBody>
          <a:bodyPr/>
          <a:lstStyle/>
          <a:p>
            <a:fld id="{937E4BA1-F8FA-4FE5-91A9-9726D5E4B6CE}" type="slidenum">
              <a:rPr lang="zh-TW" altLang="en-US" smtClean="0"/>
              <a:t>‹#›</a:t>
            </a:fld>
            <a:endParaRPr lang="zh-TW" altLang="en-US"/>
          </a:p>
        </p:txBody>
      </p:sp>
    </p:spTree>
    <p:extLst>
      <p:ext uri="{BB962C8B-B14F-4D97-AF65-F5344CB8AC3E}">
        <p14:creationId xmlns:p14="http://schemas.microsoft.com/office/powerpoint/2010/main" val="182450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66396" y="621792"/>
            <a:ext cx="5386715" cy="1816898"/>
          </a:xfrm>
        </p:spPr>
        <p:txBody>
          <a:bodyPr anchor="t">
            <a:noAutofit/>
          </a:bodyPr>
          <a:lstStyle>
            <a:lvl1pPr>
              <a:defRPr sz="5600"/>
            </a:lvl1pPr>
          </a:lstStyle>
          <a:p>
            <a:r>
              <a:rPr lang="zh-TW" altLang="en-US"/>
              <a:t>按一下以編輯母片標題樣式</a:t>
            </a:r>
            <a:endParaRPr lang="en-US" dirty="0"/>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hasCustomPrompt="1"/>
          </p:nvPr>
        </p:nvSpPr>
        <p:spPr>
          <a:xfrm>
            <a:off x="0" y="0"/>
            <a:ext cx="5906642" cy="6858000"/>
          </a:xfrm>
          <a:blipFill>
            <a:blip r:embed="rId2">
              <a:alphaModFix amt="70000"/>
            </a:blip>
            <a:stretch>
              <a:fillRect/>
            </a:stretch>
          </a:blipFill>
        </p:spPr>
        <p:txBody>
          <a:bodyPr/>
          <a:lstStyle>
            <a:lvl1pPr>
              <a:defRPr/>
            </a:lvl1pPr>
          </a:lstStyle>
          <a:p>
            <a:r>
              <a:rPr lang="en-US" dirty="0"/>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6190488" y="110364"/>
            <a:ext cx="5349239" cy="365125"/>
          </a:xfrm>
        </p:spPr>
        <p:txBody>
          <a:bodyPr/>
          <a:lstStyle/>
          <a:p>
            <a:endParaRPr lang="zh-TW" alt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762793" y="110364"/>
            <a:ext cx="429207" cy="365125"/>
          </a:xfrm>
        </p:spPr>
        <p:txBody>
          <a:bodyPr/>
          <a:lstStyle/>
          <a:p>
            <a:fld id="{937E4BA1-F8FA-4FE5-91A9-9726D5E4B6CE}" type="slidenum">
              <a:rPr lang="zh-TW" altLang="en-US" smtClean="0"/>
              <a:t>‹#›</a:t>
            </a:fld>
            <a:endParaRPr lang="zh-TW" alt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90488" y="2740228"/>
            <a:ext cx="5906642" cy="4096512"/>
          </a:xfrm>
        </p:spPr>
        <p:txBody>
          <a:bodyPr anchor="b">
            <a:normAutofit/>
          </a:bodyPr>
          <a:lstStyle>
            <a:lvl1pPr marL="342900" indent="-3429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4007273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0178B15-836F-D50E-D616-40C9373248FF}"/>
              </a:ext>
            </a:extLst>
          </p:cNvPr>
          <p:cNvSpPr>
            <a:spLocks noGrp="1"/>
          </p:cNvSpPr>
          <p:nvPr>
            <p:ph type="title"/>
          </p:nvPr>
        </p:nvSpPr>
        <p:spPr>
          <a:xfrm>
            <a:off x="539645" y="987552"/>
            <a:ext cx="5366480" cy="4044508"/>
          </a:xfrm>
        </p:spPr>
        <p:txBody>
          <a:bodyPr>
            <a:normAutofit/>
          </a:bodyPr>
          <a:lstStyle>
            <a:lvl1pPr>
              <a:defRPr sz="5600"/>
            </a:lvl1pPr>
          </a:lstStyle>
          <a:p>
            <a:r>
              <a:rPr lang="zh-TW" altLang="en-US"/>
              <a:t>按一下以編輯母片標題樣式</a:t>
            </a:r>
            <a:endParaRPr lang="en-US" dirty="0"/>
          </a:p>
        </p:txBody>
      </p:sp>
      <p:sp>
        <p:nvSpPr>
          <p:cNvPr id="3" name="Footer Placeholder 4">
            <a:extLst>
              <a:ext uri="{FF2B5EF4-FFF2-40B4-BE49-F238E27FC236}">
                <a16:creationId xmlns:a16="http://schemas.microsoft.com/office/drawing/2014/main" id="{83A196D4-110B-6911-7AF5-9149D3FFF8BC}"/>
              </a:ext>
            </a:extLst>
          </p:cNvPr>
          <p:cNvSpPr>
            <a:spLocks noGrp="1"/>
          </p:cNvSpPr>
          <p:nvPr>
            <p:ph type="ftr" sz="quarter" idx="11"/>
          </p:nvPr>
        </p:nvSpPr>
        <p:spPr>
          <a:xfrm>
            <a:off x="532150" y="100701"/>
            <a:ext cx="5366480" cy="365125"/>
          </a:xfrm>
        </p:spPr>
        <p:txBody>
          <a:bodyPr/>
          <a:lstStyle/>
          <a:p>
            <a:endParaRPr lang="zh-TW" altLang="en-US"/>
          </a:p>
        </p:txBody>
      </p:sp>
      <p:sp>
        <p:nvSpPr>
          <p:cNvPr id="2" name="Date Placeholder 3">
            <a:extLst>
              <a:ext uri="{FF2B5EF4-FFF2-40B4-BE49-F238E27FC236}">
                <a16:creationId xmlns:a16="http://schemas.microsoft.com/office/drawing/2014/main" id="{A8D9253F-93F3-9EB9-BFA6-49C9461DE0DB}"/>
              </a:ext>
            </a:extLst>
          </p:cNvPr>
          <p:cNvSpPr>
            <a:spLocks noGrp="1"/>
          </p:cNvSpPr>
          <p:nvPr>
            <p:ph type="dt" sz="half" idx="10"/>
          </p:nvPr>
        </p:nvSpPr>
        <p:spPr>
          <a:xfrm>
            <a:off x="6190488" y="100701"/>
            <a:ext cx="2940449" cy="365125"/>
          </a:xfrm>
        </p:spPr>
        <p:txBody>
          <a:bodyPr/>
          <a:lstStyle/>
          <a:p>
            <a:fld id="{778B2F59-4DA6-4A75-9B19-F58A4241F681}" type="datetimeFigureOut">
              <a:rPr lang="zh-TW" altLang="en-US" smtClean="0"/>
              <a:t>2026/8/31</a:t>
            </a:fld>
            <a:endParaRPr lang="zh-TW" altLang="en-US"/>
          </a:p>
        </p:txBody>
      </p:sp>
      <p:sp>
        <p:nvSpPr>
          <p:cNvPr id="9" name="Slide Number Placeholder 5">
            <a:extLst>
              <a:ext uri="{FF2B5EF4-FFF2-40B4-BE49-F238E27FC236}">
                <a16:creationId xmlns:a16="http://schemas.microsoft.com/office/drawing/2014/main" id="{B94C6C96-D651-5D6B-830B-07E5A35424C7}"/>
              </a:ext>
            </a:extLst>
          </p:cNvPr>
          <p:cNvSpPr>
            <a:spLocks noGrp="1"/>
          </p:cNvSpPr>
          <p:nvPr>
            <p:ph type="sldNum" sz="quarter" idx="12"/>
          </p:nvPr>
        </p:nvSpPr>
        <p:spPr>
          <a:xfrm>
            <a:off x="11105731" y="100701"/>
            <a:ext cx="429207" cy="365125"/>
          </a:xfrm>
        </p:spPr>
        <p:txBody>
          <a:bodyPr/>
          <a:lstStyle/>
          <a:p>
            <a:fld id="{937E4BA1-F8FA-4FE5-91A9-9726D5E4B6CE}" type="slidenum">
              <a:rPr lang="zh-TW" altLang="en-US" smtClean="0"/>
              <a:t>‹#›</a:t>
            </a:fld>
            <a:endParaRPr lang="zh-TW" alt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6190488" y="969264"/>
            <a:ext cx="5336753" cy="481806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2551489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539496" y="988979"/>
            <a:ext cx="3462878" cy="2942419"/>
          </a:xfrm>
        </p:spPr>
        <p:txBody>
          <a:bodyPr>
            <a:normAutofit/>
          </a:bodyPr>
          <a:lstStyle>
            <a:lvl1pPr>
              <a:defRPr sz="5600"/>
            </a:lvl1pPr>
          </a:lstStyle>
          <a:p>
            <a:r>
              <a:rPr lang="zh-TW" altLang="en-US"/>
              <a:t>按一下以編輯母片標題樣式</a:t>
            </a:r>
            <a:endParaRPr lang="en-US" dirty="0"/>
          </a:p>
        </p:txBody>
      </p:sp>
      <p:sp>
        <p:nvSpPr>
          <p:cNvPr id="5" name="Footer Placeholder 4">
            <a:extLst>
              <a:ext uri="{FF2B5EF4-FFF2-40B4-BE49-F238E27FC236}">
                <a16:creationId xmlns:a16="http://schemas.microsoft.com/office/drawing/2014/main" id="{37A9910B-18FC-4A92-025A-A88AC7CD6B13}"/>
              </a:ext>
            </a:extLst>
          </p:cNvPr>
          <p:cNvSpPr>
            <a:spLocks noGrp="1"/>
          </p:cNvSpPr>
          <p:nvPr>
            <p:ph type="ftr" sz="quarter" idx="11"/>
          </p:nvPr>
        </p:nvSpPr>
        <p:spPr>
          <a:xfrm>
            <a:off x="532150" y="100701"/>
            <a:ext cx="3470224" cy="365125"/>
          </a:xfrm>
        </p:spPr>
        <p:txBody>
          <a:bodyPr/>
          <a:lstStyle/>
          <a:p>
            <a:endParaRPr lang="zh-TW" altLang="en-US"/>
          </a:p>
        </p:txBody>
      </p:sp>
      <p:sp>
        <p:nvSpPr>
          <p:cNvPr id="4" name="Date Placeholder 3">
            <a:extLst>
              <a:ext uri="{FF2B5EF4-FFF2-40B4-BE49-F238E27FC236}">
                <a16:creationId xmlns:a16="http://schemas.microsoft.com/office/drawing/2014/main" id="{10752728-D41A-655E-871F-F76147E0E991}"/>
              </a:ext>
            </a:extLst>
          </p:cNvPr>
          <p:cNvSpPr>
            <a:spLocks noGrp="1"/>
          </p:cNvSpPr>
          <p:nvPr>
            <p:ph type="dt" sz="half" idx="10"/>
          </p:nvPr>
        </p:nvSpPr>
        <p:spPr>
          <a:xfrm>
            <a:off x="4317167" y="100701"/>
            <a:ext cx="2940449" cy="365125"/>
          </a:xfrm>
        </p:spPr>
        <p:txBody>
          <a:bodyPr/>
          <a:lstStyle/>
          <a:p>
            <a:fld id="{778B2F59-4DA6-4A75-9B19-F58A4241F681}" type="datetimeFigureOut">
              <a:rPr lang="zh-TW" altLang="en-US" smtClean="0"/>
              <a:t>2026/8/31</a:t>
            </a:fld>
            <a:endParaRPr lang="zh-TW" altLang="en-US"/>
          </a:p>
        </p:txBody>
      </p:sp>
      <p:sp>
        <p:nvSpPr>
          <p:cNvPr id="9" name="Slide Number Placeholder 5">
            <a:extLst>
              <a:ext uri="{FF2B5EF4-FFF2-40B4-BE49-F238E27FC236}">
                <a16:creationId xmlns:a16="http://schemas.microsoft.com/office/drawing/2014/main" id="{EE07CC96-728B-298D-B2D6-54C4E9F0E9CA}"/>
              </a:ext>
            </a:extLst>
          </p:cNvPr>
          <p:cNvSpPr>
            <a:spLocks noGrp="1"/>
          </p:cNvSpPr>
          <p:nvPr>
            <p:ph type="sldNum" sz="quarter" idx="12"/>
          </p:nvPr>
        </p:nvSpPr>
        <p:spPr>
          <a:xfrm>
            <a:off x="11105731" y="100701"/>
            <a:ext cx="429207" cy="365125"/>
          </a:xfrm>
        </p:spPr>
        <p:txBody>
          <a:bodyPr/>
          <a:lstStyle/>
          <a:p>
            <a:fld id="{937E4BA1-F8FA-4FE5-91A9-9726D5E4B6CE}" type="slidenum">
              <a:rPr lang="zh-TW" altLang="en-US" smtClean="0"/>
              <a:t>‹#›</a:t>
            </a:fld>
            <a:endParaRPr lang="zh-TW" alt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317167" y="967689"/>
            <a:ext cx="7217771" cy="523716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4167081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99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18288" y="644663"/>
            <a:ext cx="12001592" cy="1088358"/>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6190488" y="104576"/>
            <a:ext cx="4836883" cy="365125"/>
          </a:xfrm>
          <a:prstGeom prst="rect">
            <a:avLst/>
          </a:prstGeom>
        </p:spPr>
        <p:txBody>
          <a:bodyPr vert="horz" lIns="91440" tIns="45720" rIns="91440" bIns="45720" rtlCol="0" anchor="t"/>
          <a:lstStyle>
            <a:lvl1pPr algn="l" rtl="0">
              <a:lnSpc>
                <a:spcPct val="80000"/>
              </a:lnSpc>
              <a:defRPr sz="1000">
                <a:solidFill>
                  <a:schemeClr val="tx1"/>
                </a:solidFill>
                <a:latin typeface="+mn-lt"/>
              </a:defRPr>
            </a:lvl1pPr>
          </a:lstStyle>
          <a:p>
            <a:fld id="{778B2F59-4DA6-4A75-9B19-F58A4241F681}" type="datetimeFigureOut">
              <a:rPr lang="zh-TW" altLang="en-US" smtClean="0"/>
              <a:t>2026/8/31</a:t>
            </a:fld>
            <a:endParaRPr lang="zh-TW" alt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14501" y="110364"/>
            <a:ext cx="5276852" cy="365125"/>
          </a:xfrm>
          <a:prstGeom prst="rect">
            <a:avLst/>
          </a:prstGeom>
        </p:spPr>
        <p:txBody>
          <a:bodyPr vert="horz" lIns="91440" tIns="45720" rIns="91440" bIns="45720" rtlCol="0" anchor="t"/>
          <a:lstStyle>
            <a:lvl1pPr algn="l" rtl="0">
              <a:lnSpc>
                <a:spcPct val="80000"/>
              </a:lnSpc>
              <a:defRPr sz="1000">
                <a:solidFill>
                  <a:schemeClr val="tx1"/>
                </a:solidFill>
                <a:latin typeface="+mn-lt"/>
              </a:defRPr>
            </a:lvl1pPr>
          </a:lstStyle>
          <a:p>
            <a:endParaRPr lang="zh-TW" alt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762792" y="110364"/>
            <a:ext cx="429207" cy="365125"/>
          </a:xfrm>
          <a:prstGeom prst="rect">
            <a:avLst/>
          </a:prstGeom>
        </p:spPr>
        <p:txBody>
          <a:bodyPr vert="horz" lIns="91440" tIns="45720" rIns="91440" bIns="45720" rtlCol="0" anchor="t"/>
          <a:lstStyle>
            <a:lvl1pPr algn="r" rtl="0">
              <a:lnSpc>
                <a:spcPct val="80000"/>
              </a:lnSpc>
              <a:defRPr sz="1000">
                <a:solidFill>
                  <a:schemeClr val="tx1"/>
                </a:solidFill>
                <a:latin typeface="+mn-lt"/>
              </a:defRPr>
            </a:lvl1pPr>
          </a:lstStyle>
          <a:p>
            <a:fld id="{937E4BA1-F8FA-4FE5-91A9-9726D5E4B6CE}" type="slidenum">
              <a:rPr lang="zh-TW" altLang="en-US" smtClean="0"/>
              <a:t>‹#›</a:t>
            </a:fld>
            <a:endParaRPr lang="zh-TW" altLang="en-US"/>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0" y="1907521"/>
            <a:ext cx="12001592" cy="484011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Tree>
    <p:extLst>
      <p:ext uri="{BB962C8B-B14F-4D97-AF65-F5344CB8AC3E}">
        <p14:creationId xmlns:p14="http://schemas.microsoft.com/office/powerpoint/2010/main" val="869873287"/>
      </p:ext>
    </p:extLst>
  </p:cSld>
  <p:clrMap bg1="lt1" tx1="dk1" bg2="lt2" tx2="dk2" accent1="accent1" accent2="accent2" accent3="accent3" accent4="accent4" accent5="accent5" accent6="accent6" hlink="hlink" folHlink="folHlink"/>
  <p:sldLayoutIdLst>
    <p:sldLayoutId id="2147483911" r:id="rId1"/>
    <p:sldLayoutId id="2147483912" r:id="rId2"/>
    <p:sldLayoutId id="2147483913" r:id="rId3"/>
    <p:sldLayoutId id="2147483914" r:id="rId4"/>
    <p:sldLayoutId id="2147483915" r:id="rId5"/>
    <p:sldLayoutId id="2147483916" r:id="rId6"/>
    <p:sldLayoutId id="2147483917" r:id="rId7"/>
    <p:sldLayoutId id="2147483918" r:id="rId8"/>
    <p:sldLayoutId id="2147483919" r:id="rId9"/>
    <p:sldLayoutId id="2147483920" r:id="rId10"/>
    <p:sldLayoutId id="2147483921" r:id="rId11"/>
    <p:sldLayoutId id="2147483922" r:id="rId12"/>
    <p:sldLayoutId id="2147483923" r:id="rId13"/>
    <p:sldLayoutId id="2147483924" r:id="rId14"/>
    <p:sldLayoutId id="2147483925" r:id="rId15"/>
    <p:sldLayoutId id="2147483926" r:id="rId16"/>
    <p:sldLayoutId id="2147483927" r:id="rId17"/>
    <p:sldLayoutId id="2147483928" r:id="rId18"/>
    <p:sldLayoutId id="2147483929" r:id="rId19"/>
    <p:sldLayoutId id="2147483930" r:id="rId20"/>
    <p:sldLayoutId id="2147483931" r:id="rId21"/>
    <p:sldLayoutId id="2147483932" r:id="rId22"/>
    <p:sldLayoutId id="2147483933" r:id="rId23"/>
    <p:sldLayoutId id="2147483934" r:id="rId24"/>
    <p:sldLayoutId id="2147483935" r:id="rId25"/>
    <p:sldLayoutId id="2147483936" r:id="rId26"/>
    <p:sldLayoutId id="2147483937" r:id="rId27"/>
    <p:sldLayoutId id="2147483938" r:id="rId28"/>
  </p:sldLayoutIdLst>
  <p:txStyles>
    <p:titleStyle>
      <a:lvl1pPr algn="l" defTabSz="914400" rtl="0" eaLnBrk="1" latinLnBrk="0" hangingPunct="1">
        <a:lnSpc>
          <a:spcPct val="80000"/>
        </a:lnSpc>
        <a:spcBef>
          <a:spcPct val="0"/>
        </a:spcBef>
        <a:buNone/>
        <a:defRPr sz="5600" b="0" i="0" kern="1200" spc="-200" baseline="0">
          <a:solidFill>
            <a:schemeClr val="tx1"/>
          </a:solidFill>
          <a:latin typeface="+mj-lt"/>
          <a:ea typeface="+mj-ea"/>
          <a:cs typeface="+mj-cs"/>
        </a:defRPr>
      </a:lvl1pPr>
    </p:titleStyle>
    <p:bodyStyle>
      <a:lvl1pPr marL="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1pPr>
      <a:lvl2pPr marL="22860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2pPr>
      <a:lvl3pPr marL="45720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3pPr>
      <a:lvl4pPr marL="68580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4pPr>
      <a:lvl5pPr marL="914400" indent="0" algn="l" defTabSz="914400" rtl="0" eaLnBrk="1" latinLnBrk="0" hangingPunct="1">
        <a:lnSpc>
          <a:spcPct val="80000"/>
        </a:lnSpc>
        <a:spcBef>
          <a:spcPts val="1000"/>
        </a:spcBef>
        <a:buFont typeface="Arial" panose="020B0604020202020204" pitchFamily="34" charset="0"/>
        <a:buNone/>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5.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5.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5.xml"/><Relationship Id="rId5" Type="http://schemas.openxmlformats.org/officeDocument/2006/relationships/image" Target="../media/image21.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5.xml"/><Relationship Id="rId6" Type="http://schemas.openxmlformats.org/officeDocument/2006/relationships/image" Target="../media/image24.png"/><Relationship Id="rId5" Type="http://schemas.openxmlformats.org/officeDocument/2006/relationships/image" Target="../media/image11.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5.xml"/><Relationship Id="rId5" Type="http://schemas.openxmlformats.org/officeDocument/2006/relationships/image" Target="../media/image8.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8.png"/><Relationship Id="rId7"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5.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5.xml"/><Relationship Id="rId5" Type="http://schemas.openxmlformats.org/officeDocument/2006/relationships/image" Target="../media/image33.png"/><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5.xml"/><Relationship Id="rId5" Type="http://schemas.openxmlformats.org/officeDocument/2006/relationships/image" Target="../media/image34.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5.xml"/><Relationship Id="rId6" Type="http://schemas.openxmlformats.org/officeDocument/2006/relationships/image" Target="../media/image23.png"/><Relationship Id="rId5" Type="http://schemas.openxmlformats.org/officeDocument/2006/relationships/image" Target="../media/image8.png"/><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5.xml"/><Relationship Id="rId5" Type="http://schemas.openxmlformats.org/officeDocument/2006/relationships/image" Target="../media/image37.png"/><Relationship Id="rId4" Type="http://schemas.openxmlformats.org/officeDocument/2006/relationships/image" Target="../media/image23.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5.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0.xml"/><Relationship Id="rId1" Type="http://schemas.openxmlformats.org/officeDocument/2006/relationships/slideLayout" Target="../slideLayouts/slideLayout25.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25.xml"/><Relationship Id="rId5" Type="http://schemas.openxmlformats.org/officeDocument/2006/relationships/image" Target="../media/image40.png"/><Relationship Id="rId4" Type="http://schemas.openxmlformats.org/officeDocument/2006/relationships/image" Target="../media/image39.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25.xml"/><Relationship Id="rId5" Type="http://schemas.openxmlformats.org/officeDocument/2006/relationships/image" Target="../media/image41.emf"/><Relationship Id="rId4" Type="http://schemas.openxmlformats.org/officeDocument/2006/relationships/package" Target="../embeddings/Microsoft_Excel_Worksheet.xlsx"/></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25.xml"/></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38.xml"/><Relationship Id="rId1" Type="http://schemas.openxmlformats.org/officeDocument/2006/relationships/slideLayout" Target="../slideLayouts/slideLayout2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25.xml"/><Relationship Id="rId5" Type="http://schemas.openxmlformats.org/officeDocument/2006/relationships/image" Target="../media/image44.emf"/><Relationship Id="rId4" Type="http://schemas.openxmlformats.org/officeDocument/2006/relationships/package" Target="../embeddings/Microsoft_Excel_Worksheet1.xlsx"/></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2.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25.xml"/><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4.xml"/><Relationship Id="rId1" Type="http://schemas.openxmlformats.org/officeDocument/2006/relationships/slideLayout" Target="../slideLayouts/slideLayout25.xml"/><Relationship Id="rId6" Type="http://schemas.openxmlformats.org/officeDocument/2006/relationships/image" Target="../media/image46.png"/><Relationship Id="rId5" Type="http://schemas.openxmlformats.org/officeDocument/2006/relationships/hyperlink" Target="mailto:amyamyllll@gmail.com" TargetMode="External"/><Relationship Id="rId4" Type="http://schemas.openxmlformats.org/officeDocument/2006/relationships/hyperlink" Target="mailto:eric03366@gmail.com"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5.xml"/><Relationship Id="rId1" Type="http://schemas.openxmlformats.org/officeDocument/2006/relationships/slideLayout" Target="../slideLayouts/slideLayout25.xml"/><Relationship Id="rId5" Type="http://schemas.openxmlformats.org/officeDocument/2006/relationships/image" Target="../media/image48.png"/><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7.xml"/><Relationship Id="rId1" Type="http://schemas.openxmlformats.org/officeDocument/2006/relationships/slideLayout" Target="../slideLayouts/slideLayout25.xml"/><Relationship Id="rId5" Type="http://schemas.openxmlformats.org/officeDocument/2006/relationships/image" Target="../media/image8.png"/><Relationship Id="rId4" Type="http://schemas.microsoft.com/office/2007/relationships/hdphoto" Target="../media/hdphoto1.wdp"/></Relationships>
</file>

<file path=ppt/slides/_rels/slide4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8.xml"/><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9.xml"/><Relationship Id="rId1" Type="http://schemas.openxmlformats.org/officeDocument/2006/relationships/slideLayout" Target="../slideLayouts/slideLayout25.xml"/><Relationship Id="rId5" Type="http://schemas.openxmlformats.org/officeDocument/2006/relationships/image" Target="../media/image49.emf"/><Relationship Id="rId4" Type="http://schemas.openxmlformats.org/officeDocument/2006/relationships/package" Target="../embeddings/Microsoft_Excel_Worksheet2.xlsx"/></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0.xml"/><Relationship Id="rId1" Type="http://schemas.openxmlformats.org/officeDocument/2006/relationships/slideLayout" Target="../slideLayouts/slideLayout25.xml"/></Relationships>
</file>

<file path=ppt/slides/_rels/slide5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1.xml"/><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43.png"/></Relationships>
</file>

<file path=ppt/slides/_rels/slide5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2.xml"/><Relationship Id="rId1" Type="http://schemas.openxmlformats.org/officeDocument/2006/relationships/slideLayout" Target="../slideLayouts/slideLayout25.xml"/><Relationship Id="rId5" Type="http://schemas.openxmlformats.org/officeDocument/2006/relationships/image" Target="../media/image50.emf"/><Relationship Id="rId4" Type="http://schemas.openxmlformats.org/officeDocument/2006/relationships/package" Target="../embeddings/Microsoft_Excel_Worksheet3.xlsx"/></Relationships>
</file>

<file path=ppt/slides/_rels/slide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3.xml"/><Relationship Id="rId1" Type="http://schemas.openxmlformats.org/officeDocument/2006/relationships/slideLayout" Target="../slideLayouts/slideLayout25.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4.xml"/><Relationship Id="rId1" Type="http://schemas.openxmlformats.org/officeDocument/2006/relationships/slideLayout" Target="../slideLayouts/slideLayout25.xml"/><Relationship Id="rId5" Type="http://schemas.microsoft.com/office/2007/relationships/hdphoto" Target="../media/hdphoto1.wdp"/><Relationship Id="rId4" Type="http://schemas.openxmlformats.org/officeDocument/2006/relationships/image" Target="../media/image43.png"/></Relationships>
</file>

<file path=ppt/slides/_rels/slide5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3.png"/><Relationship Id="rId2" Type="http://schemas.openxmlformats.org/officeDocument/2006/relationships/notesSlide" Target="../notesSlides/notesSlide55.xml"/><Relationship Id="rId1" Type="http://schemas.openxmlformats.org/officeDocument/2006/relationships/slideLayout" Target="../slideLayouts/slideLayout25.xml"/><Relationship Id="rId6" Type="http://schemas.openxmlformats.org/officeDocument/2006/relationships/image" Target="../media/image52.png"/><Relationship Id="rId5" Type="http://schemas.openxmlformats.org/officeDocument/2006/relationships/image" Target="../media/image51.emf"/><Relationship Id="rId4" Type="http://schemas.openxmlformats.org/officeDocument/2006/relationships/package" Target="../embeddings/Microsoft_Excel_Worksheet4.xlsx"/></Relationships>
</file>

<file path=ppt/slides/_rels/slide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6.xml"/><Relationship Id="rId1" Type="http://schemas.openxmlformats.org/officeDocument/2006/relationships/slideLayout" Target="../slideLayouts/slideLayout25.xml"/><Relationship Id="rId4" Type="http://schemas.openxmlformats.org/officeDocument/2006/relationships/image" Target="../media/image42.png"/></Relationships>
</file>

<file path=ppt/slides/_rels/slide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7.xml"/><Relationship Id="rId1" Type="http://schemas.openxmlformats.org/officeDocument/2006/relationships/slideLayout" Target="../slideLayouts/slideLayout25.xml"/></Relationships>
</file>

<file path=ppt/slides/_rels/slide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8.xml"/><Relationship Id="rId1" Type="http://schemas.openxmlformats.org/officeDocument/2006/relationships/slideLayout" Target="../slideLayouts/slideLayout25.xml"/></Relationships>
</file>

<file path=ppt/slides/_rels/slide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9.xml"/><Relationship Id="rId1" Type="http://schemas.openxmlformats.org/officeDocument/2006/relationships/slideLayout" Target="../slideLayouts/slideLayout25.xml"/><Relationship Id="rId4" Type="http://schemas.openxmlformats.org/officeDocument/2006/relationships/image" Target="../media/image54.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5.xml"/><Relationship Id="rId4"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0.xml"/><Relationship Id="rId1" Type="http://schemas.openxmlformats.org/officeDocument/2006/relationships/slideLayout" Target="../slideLayouts/slideLayout25.xml"/></Relationships>
</file>

<file path=ppt/slides/_rels/slide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1.xml"/><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2.xml"/><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3.xml"/><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4.xml"/><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8.png"/><Relationship Id="rId2" Type="http://schemas.openxmlformats.org/officeDocument/2006/relationships/notesSlide" Target="../notesSlides/notesSlide65.xml"/><Relationship Id="rId1" Type="http://schemas.openxmlformats.org/officeDocument/2006/relationships/slideLayout" Target="../slideLayouts/slideLayout28.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6.xml"/><Relationship Id="rId1" Type="http://schemas.openxmlformats.org/officeDocument/2006/relationships/slideLayout" Target="../slideLayouts/slideLayout28.xml"/></Relationships>
</file>

<file path=ppt/slides/_rels/slide6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7.xml"/><Relationship Id="rId1" Type="http://schemas.openxmlformats.org/officeDocument/2006/relationships/slideLayout" Target="../slideLayouts/slideLayout28.xml"/><Relationship Id="rId4" Type="http://schemas.openxmlformats.org/officeDocument/2006/relationships/image" Target="../media/image8.png"/></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8.xml"/><Relationship Id="rId1" Type="http://schemas.openxmlformats.org/officeDocument/2006/relationships/slideLayout" Target="../slideLayouts/slideLayout28.xml"/></Relationships>
</file>

<file path=ppt/slides/_rels/slide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9.xml"/><Relationship Id="rId1" Type="http://schemas.openxmlformats.org/officeDocument/2006/relationships/slideLayout" Target="../slideLayouts/slideLayout28.xml"/><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5.xml"/><Relationship Id="rId5" Type="http://schemas.openxmlformats.org/officeDocument/2006/relationships/image" Target="../media/image13.png"/><Relationship Id="rId4" Type="http://schemas.openxmlformats.org/officeDocument/2006/relationships/image" Target="../media/image12.png"/></Relationships>
</file>

<file path=ppt/slides/_rels/slide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0.xml"/><Relationship Id="rId1" Type="http://schemas.openxmlformats.org/officeDocument/2006/relationships/slideLayout" Target="../slideLayouts/slideLayout25.xml"/><Relationship Id="rId5" Type="http://schemas.openxmlformats.org/officeDocument/2006/relationships/image" Target="../media/image62.png"/><Relationship Id="rId4" Type="http://schemas.openxmlformats.org/officeDocument/2006/relationships/image" Target="../media/image61.png"/></Relationships>
</file>

<file path=ppt/slides/_rels/slide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1.xml"/><Relationship Id="rId1" Type="http://schemas.openxmlformats.org/officeDocument/2006/relationships/slideLayout" Target="../slideLayouts/slideLayout25.xml"/></Relationships>
</file>

<file path=ppt/slides/_rels/slide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2.xml"/><Relationship Id="rId1" Type="http://schemas.openxmlformats.org/officeDocument/2006/relationships/slideLayout" Target="../slideLayouts/slideLayout25.xml"/><Relationship Id="rId5" Type="http://schemas.openxmlformats.org/officeDocument/2006/relationships/image" Target="../media/image64.png"/><Relationship Id="rId4" Type="http://schemas.openxmlformats.org/officeDocument/2006/relationships/image" Target="../media/image63.png"/></Relationships>
</file>

<file path=ppt/slides/_rels/slide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4.xml"/><Relationship Id="rId1" Type="http://schemas.openxmlformats.org/officeDocument/2006/relationships/slideLayout" Target="../slideLayouts/slideLayout25.xml"/><Relationship Id="rId4" Type="http://schemas.openxmlformats.org/officeDocument/2006/relationships/image" Target="../media/image65.png"/></Relationships>
</file>

<file path=ppt/slides/_rels/slide7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9.png"/><Relationship Id="rId2" Type="http://schemas.openxmlformats.org/officeDocument/2006/relationships/notesSlide" Target="../notesSlides/notesSlide75.xml"/><Relationship Id="rId1" Type="http://schemas.openxmlformats.org/officeDocument/2006/relationships/slideLayout" Target="../slideLayouts/slideLayout25.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7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6.xml"/><Relationship Id="rId1" Type="http://schemas.openxmlformats.org/officeDocument/2006/relationships/slideLayout" Target="../slideLayouts/slideLayout25.xml"/><Relationship Id="rId4" Type="http://schemas.openxmlformats.org/officeDocument/2006/relationships/image" Target="../media/image70.png"/></Relationships>
</file>

<file path=ppt/slides/_rels/slide7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7.xml"/><Relationship Id="rId1" Type="http://schemas.openxmlformats.org/officeDocument/2006/relationships/slideLayout" Target="../slideLayouts/slideLayout28.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7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8.xml"/><Relationship Id="rId1" Type="http://schemas.openxmlformats.org/officeDocument/2006/relationships/slideLayout" Target="../slideLayouts/slideLayout25.xml"/><Relationship Id="rId4" Type="http://schemas.openxmlformats.org/officeDocument/2006/relationships/image" Target="../media/image74.png"/></Relationships>
</file>

<file path=ppt/slides/_rels/slide7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9.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8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jpg"/><Relationship Id="rId18" Type="http://schemas.openxmlformats.org/officeDocument/2006/relationships/image" Target="../media/image89.jpg"/><Relationship Id="rId3" Type="http://schemas.openxmlformats.org/officeDocument/2006/relationships/image" Target="../media/image8.png"/><Relationship Id="rId21" Type="http://schemas.openxmlformats.org/officeDocument/2006/relationships/image" Target="../media/image92.jpg"/><Relationship Id="rId7" Type="http://schemas.openxmlformats.org/officeDocument/2006/relationships/image" Target="../media/image78.png"/><Relationship Id="rId12" Type="http://schemas.openxmlformats.org/officeDocument/2006/relationships/image" Target="../media/image83.jpg"/><Relationship Id="rId17" Type="http://schemas.openxmlformats.org/officeDocument/2006/relationships/image" Target="../media/image88.png"/><Relationship Id="rId2" Type="http://schemas.openxmlformats.org/officeDocument/2006/relationships/notesSlide" Target="../notesSlides/notesSlide80.xml"/><Relationship Id="rId16" Type="http://schemas.openxmlformats.org/officeDocument/2006/relationships/image" Target="../media/image87.jpg"/><Relationship Id="rId20" Type="http://schemas.openxmlformats.org/officeDocument/2006/relationships/image" Target="../media/image91.jpg"/><Relationship Id="rId1" Type="http://schemas.openxmlformats.org/officeDocument/2006/relationships/slideLayout" Target="../slideLayouts/slideLayout25.xml"/><Relationship Id="rId6" Type="http://schemas.openxmlformats.org/officeDocument/2006/relationships/image" Target="../media/image77.png"/><Relationship Id="rId11" Type="http://schemas.openxmlformats.org/officeDocument/2006/relationships/image" Target="../media/image82.jpg"/><Relationship Id="rId5" Type="http://schemas.openxmlformats.org/officeDocument/2006/relationships/image" Target="../media/image76.jpg"/><Relationship Id="rId15" Type="http://schemas.openxmlformats.org/officeDocument/2006/relationships/image" Target="../media/image86.jpg"/><Relationship Id="rId10" Type="http://schemas.openxmlformats.org/officeDocument/2006/relationships/image" Target="../media/image81.jpg"/><Relationship Id="rId19" Type="http://schemas.openxmlformats.org/officeDocument/2006/relationships/image" Target="../media/image90.jpg"/><Relationship Id="rId4" Type="http://schemas.openxmlformats.org/officeDocument/2006/relationships/image" Target="../media/image75.png"/><Relationship Id="rId9" Type="http://schemas.openxmlformats.org/officeDocument/2006/relationships/image" Target="../media/image80.jpg"/><Relationship Id="rId14" Type="http://schemas.openxmlformats.org/officeDocument/2006/relationships/image" Target="../media/image85.jpg"/><Relationship Id="rId22" Type="http://schemas.openxmlformats.org/officeDocument/2006/relationships/image" Target="../media/image93.jpg"/></Relationships>
</file>

<file path=ppt/slides/_rels/slide8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1.xml"/><Relationship Id="rId1" Type="http://schemas.openxmlformats.org/officeDocument/2006/relationships/slideLayout" Target="../slideLayouts/slideLayout25.xml"/><Relationship Id="rId5" Type="http://schemas.openxmlformats.org/officeDocument/2006/relationships/image" Target="../media/image95.jpeg"/><Relationship Id="rId4" Type="http://schemas.openxmlformats.org/officeDocument/2006/relationships/image" Target="../media/image94.jpeg"/></Relationships>
</file>

<file path=ppt/slides/_rels/slide82.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notesSlide" Target="../notesSlides/notesSlide82.xml"/><Relationship Id="rId1" Type="http://schemas.openxmlformats.org/officeDocument/2006/relationships/slideLayout" Target="../slideLayouts/slideLayout25.xml"/><Relationship Id="rId5" Type="http://schemas.openxmlformats.org/officeDocument/2006/relationships/image" Target="../media/image97.png"/><Relationship Id="rId4" Type="http://schemas.openxmlformats.org/officeDocument/2006/relationships/image" Target="../media/image8.png"/></Relationships>
</file>

<file path=ppt/slides/_rels/slide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3.xml"/><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圆角 4">
            <a:extLst>
              <a:ext uri="{FF2B5EF4-FFF2-40B4-BE49-F238E27FC236}">
                <a16:creationId xmlns:a16="http://schemas.microsoft.com/office/drawing/2014/main" id="{1D1270A5-E824-C741-A922-EB4C8036FC4E}"/>
              </a:ext>
            </a:extLst>
          </p:cNvPr>
          <p:cNvSpPr/>
          <p:nvPr/>
        </p:nvSpPr>
        <p:spPr>
          <a:xfrm rot="18995812">
            <a:off x="53273" y="-1496485"/>
            <a:ext cx="1980000" cy="1980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17" name="矩形: 圆角 4">
            <a:extLst>
              <a:ext uri="{FF2B5EF4-FFF2-40B4-BE49-F238E27FC236}">
                <a16:creationId xmlns:a16="http://schemas.microsoft.com/office/drawing/2014/main" id="{F66D31A2-BA8B-1F43-BB1C-F82EFC6F6192}"/>
              </a:ext>
            </a:extLst>
          </p:cNvPr>
          <p:cNvSpPr/>
          <p:nvPr/>
        </p:nvSpPr>
        <p:spPr>
          <a:xfrm rot="18941252">
            <a:off x="-315006" y="-281731"/>
            <a:ext cx="648000" cy="648000"/>
          </a:xfrm>
          <a:prstGeom prst="rect">
            <a:avLst/>
          </a:prstGeom>
          <a:solidFill>
            <a:schemeClr val="bg1">
              <a:lumMod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23" name="矩形 22">
            <a:extLst>
              <a:ext uri="{FF2B5EF4-FFF2-40B4-BE49-F238E27FC236}">
                <a16:creationId xmlns:a16="http://schemas.microsoft.com/office/drawing/2014/main" id="{C9FBB03F-16B0-9148-84CB-6D532E7CA415}"/>
              </a:ext>
            </a:extLst>
          </p:cNvPr>
          <p:cNvSpPr/>
          <p:nvPr/>
        </p:nvSpPr>
        <p:spPr>
          <a:xfrm>
            <a:off x="92471" y="2623160"/>
            <a:ext cx="11971421" cy="1782026"/>
          </a:xfrm>
          <a:prstGeom prst="rect">
            <a:avLst/>
          </a:prstGeom>
        </p:spPr>
        <p:txBody>
          <a:bodyPr wrap="square">
            <a:spAutoFit/>
          </a:bodyPr>
          <a:lstStyle/>
          <a:p>
            <a:pPr algn="ctr" defTabSz="914400">
              <a:lnSpc>
                <a:spcPct val="90000"/>
              </a:lnSpc>
              <a:spcBef>
                <a:spcPct val="0"/>
              </a:spcBef>
            </a:pPr>
            <a:r>
              <a:rPr lang="en-US" altLang="zh-TW" sz="4800" b="1" dirty="0">
                <a:solidFill>
                  <a:srgbClr val="0000FF"/>
                </a:solidFill>
                <a:latin typeface="標楷體" panose="03000509000000000000" pitchFamily="65" charset="-120"/>
                <a:ea typeface="標楷體" panose="03000509000000000000" pitchFamily="65" charset="-120"/>
                <a:cs typeface="+mn-ea"/>
                <a:sym typeface="+mn-lt"/>
              </a:rPr>
              <a:t>115</a:t>
            </a:r>
            <a:r>
              <a:rPr lang="zh-TW" altLang="en-US" sz="4800" b="1" dirty="0">
                <a:solidFill>
                  <a:srgbClr val="0000FF"/>
                </a:solidFill>
                <a:latin typeface="標楷體" panose="03000509000000000000" pitchFamily="65" charset="-120"/>
                <a:ea typeface="標楷體" panose="03000509000000000000" pitchFamily="65" charset="-120"/>
                <a:cs typeface="+mn-ea"/>
                <a:sym typeface="+mn-lt"/>
              </a:rPr>
              <a:t> 學年度</a:t>
            </a:r>
            <a:endParaRPr lang="en-US" altLang="zh-TW" sz="4800" b="1" dirty="0">
              <a:solidFill>
                <a:srgbClr val="0000FF"/>
              </a:solidFill>
              <a:latin typeface="標楷體" panose="03000509000000000000" pitchFamily="65" charset="-120"/>
              <a:ea typeface="標楷體" panose="03000509000000000000" pitchFamily="65" charset="-120"/>
              <a:cs typeface="+mn-ea"/>
              <a:sym typeface="+mn-lt"/>
            </a:endParaRPr>
          </a:p>
          <a:p>
            <a:pPr algn="ctr" defTabSz="914400">
              <a:lnSpc>
                <a:spcPct val="90000"/>
              </a:lnSpc>
              <a:spcBef>
                <a:spcPct val="0"/>
              </a:spcBef>
            </a:pPr>
            <a:endParaRPr lang="en-US" altLang="zh-TW" sz="1400" b="1" dirty="0">
              <a:solidFill>
                <a:schemeClr val="bg2">
                  <a:lumMod val="25000"/>
                </a:schemeClr>
              </a:solidFill>
              <a:latin typeface="標楷體" panose="03000509000000000000" pitchFamily="65" charset="-120"/>
              <a:ea typeface="標楷體" panose="03000509000000000000" pitchFamily="65" charset="-120"/>
              <a:cs typeface="+mn-ea"/>
              <a:sym typeface="+mn-lt"/>
            </a:endParaRPr>
          </a:p>
          <a:p>
            <a:pPr algn="ctr" defTabSz="914400">
              <a:lnSpc>
                <a:spcPct val="90000"/>
              </a:lnSpc>
              <a:spcBef>
                <a:spcPct val="0"/>
              </a:spcBef>
            </a:pPr>
            <a:r>
              <a:rPr lang="zh-TW" altLang="en-US" sz="6000" b="1" dirty="0">
                <a:solidFill>
                  <a:schemeClr val="bg2">
                    <a:lumMod val="25000"/>
                  </a:schemeClr>
                </a:solidFill>
                <a:latin typeface="標楷體" panose="03000509000000000000" pitchFamily="65" charset="-120"/>
                <a:ea typeface="標楷體" panose="03000509000000000000" pitchFamily="65" charset="-120"/>
                <a:cs typeface="+mn-ea"/>
                <a:sym typeface="+mn-lt"/>
              </a:rPr>
              <a:t>學校人事宣導及教育訓練</a:t>
            </a:r>
            <a:endParaRPr lang="en-US" altLang="zh-TW" sz="6000" b="1" dirty="0">
              <a:solidFill>
                <a:schemeClr val="bg2">
                  <a:lumMod val="25000"/>
                </a:schemeClr>
              </a:solidFill>
              <a:latin typeface="標楷體" panose="03000509000000000000" pitchFamily="65" charset="-120"/>
              <a:ea typeface="標楷體" panose="03000509000000000000" pitchFamily="65" charset="-120"/>
              <a:cs typeface="+mn-ea"/>
              <a:sym typeface="+mn-lt"/>
            </a:endParaRPr>
          </a:p>
        </p:txBody>
      </p:sp>
      <p:sp>
        <p:nvSpPr>
          <p:cNvPr id="30" name="文本框 29">
            <a:extLst>
              <a:ext uri="{FF2B5EF4-FFF2-40B4-BE49-F238E27FC236}">
                <a16:creationId xmlns:a16="http://schemas.microsoft.com/office/drawing/2014/main" id="{73208D3A-0FB8-BB4D-8193-03629FA085F7}"/>
              </a:ext>
            </a:extLst>
          </p:cNvPr>
          <p:cNvSpPr txBox="1"/>
          <p:nvPr/>
        </p:nvSpPr>
        <p:spPr>
          <a:xfrm>
            <a:off x="3636207" y="1004919"/>
            <a:ext cx="4883950" cy="707886"/>
          </a:xfrm>
          <a:prstGeom prst="rect">
            <a:avLst/>
          </a:prstGeom>
          <a:noFill/>
        </p:spPr>
        <p:txBody>
          <a:bodyPr wrap="square" rtlCol="0">
            <a:spAutoFit/>
          </a:bodyPr>
          <a:lstStyle/>
          <a:p>
            <a:pPr algn="ctr"/>
            <a:r>
              <a:rPr lang="zh-TW" altLang="en-US" sz="2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財團法人中華民國私立學校教職員</a:t>
            </a:r>
            <a:endParaRPr lang="en-US" altLang="zh-TW" sz="2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endParaRPr>
          </a:p>
          <a:p>
            <a:pPr algn="ctr"/>
            <a:r>
              <a:rPr lang="zh-TW" altLang="en-US" sz="2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退休撫卹離職資遣儲金管理委員會</a:t>
            </a:r>
            <a:endParaRPr lang="zh-CN" altLang="en-US" sz="2000" b="1" dirty="0">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endParaRPr>
          </a:p>
        </p:txBody>
      </p:sp>
      <p:grpSp>
        <p:nvGrpSpPr>
          <p:cNvPr id="14" name="组合 13">
            <a:extLst>
              <a:ext uri="{FF2B5EF4-FFF2-40B4-BE49-F238E27FC236}">
                <a16:creationId xmlns:a16="http://schemas.microsoft.com/office/drawing/2014/main" id="{D042EABD-1E77-4C65-AE7C-E0BDEB8C1540}"/>
              </a:ext>
            </a:extLst>
          </p:cNvPr>
          <p:cNvGrpSpPr/>
          <p:nvPr/>
        </p:nvGrpSpPr>
        <p:grpSpPr>
          <a:xfrm>
            <a:off x="925225" y="484441"/>
            <a:ext cx="11512319" cy="6879491"/>
            <a:chOff x="925225" y="484441"/>
            <a:chExt cx="11512319" cy="6879491"/>
          </a:xfrm>
          <a:solidFill>
            <a:srgbClr val="D0C8DE"/>
          </a:solidFill>
        </p:grpSpPr>
        <p:sp>
          <p:nvSpPr>
            <p:cNvPr id="11" name="矩形 10">
              <a:extLst>
                <a:ext uri="{FF2B5EF4-FFF2-40B4-BE49-F238E27FC236}">
                  <a16:creationId xmlns:a16="http://schemas.microsoft.com/office/drawing/2014/main" id="{3CBB04F8-1660-3D48-93B7-32819BD1447D}"/>
                </a:ext>
              </a:extLst>
            </p:cNvPr>
            <p:cNvSpPr/>
            <p:nvPr/>
          </p:nvSpPr>
          <p:spPr>
            <a:xfrm>
              <a:off x="11370785" y="641643"/>
              <a:ext cx="497242" cy="49724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19" name="矩形: 圆角 4">
              <a:extLst>
                <a:ext uri="{FF2B5EF4-FFF2-40B4-BE49-F238E27FC236}">
                  <a16:creationId xmlns:a16="http://schemas.microsoft.com/office/drawing/2014/main" id="{4293FDBB-A67C-DF48-9F87-F508921FD58D}"/>
                </a:ext>
              </a:extLst>
            </p:cNvPr>
            <p:cNvSpPr/>
            <p:nvPr/>
          </p:nvSpPr>
          <p:spPr>
            <a:xfrm rot="18520264">
              <a:off x="11049191" y="5995932"/>
              <a:ext cx="1368000" cy="13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accent5">
                    <a:lumMod val="75000"/>
                  </a:schemeClr>
                </a:solidFill>
                <a:cs typeface="+mn-ea"/>
                <a:sym typeface="+mn-lt"/>
              </a:endParaRPr>
            </a:p>
          </p:txBody>
        </p:sp>
        <p:sp>
          <p:nvSpPr>
            <p:cNvPr id="20" name="矩形: 圆角 4">
              <a:extLst>
                <a:ext uri="{FF2B5EF4-FFF2-40B4-BE49-F238E27FC236}">
                  <a16:creationId xmlns:a16="http://schemas.microsoft.com/office/drawing/2014/main" id="{A5B6860A-D2DA-EC44-A0F6-3333FD851C07}"/>
                </a:ext>
              </a:extLst>
            </p:cNvPr>
            <p:cNvSpPr/>
            <p:nvPr/>
          </p:nvSpPr>
          <p:spPr>
            <a:xfrm>
              <a:off x="925225" y="6103932"/>
              <a:ext cx="576000" cy="576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rgbClr val="0070C0"/>
                </a:solidFill>
                <a:cs typeface="+mn-ea"/>
                <a:sym typeface="+mn-lt"/>
              </a:endParaRPr>
            </a:p>
          </p:txBody>
        </p:sp>
        <p:sp>
          <p:nvSpPr>
            <p:cNvPr id="21" name="矩形: 圆角 4">
              <a:extLst>
                <a:ext uri="{FF2B5EF4-FFF2-40B4-BE49-F238E27FC236}">
                  <a16:creationId xmlns:a16="http://schemas.microsoft.com/office/drawing/2014/main" id="{CA9801EF-7B48-F544-BF20-D935C4920920}"/>
                </a:ext>
              </a:extLst>
            </p:cNvPr>
            <p:cNvSpPr/>
            <p:nvPr/>
          </p:nvSpPr>
          <p:spPr>
            <a:xfrm>
              <a:off x="1363344" y="6283932"/>
              <a:ext cx="216000" cy="2160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35" name="矩形: 圆角 4">
              <a:extLst>
                <a:ext uri="{FF2B5EF4-FFF2-40B4-BE49-F238E27FC236}">
                  <a16:creationId xmlns:a16="http://schemas.microsoft.com/office/drawing/2014/main" id="{4D90B257-0310-41AB-B45C-7FCA2B242B87}"/>
                </a:ext>
              </a:extLst>
            </p:cNvPr>
            <p:cNvSpPr/>
            <p:nvPr/>
          </p:nvSpPr>
          <p:spPr>
            <a:xfrm>
              <a:off x="11307077" y="484441"/>
              <a:ext cx="468027" cy="46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36" name="矩形: 圆角 4">
              <a:extLst>
                <a:ext uri="{FF2B5EF4-FFF2-40B4-BE49-F238E27FC236}">
                  <a16:creationId xmlns:a16="http://schemas.microsoft.com/office/drawing/2014/main" id="{8B773F0E-9FAF-44E8-AF55-42A9FAE5F8DC}"/>
                </a:ext>
              </a:extLst>
            </p:cNvPr>
            <p:cNvSpPr/>
            <p:nvPr/>
          </p:nvSpPr>
          <p:spPr>
            <a:xfrm rot="18041694">
              <a:off x="11609544" y="6324923"/>
              <a:ext cx="828000" cy="82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grpSp>
        <p:nvGrpSpPr>
          <p:cNvPr id="37" name="组合 36">
            <a:extLst>
              <a:ext uri="{FF2B5EF4-FFF2-40B4-BE49-F238E27FC236}">
                <a16:creationId xmlns:a16="http://schemas.microsoft.com/office/drawing/2014/main" id="{00F91519-A9D8-4CF4-A877-44F9E5D23557}"/>
              </a:ext>
            </a:extLst>
          </p:cNvPr>
          <p:cNvGrpSpPr/>
          <p:nvPr/>
        </p:nvGrpSpPr>
        <p:grpSpPr>
          <a:xfrm rot="15433288">
            <a:off x="3333154" y="-400587"/>
            <a:ext cx="5301192" cy="7487104"/>
            <a:chOff x="4297364" y="903288"/>
            <a:chExt cx="2946834" cy="3067178"/>
          </a:xfrm>
          <a:solidFill>
            <a:schemeClr val="accent1">
              <a:alpha val="3000"/>
            </a:schemeClr>
          </a:solidFill>
        </p:grpSpPr>
        <p:sp>
          <p:nvSpPr>
            <p:cNvPr id="38" name="Freeform 5">
              <a:extLst>
                <a:ext uri="{FF2B5EF4-FFF2-40B4-BE49-F238E27FC236}">
                  <a16:creationId xmlns:a16="http://schemas.microsoft.com/office/drawing/2014/main" id="{EFC7FF09-1FE1-4E57-BD49-44F5B2B7C7AA}"/>
                </a:ext>
              </a:extLst>
            </p:cNvPr>
            <p:cNvSpPr>
              <a:spLocks/>
            </p:cNvSpPr>
            <p:nvPr/>
          </p:nvSpPr>
          <p:spPr bwMode="auto">
            <a:xfrm>
              <a:off x="4794669" y="1516318"/>
              <a:ext cx="1809749" cy="1915925"/>
            </a:xfrm>
            <a:prstGeom prst="halfFrame">
              <a:avLst>
                <a:gd name="adj1" fmla="val 7967"/>
                <a:gd name="adj2" fmla="val 6509"/>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39" name="Freeform 7">
              <a:extLst>
                <a:ext uri="{FF2B5EF4-FFF2-40B4-BE49-F238E27FC236}">
                  <a16:creationId xmlns:a16="http://schemas.microsoft.com/office/drawing/2014/main" id="{55CC40B5-A948-4530-9AB4-82DDC9C1A9A2}"/>
                </a:ext>
              </a:extLst>
            </p:cNvPr>
            <p:cNvSpPr>
              <a:spLocks/>
            </p:cNvSpPr>
            <p:nvPr/>
          </p:nvSpPr>
          <p:spPr bwMode="auto">
            <a:xfrm>
              <a:off x="4297364" y="903288"/>
              <a:ext cx="2946834" cy="2058988"/>
            </a:xfrm>
            <a:prstGeom prst="halfFrame">
              <a:avLst>
                <a:gd name="adj1" fmla="val 3868"/>
                <a:gd name="adj2" fmla="val 323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cs typeface="+mn-ea"/>
                <a:sym typeface="+mn-lt"/>
              </a:endParaRPr>
            </a:p>
          </p:txBody>
        </p:sp>
        <p:sp>
          <p:nvSpPr>
            <p:cNvPr id="40" name="Freeform 9">
              <a:extLst>
                <a:ext uri="{FF2B5EF4-FFF2-40B4-BE49-F238E27FC236}">
                  <a16:creationId xmlns:a16="http://schemas.microsoft.com/office/drawing/2014/main" id="{B785B5D8-D6B1-4C30-B559-61754B522DFD}"/>
                </a:ext>
              </a:extLst>
            </p:cNvPr>
            <p:cNvSpPr>
              <a:spLocks/>
            </p:cNvSpPr>
            <p:nvPr/>
          </p:nvSpPr>
          <p:spPr bwMode="auto">
            <a:xfrm rot="10785847">
              <a:off x="5778599" y="2623513"/>
              <a:ext cx="955675" cy="843824"/>
            </a:xfrm>
            <a:prstGeom prst="halfFrame">
              <a:avLst>
                <a:gd name="adj1" fmla="val 7749"/>
                <a:gd name="adj2" fmla="val 520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cs typeface="+mn-ea"/>
                <a:sym typeface="+mn-lt"/>
              </a:endParaRPr>
            </a:p>
          </p:txBody>
        </p:sp>
        <p:sp>
          <p:nvSpPr>
            <p:cNvPr id="41" name="Freeform 10">
              <a:extLst>
                <a:ext uri="{FF2B5EF4-FFF2-40B4-BE49-F238E27FC236}">
                  <a16:creationId xmlns:a16="http://schemas.microsoft.com/office/drawing/2014/main" id="{0C62E8E4-814C-4498-AD79-76FAB5495297}"/>
                </a:ext>
              </a:extLst>
            </p:cNvPr>
            <p:cNvSpPr>
              <a:spLocks/>
            </p:cNvSpPr>
            <p:nvPr/>
          </p:nvSpPr>
          <p:spPr bwMode="auto">
            <a:xfrm rot="5374475">
              <a:off x="4942544" y="1669490"/>
              <a:ext cx="2819189" cy="1782764"/>
            </a:xfrm>
            <a:prstGeom prst="halfFrame">
              <a:avLst>
                <a:gd name="adj1" fmla="val 9115"/>
                <a:gd name="adj2" fmla="val 9656"/>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42" name="Freeform 11">
              <a:extLst>
                <a:ext uri="{FF2B5EF4-FFF2-40B4-BE49-F238E27FC236}">
                  <a16:creationId xmlns:a16="http://schemas.microsoft.com/office/drawing/2014/main" id="{D95239A0-D2B6-43DE-930C-C5E1FC350C51}"/>
                </a:ext>
              </a:extLst>
            </p:cNvPr>
            <p:cNvSpPr>
              <a:spLocks/>
            </p:cNvSpPr>
            <p:nvPr/>
          </p:nvSpPr>
          <p:spPr bwMode="auto">
            <a:xfrm rot="10720490" flipH="1">
              <a:off x="4473734" y="2580189"/>
              <a:ext cx="2458034" cy="1282700"/>
            </a:xfrm>
            <a:prstGeom prst="halfFrame">
              <a:avLst>
                <a:gd name="adj1" fmla="val 14367"/>
                <a:gd name="adj2" fmla="val 1338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pic>
        <p:nvPicPr>
          <p:cNvPr id="7" name="圖片 6">
            <a:extLst>
              <a:ext uri="{FF2B5EF4-FFF2-40B4-BE49-F238E27FC236}">
                <a16:creationId xmlns:a16="http://schemas.microsoft.com/office/drawing/2014/main" id="{B0F5CC0E-00EC-4038-96D9-A6D80675B16E}"/>
              </a:ext>
            </a:extLst>
          </p:cNvPr>
          <p:cNvPicPr>
            <a:picLocks noChangeAspect="1"/>
          </p:cNvPicPr>
          <p:nvPr/>
        </p:nvPicPr>
        <p:blipFill rotWithShape="1">
          <a:blip r:embed="rId3">
            <a:extLst>
              <a:ext uri="{28A0092B-C50C-407E-A947-70E740481C1C}">
                <a14:useLocalDpi xmlns:a14="http://schemas.microsoft.com/office/drawing/2010/main" val="0"/>
              </a:ext>
            </a:extLst>
          </a:blip>
          <a:srcRect r="79711"/>
          <a:stretch/>
        </p:blipFill>
        <p:spPr>
          <a:xfrm>
            <a:off x="5428993" y="126607"/>
            <a:ext cx="956346" cy="930669"/>
          </a:xfrm>
          <a:prstGeom prst="rect">
            <a:avLst/>
          </a:prstGeom>
        </p:spPr>
      </p:pic>
      <p:sp>
        <p:nvSpPr>
          <p:cNvPr id="2" name="TextBox 891">
            <a:extLst>
              <a:ext uri="{FF2B5EF4-FFF2-40B4-BE49-F238E27FC236}">
                <a16:creationId xmlns:a16="http://schemas.microsoft.com/office/drawing/2014/main" id="{9ED6685B-C2AC-D997-8453-A9D8AEA56051}"/>
              </a:ext>
            </a:extLst>
          </p:cNvPr>
          <p:cNvSpPr txBox="1"/>
          <p:nvPr/>
        </p:nvSpPr>
        <p:spPr>
          <a:xfrm>
            <a:off x="9357393" y="6110700"/>
            <a:ext cx="1539801" cy="461665"/>
          </a:xfrm>
          <a:prstGeom prst="rect">
            <a:avLst/>
          </a:prstGeom>
          <a:noFill/>
        </p:spPr>
        <p:txBody>
          <a:bodyPr wrap="square" rtlCol="0">
            <a:spAutoFit/>
          </a:bodyPr>
          <a:lstStyle/>
          <a:p>
            <a:r>
              <a:rPr lang="en-US" altLang="zh-TW" sz="2400" b="1" u="sng" dirty="0">
                <a:solidFill>
                  <a:srgbClr val="0000FF"/>
                </a:solidFill>
                <a:latin typeface="標楷體" panose="03000509000000000000" pitchFamily="65" charset="-120"/>
                <a:ea typeface="標楷體" panose="03000509000000000000" pitchFamily="65" charset="-120"/>
                <a:cs typeface="+mn-ea"/>
                <a:sym typeface="+mn-lt"/>
              </a:rPr>
              <a:t>1150903</a:t>
            </a:r>
            <a:endParaRPr lang="zh-CN" altLang="en-US" sz="2400" b="1" u="sng" dirty="0">
              <a:solidFill>
                <a:srgbClr val="0000FF"/>
              </a:solidFill>
              <a:latin typeface="標楷體" panose="03000509000000000000" pitchFamily="65" charset="-120"/>
              <a:ea typeface="標楷體" panose="03000509000000000000" pitchFamily="65" charset="-120"/>
              <a:cs typeface="+mn-ea"/>
              <a:sym typeface="+mn-lt"/>
            </a:endParaRPr>
          </a:p>
        </p:txBody>
      </p:sp>
      <p:sp>
        <p:nvSpPr>
          <p:cNvPr id="3" name="投影片編號版面配置區 11">
            <a:extLst>
              <a:ext uri="{FF2B5EF4-FFF2-40B4-BE49-F238E27FC236}">
                <a16:creationId xmlns:a16="http://schemas.microsoft.com/office/drawing/2014/main" id="{F7CAF6F1-43DF-6665-1CF9-7F213FF4DA3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4" name="投影片編號版面配置區 11">
            <a:extLst>
              <a:ext uri="{FF2B5EF4-FFF2-40B4-BE49-F238E27FC236}">
                <a16:creationId xmlns:a16="http://schemas.microsoft.com/office/drawing/2014/main" id="{A31AA438-9061-498D-2CFC-1391D0177A7E}"/>
              </a:ext>
            </a:extLst>
          </p:cNvPr>
          <p:cNvSpPr txBox="1">
            <a:spLocks/>
          </p:cNvSpPr>
          <p:nvPr/>
        </p:nvSpPr>
        <p:spPr>
          <a:xfrm>
            <a:off x="11634685" y="89861"/>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1</a:t>
            </a:fld>
            <a:endParaRPr lang="zh-CN" altLang="en-US" dirty="0"/>
          </a:p>
        </p:txBody>
      </p:sp>
    </p:spTree>
    <p:extLst>
      <p:ext uri="{BB962C8B-B14F-4D97-AF65-F5344CB8AC3E}">
        <p14:creationId xmlns:p14="http://schemas.microsoft.com/office/powerpoint/2010/main" val="16441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矩形: 圓角 27">
            <a:extLst>
              <a:ext uri="{FF2B5EF4-FFF2-40B4-BE49-F238E27FC236}">
                <a16:creationId xmlns:a16="http://schemas.microsoft.com/office/drawing/2014/main" id="{6119D417-6D86-C1A8-A481-0077880FDF14}"/>
              </a:ext>
            </a:extLst>
          </p:cNvPr>
          <p:cNvSpPr/>
          <p:nvPr/>
        </p:nvSpPr>
        <p:spPr>
          <a:xfrm>
            <a:off x="390525" y="1727316"/>
            <a:ext cx="5546755" cy="4371928"/>
          </a:xfrm>
          <a:prstGeom prst="round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6B3FEEAA-0958-9045-B147-6735E59F6D5A}"/>
              </a:ext>
            </a:extLst>
          </p:cNvPr>
          <p:cNvSpPr/>
          <p:nvPr/>
        </p:nvSpPr>
        <p:spPr>
          <a:xfrm>
            <a:off x="443579" y="231671"/>
            <a:ext cx="11752184" cy="5032147"/>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TW" altLang="en-US"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關於 </a:t>
            </a:r>
            <a:r>
              <a:rPr kumimoji="0" lang="zh-TW" altLang="en-US" b="1" i="0" u="none" strike="noStrike" kern="1200" cap="none" spc="0" normalizeH="0" baseline="0" noProof="0" dirty="0">
                <a:ln>
                  <a:noFill/>
                </a:ln>
                <a:solidFill>
                  <a:srgbClr val="ED7D31">
                    <a:lumMod val="75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新進人員</a:t>
            </a:r>
            <a:r>
              <a:rPr kumimoji="0" lang="en-US" altLang="zh-TW" b="1" i="0" u="none" strike="noStrike" kern="1200" cap="none" spc="0" normalizeH="0" baseline="0" noProof="0" dirty="0">
                <a:ln>
                  <a:noFill/>
                </a:ln>
                <a:solidFill>
                  <a:schemeClr val="bg1">
                    <a:lumMod val="50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b="1" i="0" u="none" strike="noStrike" kern="1200" cap="none" spc="0" normalizeH="0" baseline="0" noProof="0" dirty="0">
                <a:ln>
                  <a:noFill/>
                </a:ln>
                <a:solidFill>
                  <a:schemeClr val="bg1">
                    <a:lumMod val="50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在職人員</a:t>
            </a:r>
            <a:r>
              <a:rPr kumimoji="0" lang="en-US" altLang="zh-TW" b="1" i="0" u="none" strike="noStrike" kern="1200" cap="none" spc="0" normalizeH="0" baseline="0" noProof="0" dirty="0">
                <a:ln>
                  <a:noFill/>
                </a:ln>
                <a:solidFill>
                  <a:schemeClr val="bg1">
                    <a:lumMod val="50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自主投資平台之操作注意事項</a:t>
            </a:r>
            <a:endParaRPr kumimoji="0" lang="en-US" altLang="zh-TW"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9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3600" b="1" dirty="0">
                <a:latin typeface="標楷體" panose="03000509000000000000" pitchFamily="65" charset="-120"/>
                <a:ea typeface="標楷體" panose="03000509000000000000" pitchFamily="65" charset="-120"/>
                <a:cs typeface="Times New Roman" panose="02020603050405020304" pitchFamily="18" charset="0"/>
              </a:rPr>
              <a:t>風險屬性評估</a:t>
            </a:r>
            <a:endParaRPr kumimoji="0" lang="en-US" altLang="zh-TW" sz="36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zh-TW"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206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3" name="文字方塊 2">
            <a:extLst>
              <a:ext uri="{FF2B5EF4-FFF2-40B4-BE49-F238E27FC236}">
                <a16:creationId xmlns:a16="http://schemas.microsoft.com/office/drawing/2014/main" id="{328F8AAC-32B9-CC97-C6E4-A373FC55E932}"/>
              </a:ext>
            </a:extLst>
          </p:cNvPr>
          <p:cNvSpPr txBox="1"/>
          <p:nvPr/>
        </p:nvSpPr>
        <p:spPr>
          <a:xfrm>
            <a:off x="800065" y="1937903"/>
            <a:ext cx="4581593"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solidFill>
                  <a:prstClr val="black"/>
                </a:solidFill>
                <a:latin typeface="標楷體" panose="03000509000000000000" pitchFamily="65" charset="-120"/>
                <a:ea typeface="標楷體" panose="03000509000000000000" pitchFamily="65" charset="-120"/>
              </a:rPr>
              <a:t>中國信託銀行完成開立新進教職員之</a:t>
            </a:r>
            <a:endParaRPr lang="en-US" altLang="zh-TW" sz="2000" dirty="0">
              <a:solidFill>
                <a:prstClr val="black"/>
              </a:solidFill>
              <a:latin typeface="標楷體" panose="03000509000000000000" pitchFamily="65" charset="-120"/>
              <a:ea typeface="標楷體"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solidFill>
                  <a:prstClr val="black"/>
                </a:solidFill>
                <a:latin typeface="標楷體" panose="03000509000000000000" pitchFamily="65" charset="-120"/>
                <a:ea typeface="標楷體" panose="03000509000000000000" pitchFamily="65" charset="-120"/>
              </a:rPr>
              <a:t>自主投資平台後，將寄發平台帳號密碼</a:t>
            </a:r>
            <a:endParaRPr lang="en-US" altLang="zh-TW" sz="2000" dirty="0">
              <a:solidFill>
                <a:prstClr val="black"/>
              </a:solidFill>
              <a:latin typeface="標楷體" panose="03000509000000000000" pitchFamily="65" charset="-120"/>
              <a:ea typeface="標楷體"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a:solidFill>
                  <a:prstClr val="black"/>
                </a:solidFill>
                <a:latin typeface="標楷體" panose="03000509000000000000" pitchFamily="65" charset="-120"/>
                <a:ea typeface="標楷體" panose="03000509000000000000" pitchFamily="65" charset="-120"/>
              </a:rPr>
              <a:t>設定信件予教職員。</a:t>
            </a:r>
            <a:endPar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5" name="文字方塊 4">
            <a:extLst>
              <a:ext uri="{FF2B5EF4-FFF2-40B4-BE49-F238E27FC236}">
                <a16:creationId xmlns:a16="http://schemas.microsoft.com/office/drawing/2014/main" id="{9D9BE512-8264-9B60-CFAB-E1DC40F8E186}"/>
              </a:ext>
            </a:extLst>
          </p:cNvPr>
          <p:cNvSpPr txBox="1"/>
          <p:nvPr/>
        </p:nvSpPr>
        <p:spPr>
          <a:xfrm>
            <a:off x="711658" y="3429000"/>
            <a:ext cx="4581593" cy="1015663"/>
          </a:xfrm>
          <a:prstGeom prst="rect">
            <a:avLst/>
          </a:prstGeom>
          <a:noFill/>
        </p:spPr>
        <p:txBody>
          <a:bodyPr wrap="square" rtlCol="0">
            <a:spAutoFit/>
          </a:bodyPr>
          <a:lstStyle/>
          <a:p>
            <a:pPr lvl="0"/>
            <a:r>
              <a:rPr lang="zh-TW" altLang="en-US" sz="2000" dirty="0">
                <a:solidFill>
                  <a:prstClr val="black"/>
                </a:solidFill>
                <a:latin typeface="標楷體" panose="03000509000000000000" pitchFamily="65" charset="-120"/>
                <a:ea typeface="標楷體" panose="03000509000000000000" pitchFamily="65" charset="-120"/>
              </a:rPr>
              <a:t>請教職員於收到信件後、完成帳號密碼設定，登入自主投資平台，進行風險屬性評估，方得辦理退撫儲金之自主投資。</a:t>
            </a:r>
            <a:endPar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19" name="箭號: 向右 18">
            <a:extLst>
              <a:ext uri="{FF2B5EF4-FFF2-40B4-BE49-F238E27FC236}">
                <a16:creationId xmlns:a16="http://schemas.microsoft.com/office/drawing/2014/main" id="{0F33EE67-9533-3E59-2826-7998F007462C}"/>
              </a:ext>
            </a:extLst>
          </p:cNvPr>
          <p:cNvSpPr/>
          <p:nvPr/>
        </p:nvSpPr>
        <p:spPr>
          <a:xfrm rot="5400000">
            <a:off x="2888246" y="3003693"/>
            <a:ext cx="405230" cy="3627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27" name="圖片 26">
            <a:extLst>
              <a:ext uri="{FF2B5EF4-FFF2-40B4-BE49-F238E27FC236}">
                <a16:creationId xmlns:a16="http://schemas.microsoft.com/office/drawing/2014/main" id="{61B8E053-105B-1BFB-9C6D-6154DFD8BFDD}"/>
              </a:ext>
            </a:extLst>
          </p:cNvPr>
          <p:cNvPicPr>
            <a:picLocks noChangeAspect="1"/>
          </p:cNvPicPr>
          <p:nvPr/>
        </p:nvPicPr>
        <p:blipFill>
          <a:blip r:embed="rId4"/>
          <a:stretch>
            <a:fillRect/>
          </a:stretch>
        </p:blipFill>
        <p:spPr>
          <a:xfrm>
            <a:off x="6168331" y="877074"/>
            <a:ext cx="4604444" cy="2454787"/>
          </a:xfrm>
          <a:prstGeom prst="rect">
            <a:avLst/>
          </a:prstGeom>
        </p:spPr>
      </p:pic>
      <p:pic>
        <p:nvPicPr>
          <p:cNvPr id="30" name="圖片 29">
            <a:extLst>
              <a:ext uri="{FF2B5EF4-FFF2-40B4-BE49-F238E27FC236}">
                <a16:creationId xmlns:a16="http://schemas.microsoft.com/office/drawing/2014/main" id="{4DDD78C0-980A-FE5A-0C20-DF5F686EBF05}"/>
              </a:ext>
            </a:extLst>
          </p:cNvPr>
          <p:cNvPicPr>
            <a:picLocks noChangeAspect="1"/>
          </p:cNvPicPr>
          <p:nvPr/>
        </p:nvPicPr>
        <p:blipFill>
          <a:blip r:embed="rId5"/>
          <a:stretch>
            <a:fillRect/>
          </a:stretch>
        </p:blipFill>
        <p:spPr>
          <a:xfrm>
            <a:off x="6043446" y="3299556"/>
            <a:ext cx="5340588" cy="3147594"/>
          </a:xfrm>
          <a:prstGeom prst="rect">
            <a:avLst/>
          </a:prstGeom>
        </p:spPr>
      </p:pic>
      <p:sp>
        <p:nvSpPr>
          <p:cNvPr id="32" name="矩形 31">
            <a:extLst>
              <a:ext uri="{FF2B5EF4-FFF2-40B4-BE49-F238E27FC236}">
                <a16:creationId xmlns:a16="http://schemas.microsoft.com/office/drawing/2014/main" id="{CC8280FC-2CD6-65D6-62C9-2E9CAF408963}"/>
              </a:ext>
            </a:extLst>
          </p:cNvPr>
          <p:cNvSpPr/>
          <p:nvPr/>
        </p:nvSpPr>
        <p:spPr>
          <a:xfrm>
            <a:off x="5937280" y="5903848"/>
            <a:ext cx="5635595" cy="2915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a:extLst>
              <a:ext uri="{FF2B5EF4-FFF2-40B4-BE49-F238E27FC236}">
                <a16:creationId xmlns:a16="http://schemas.microsoft.com/office/drawing/2014/main" id="{3AA82A72-220D-C62B-26FD-C045A5BC2B7A}"/>
              </a:ext>
            </a:extLst>
          </p:cNvPr>
          <p:cNvSpPr txBox="1"/>
          <p:nvPr/>
        </p:nvSpPr>
        <p:spPr>
          <a:xfrm>
            <a:off x="7176132" y="5849561"/>
            <a:ext cx="461141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*自主投資平台相關疑問請洽中國信託銀行    </a:t>
            </a:r>
            <a:endParaRPr kumimoji="0" lang="en-US" altLang="zh-TW"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solidFill>
                  <a:srgbClr val="C00000"/>
                </a:solidFill>
                <a:latin typeface="標楷體" panose="03000509000000000000" pitchFamily="65" charset="-120"/>
                <a:ea typeface="標楷體" panose="03000509000000000000" pitchFamily="65" charset="-120"/>
              </a:rPr>
              <a:t>        </a:t>
            </a:r>
            <a:r>
              <a:rPr kumimoji="0" lang="en-US" altLang="zh-TW"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(02)2558-0128</a:t>
            </a:r>
            <a:r>
              <a:rPr kumimoji="0" lang="zh-TW" altLang="en-US"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endParaRPr kumimoji="0" lang="en-US" altLang="zh-TW"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33" name="矩形: 圓角 32">
            <a:extLst>
              <a:ext uri="{FF2B5EF4-FFF2-40B4-BE49-F238E27FC236}">
                <a16:creationId xmlns:a16="http://schemas.microsoft.com/office/drawing/2014/main" id="{99986109-7746-EF7D-6D35-802B59435D59}"/>
              </a:ext>
            </a:extLst>
          </p:cNvPr>
          <p:cNvSpPr/>
          <p:nvPr/>
        </p:nvSpPr>
        <p:spPr>
          <a:xfrm>
            <a:off x="8696325" y="3971678"/>
            <a:ext cx="695325" cy="300844"/>
          </a:xfrm>
          <a:prstGeom prst="round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5D740129-1B36-6AAF-FE75-15F8156330C2}"/>
              </a:ext>
            </a:extLst>
          </p:cNvPr>
          <p:cNvSpPr/>
          <p:nvPr/>
        </p:nvSpPr>
        <p:spPr>
          <a:xfrm>
            <a:off x="9290205" y="4611400"/>
            <a:ext cx="138326" cy="66675"/>
          </a:xfrm>
          <a:prstGeom prst="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文字方塊 36">
            <a:extLst>
              <a:ext uri="{FF2B5EF4-FFF2-40B4-BE49-F238E27FC236}">
                <a16:creationId xmlns:a16="http://schemas.microsoft.com/office/drawing/2014/main" id="{C64D8034-7151-93E7-CC49-9DA5AAB4EBBE}"/>
              </a:ext>
            </a:extLst>
          </p:cNvPr>
          <p:cNvSpPr txBox="1"/>
          <p:nvPr/>
        </p:nvSpPr>
        <p:spPr>
          <a:xfrm>
            <a:off x="588878" y="4716407"/>
            <a:ext cx="5003966"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u="sng" dirty="0">
                <a:solidFill>
                  <a:srgbClr val="C00000"/>
                </a:solidFill>
                <a:latin typeface="標楷體" panose="03000509000000000000" pitchFamily="65" charset="-120"/>
                <a:ea typeface="標楷體" panose="03000509000000000000" pitchFamily="65" charset="-120"/>
              </a:rPr>
              <a:t>*請學校務必定期提醒</a:t>
            </a:r>
            <a:r>
              <a:rPr lang="zh-TW" altLang="en-US" b="1" u="sng" dirty="0">
                <a:solidFill>
                  <a:srgbClr val="C00000"/>
                </a:solidFill>
                <a:latin typeface="標楷體" panose="03000509000000000000" pitchFamily="65" charset="-120"/>
                <a:ea typeface="標楷體" panose="03000509000000000000" pitchFamily="65" charset="-120"/>
              </a:rPr>
              <a:t>未登入平台</a:t>
            </a:r>
            <a:r>
              <a:rPr lang="zh-TW" altLang="en-US" u="sng" dirty="0">
                <a:solidFill>
                  <a:srgbClr val="C00000"/>
                </a:solidFill>
                <a:latin typeface="標楷體" panose="03000509000000000000" pitchFamily="65" charset="-120"/>
                <a:ea typeface="標楷體" panose="03000509000000000000" pitchFamily="65" charset="-120"/>
              </a:rPr>
              <a:t>、</a:t>
            </a:r>
            <a:r>
              <a:rPr lang="zh-TW" altLang="en-US" b="1" u="sng" dirty="0">
                <a:solidFill>
                  <a:srgbClr val="C00000"/>
                </a:solidFill>
                <a:latin typeface="標楷體" panose="03000509000000000000" pitchFamily="65" charset="-120"/>
                <a:ea typeface="標楷體" panose="03000509000000000000" pitchFamily="65" charset="-120"/>
              </a:rPr>
              <a:t>未完成風險屬性評估</a:t>
            </a:r>
            <a:r>
              <a:rPr lang="zh-TW" altLang="en-US" u="sng" dirty="0">
                <a:solidFill>
                  <a:srgbClr val="C00000"/>
                </a:solidFill>
                <a:latin typeface="標楷體" panose="03000509000000000000" pitchFamily="65" charset="-120"/>
                <a:ea typeface="標楷體" panose="03000509000000000000" pitchFamily="65" charset="-120"/>
              </a:rPr>
              <a:t>者，盡速至自主投資平台完成風險屬性評估，以維護教職員最大投資效益</a:t>
            </a:r>
            <a:r>
              <a:rPr lang="en-US" altLang="zh-TW" u="sng" dirty="0">
                <a:solidFill>
                  <a:srgbClr val="C00000"/>
                </a:solidFill>
                <a:latin typeface="標楷體" panose="03000509000000000000" pitchFamily="65" charset="-120"/>
                <a:ea typeface="標楷體" panose="03000509000000000000" pitchFamily="65" charset="-120"/>
              </a:rPr>
              <a:t>!!!!</a:t>
            </a:r>
            <a:endParaRPr kumimoji="0" lang="en-US" altLang="zh-TW"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38" name="星形: 四角 37">
            <a:extLst>
              <a:ext uri="{FF2B5EF4-FFF2-40B4-BE49-F238E27FC236}">
                <a16:creationId xmlns:a16="http://schemas.microsoft.com/office/drawing/2014/main" id="{EFFCEAD1-0EB7-AA76-D920-196D05D1E122}"/>
              </a:ext>
            </a:extLst>
          </p:cNvPr>
          <p:cNvSpPr/>
          <p:nvPr/>
        </p:nvSpPr>
        <p:spPr>
          <a:xfrm>
            <a:off x="3662373" y="1185827"/>
            <a:ext cx="389106" cy="35992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39" name="接點: 弧形 38">
            <a:extLst>
              <a:ext uri="{FF2B5EF4-FFF2-40B4-BE49-F238E27FC236}">
                <a16:creationId xmlns:a16="http://schemas.microsoft.com/office/drawing/2014/main" id="{7C308072-1B06-C176-E8DA-20F9C4368325}"/>
              </a:ext>
            </a:extLst>
          </p:cNvPr>
          <p:cNvCxnSpPr>
            <a:cxnSpLocks/>
          </p:cNvCxnSpPr>
          <p:nvPr/>
        </p:nvCxnSpPr>
        <p:spPr>
          <a:xfrm rot="5400000">
            <a:off x="4132116" y="5942995"/>
            <a:ext cx="414935" cy="251851"/>
          </a:xfrm>
          <a:prstGeom prst="curved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文字方塊 40">
            <a:extLst>
              <a:ext uri="{FF2B5EF4-FFF2-40B4-BE49-F238E27FC236}">
                <a16:creationId xmlns:a16="http://schemas.microsoft.com/office/drawing/2014/main" id="{683654C1-A70F-55BF-02CF-017753934048}"/>
              </a:ext>
            </a:extLst>
          </p:cNvPr>
          <p:cNvSpPr txBox="1"/>
          <p:nvPr/>
        </p:nvSpPr>
        <p:spPr>
          <a:xfrm>
            <a:off x="3480082" y="6246210"/>
            <a:ext cx="6464018" cy="523220"/>
          </a:xfrm>
          <a:prstGeom prst="rect">
            <a:avLst/>
          </a:prstGeom>
          <a:noFill/>
        </p:spPr>
        <p:txBody>
          <a:bodyPr wrap="square" rtlCol="0">
            <a:spAutoFit/>
          </a:bodyPr>
          <a:lstStyle/>
          <a:p>
            <a:pPr lvl="0"/>
            <a:r>
              <a:rPr kumimoji="0" lang="zh-TW" altLang="en-US"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*是類</a:t>
            </a:r>
            <a:r>
              <a:rPr lang="zh-TW" altLang="en-US" sz="1400" dirty="0">
                <a:latin typeface="標楷體" panose="03000509000000000000" pitchFamily="65" charset="-120"/>
                <a:ea typeface="標楷體" panose="03000509000000000000" pitchFamily="65" charset="-120"/>
              </a:rPr>
              <a:t>人員預設</a:t>
            </a:r>
            <a:r>
              <a:rPr lang="zh-TW" altLang="en-US" sz="1400" b="1" dirty="0">
                <a:solidFill>
                  <a:srgbClr val="FF2C09"/>
                </a:solidFill>
                <a:latin typeface="標楷體" panose="03000509000000000000" pitchFamily="65" charset="-120"/>
                <a:ea typeface="標楷體" panose="03000509000000000000" pitchFamily="65" charset="-120"/>
              </a:rPr>
              <a:t>投資類型為</a:t>
            </a:r>
            <a:r>
              <a:rPr kumimoji="0" lang="zh-TW" altLang="en-US" sz="1400" b="1" i="0" u="none" strike="noStrike" kern="1200" cap="none" spc="0" normalizeH="0" baseline="0" noProof="0" dirty="0">
                <a:ln>
                  <a:noFill/>
                </a:ln>
                <a:solidFill>
                  <a:srgbClr val="FF2C09"/>
                </a:solidFill>
                <a:effectLst/>
                <a:uLnTx/>
                <a:uFillTx/>
                <a:latin typeface="標楷體" panose="03000509000000000000" pitchFamily="65" charset="-120"/>
                <a:ea typeface="標楷體" panose="03000509000000000000" pitchFamily="65" charset="-120"/>
                <a:cs typeface="+mn-cs"/>
              </a:rPr>
              <a:t>「人生週期組合」</a:t>
            </a:r>
            <a:r>
              <a:rPr kumimoji="0" lang="zh-TW" altLang="en-US"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endParaRPr kumimoji="0" lang="en-US" altLang="zh-TW"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a:p>
            <a:pPr lvl="0"/>
            <a:r>
              <a:rPr kumimoji="0" lang="zh-TW" altLang="en-US"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依教育部</a:t>
            </a:r>
            <a:r>
              <a:rPr kumimoji="0" lang="en-US" altLang="zh-TW"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108</a:t>
            </a:r>
            <a:r>
              <a:rPr kumimoji="0" lang="zh-TW" altLang="en-US"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年</a:t>
            </a:r>
            <a:r>
              <a:rPr kumimoji="0" lang="en-US" altLang="zh-TW"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12</a:t>
            </a:r>
            <a:r>
              <a:rPr kumimoji="0" lang="zh-TW" altLang="en-US"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月</a:t>
            </a:r>
            <a:r>
              <a:rPr kumimoji="0" lang="en-US" altLang="zh-TW"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18</a:t>
            </a:r>
            <a:r>
              <a:rPr kumimoji="0" lang="zh-TW" altLang="en-US"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日臺教儲</a:t>
            </a:r>
            <a:r>
              <a:rPr kumimoji="0" lang="en-US" altLang="zh-TW"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r>
              <a:rPr kumimoji="0" lang="zh-TW" altLang="en-US"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二</a:t>
            </a:r>
            <a:r>
              <a:rPr kumimoji="0" lang="en-US" altLang="zh-TW"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r>
              <a:rPr kumimoji="0" lang="zh-TW" altLang="en-US"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字第</a:t>
            </a:r>
            <a:r>
              <a:rPr kumimoji="0" lang="en-US" altLang="zh-TW"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1080181746</a:t>
            </a:r>
            <a:r>
              <a:rPr kumimoji="0" lang="zh-TW" altLang="en-US"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號函辦理。</a:t>
            </a:r>
            <a:endParaRPr kumimoji="0" lang="en-US" altLang="zh-TW" sz="14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p:txBody>
      </p:sp>
      <p:sp>
        <p:nvSpPr>
          <p:cNvPr id="42" name="矩形 41">
            <a:extLst>
              <a:ext uri="{FF2B5EF4-FFF2-40B4-BE49-F238E27FC236}">
                <a16:creationId xmlns:a16="http://schemas.microsoft.com/office/drawing/2014/main" id="{22F32222-C5F5-8DF6-BD5D-C733A7E11B49}"/>
              </a:ext>
            </a:extLst>
          </p:cNvPr>
          <p:cNvSpPr/>
          <p:nvPr/>
        </p:nvSpPr>
        <p:spPr>
          <a:xfrm>
            <a:off x="215104" y="4621807"/>
            <a:ext cx="5929146" cy="1156473"/>
          </a:xfrm>
          <a:prstGeom prst="rect">
            <a:avLst/>
          </a:prstGeom>
          <a:noFill/>
          <a:ln w="76200">
            <a:solidFill>
              <a:srgbClr val="FF2C0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1">
            <a:extLst>
              <a:ext uri="{FF2B5EF4-FFF2-40B4-BE49-F238E27FC236}">
                <a16:creationId xmlns:a16="http://schemas.microsoft.com/office/drawing/2014/main" id="{8704EDED-3AB0-1091-15BA-4E8968859BAD}"/>
              </a:ext>
            </a:extLst>
          </p:cNvPr>
          <p:cNvSpPr txBox="1">
            <a:spLocks/>
          </p:cNvSpPr>
          <p:nvPr/>
        </p:nvSpPr>
        <p:spPr>
          <a:xfrm>
            <a:off x="11720848" y="100701"/>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10</a:t>
            </a:fld>
            <a:endParaRPr lang="zh-CN" altLang="en-US" dirty="0"/>
          </a:p>
        </p:txBody>
      </p:sp>
    </p:spTree>
    <p:extLst>
      <p:ext uri="{BB962C8B-B14F-4D97-AF65-F5344CB8AC3E}">
        <p14:creationId xmlns:p14="http://schemas.microsoft.com/office/powerpoint/2010/main" val="1999280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6B3FEEAA-0958-9045-B147-6735E59F6D5A}"/>
              </a:ext>
            </a:extLst>
          </p:cNvPr>
          <p:cNvSpPr/>
          <p:nvPr/>
        </p:nvSpPr>
        <p:spPr>
          <a:xfrm>
            <a:off x="1606668" y="864945"/>
            <a:ext cx="11752184" cy="6355586"/>
          </a:xfrm>
          <a:prstGeom prst="rect">
            <a:avLst/>
          </a:prstGeom>
        </p:spPr>
        <p:txBody>
          <a:bodyPr wrap="square">
            <a:spAutoFit/>
          </a:bodyPr>
          <a:lstStyle/>
          <a:p>
            <a:pPr marL="342900" lvl="0" indent="-342900">
              <a:buFont typeface="Wingdings" panose="05000000000000000000" pitchFamily="2" charset="2"/>
              <a:buChar char="p"/>
              <a:defRPr/>
            </a:pP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關於 </a:t>
            </a:r>
            <a:r>
              <a:rPr lang="zh-TW" altLang="en-US" b="1" dirty="0">
                <a:solidFill>
                  <a:srgbClr val="ED7D31">
                    <a:lumMod val="75000"/>
                  </a:srgbClr>
                </a:solidFill>
                <a:latin typeface="標楷體" panose="03000509000000000000" pitchFamily="65" charset="-120"/>
                <a:ea typeface="標楷體" panose="03000509000000000000" pitchFamily="65" charset="-120"/>
                <a:cs typeface="Times New Roman" panose="02020603050405020304" pitchFamily="18" charset="0"/>
              </a:rPr>
              <a:t>新進人員</a:t>
            </a:r>
            <a:r>
              <a:rPr lang="en-US" altLang="zh-TW" b="1" dirty="0">
                <a:solidFill>
                  <a:schemeClr val="bg1">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solidFill>
                  <a:schemeClr val="bg1">
                    <a:lumMod val="50000"/>
                  </a:schemeClr>
                </a:solidFill>
                <a:latin typeface="標楷體" panose="03000509000000000000" pitchFamily="65" charset="-120"/>
                <a:ea typeface="標楷體" panose="03000509000000000000" pitchFamily="65" charset="-120"/>
                <a:cs typeface="Times New Roman" panose="02020603050405020304" pitchFamily="18" charset="0"/>
              </a:rPr>
              <a:t>在職人員</a:t>
            </a:r>
            <a:r>
              <a:rPr lang="en-US" altLang="zh-TW" b="1" dirty="0">
                <a:solidFill>
                  <a:schemeClr val="bg1">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自主投資平台之操作注意事項</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9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3600" b="1" dirty="0">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6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36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6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5400" b="1" i="0"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zh-TW"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206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32" name="矩形 31">
            <a:extLst>
              <a:ext uri="{FF2B5EF4-FFF2-40B4-BE49-F238E27FC236}">
                <a16:creationId xmlns:a16="http://schemas.microsoft.com/office/drawing/2014/main" id="{CC8280FC-2CD6-65D6-62C9-2E9CAF408963}"/>
              </a:ext>
            </a:extLst>
          </p:cNvPr>
          <p:cNvSpPr/>
          <p:nvPr/>
        </p:nvSpPr>
        <p:spPr>
          <a:xfrm>
            <a:off x="5909109" y="5913878"/>
            <a:ext cx="5635595" cy="2915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文字方塊 30">
            <a:extLst>
              <a:ext uri="{FF2B5EF4-FFF2-40B4-BE49-F238E27FC236}">
                <a16:creationId xmlns:a16="http://schemas.microsoft.com/office/drawing/2014/main" id="{3AA82A72-220D-C62B-26FD-C045A5BC2B7A}"/>
              </a:ext>
            </a:extLst>
          </p:cNvPr>
          <p:cNvSpPr txBox="1"/>
          <p:nvPr/>
        </p:nvSpPr>
        <p:spPr>
          <a:xfrm>
            <a:off x="7049378" y="5611460"/>
            <a:ext cx="3316331"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600" b="0" i="0" u="none" strike="noStrike" kern="1200" cap="none" spc="0" normalizeH="0" baseline="0" noProof="0" dirty="0">
                <a:ln>
                  <a:noFill/>
                </a:ln>
                <a:solidFill>
                  <a:srgbClr val="0000FF"/>
                </a:solidFill>
                <a:effectLst/>
                <a:uLnTx/>
                <a:uFillTx/>
                <a:latin typeface="標楷體" panose="03000509000000000000" pitchFamily="65" charset="-120"/>
                <a:ea typeface="標楷體" panose="03000509000000000000" pitchFamily="65" charset="-120"/>
                <a:cs typeface="+mn-cs"/>
              </a:rPr>
              <a:t>*自主投資平台相關操作疑問</a:t>
            </a:r>
            <a:endParaRPr kumimoji="0" lang="en-US" altLang="zh-TW" sz="1600" b="0" i="0" u="none" strike="noStrike" kern="1200" cap="none" spc="0" normalizeH="0" baseline="0" noProof="0" dirty="0">
              <a:ln>
                <a:noFill/>
              </a:ln>
              <a:solidFill>
                <a:srgbClr val="0000FF"/>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600" b="0" i="0" u="none" strike="noStrike" kern="1200" cap="none" spc="0" normalizeH="0" baseline="0" noProof="0" dirty="0">
                <a:ln>
                  <a:noFill/>
                </a:ln>
                <a:solidFill>
                  <a:srgbClr val="0000FF"/>
                </a:solidFill>
                <a:effectLst/>
                <a:uLnTx/>
                <a:uFillTx/>
                <a:latin typeface="標楷體" panose="03000509000000000000" pitchFamily="65" charset="-120"/>
                <a:ea typeface="標楷體" panose="03000509000000000000" pitchFamily="65" charset="-120"/>
                <a:cs typeface="+mn-cs"/>
              </a:rPr>
              <a:t>請洽中國信託銀行 </a:t>
            </a:r>
            <a:r>
              <a:rPr kumimoji="0" lang="en-US" altLang="zh-TW" sz="1600" b="0" i="0" u="none" strike="noStrike" kern="1200" cap="none" spc="0" normalizeH="0" baseline="0" noProof="0" dirty="0">
                <a:ln>
                  <a:noFill/>
                </a:ln>
                <a:solidFill>
                  <a:srgbClr val="0000FF"/>
                </a:solidFill>
                <a:effectLst/>
                <a:uLnTx/>
                <a:uFillTx/>
                <a:latin typeface="標楷體" panose="03000509000000000000" pitchFamily="65" charset="-120"/>
                <a:ea typeface="標楷體" panose="03000509000000000000" pitchFamily="65" charset="-120"/>
                <a:cs typeface="+mn-cs"/>
              </a:rPr>
              <a:t>(02)2558-0128</a:t>
            </a:r>
          </a:p>
        </p:txBody>
      </p:sp>
      <p:sp>
        <p:nvSpPr>
          <p:cNvPr id="37" name="文字方塊 36">
            <a:extLst>
              <a:ext uri="{FF2B5EF4-FFF2-40B4-BE49-F238E27FC236}">
                <a16:creationId xmlns:a16="http://schemas.microsoft.com/office/drawing/2014/main" id="{68F67B2A-5072-2766-C644-5A8690EC99DC}"/>
              </a:ext>
            </a:extLst>
          </p:cNvPr>
          <p:cNvSpPr txBox="1"/>
          <p:nvPr/>
        </p:nvSpPr>
        <p:spPr>
          <a:xfrm>
            <a:off x="7326487" y="4142154"/>
            <a:ext cx="4886979" cy="584775"/>
          </a:xfrm>
          <a:prstGeom prst="rect">
            <a:avLst/>
          </a:prstGeom>
          <a:noFill/>
        </p:spPr>
        <p:txBody>
          <a:bodyPr wrap="square" rtlCol="0">
            <a:spAutoFit/>
          </a:bodyPr>
          <a:lstStyle/>
          <a:p>
            <a:r>
              <a:rPr lang="zh-TW" altLang="en-US" sz="1600" b="1" u="sng"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a:t>
            </a:r>
            <a:r>
              <a:rPr lang="zh-TW" altLang="zh-TW" sz="1600" b="1" u="sng"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教職員若未選擇投資組合，將以「人生週期基金」</a:t>
            </a:r>
            <a:endParaRPr lang="en-US" altLang="zh-TW" sz="1600" b="1" u="sng"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endParaRPr>
          </a:p>
          <a:p>
            <a:r>
              <a:rPr lang="zh-TW" altLang="en-US" sz="16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zh-TW" sz="1600" b="1" u="sng"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作為其預設選項</a:t>
            </a:r>
            <a:r>
              <a:rPr lang="zh-TW" altLang="en-US" sz="1600" b="1"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altLang="en-US" sz="1600" b="1" dirty="0">
              <a:solidFill>
                <a:srgbClr val="C00000"/>
              </a:solidFill>
              <a:latin typeface="標楷體" panose="03000509000000000000" pitchFamily="65" charset="-120"/>
              <a:ea typeface="標楷體" panose="03000509000000000000" pitchFamily="65" charset="-120"/>
            </a:endParaRPr>
          </a:p>
        </p:txBody>
      </p:sp>
      <p:sp>
        <p:nvSpPr>
          <p:cNvPr id="2" name="矩形 8">
            <a:extLst>
              <a:ext uri="{FF2B5EF4-FFF2-40B4-BE49-F238E27FC236}">
                <a16:creationId xmlns:a16="http://schemas.microsoft.com/office/drawing/2014/main" id="{FE49B07F-9054-6A18-4AEE-07A232389C1A}"/>
              </a:ext>
            </a:extLst>
          </p:cNvPr>
          <p:cNvSpPr/>
          <p:nvPr/>
        </p:nvSpPr>
        <p:spPr>
          <a:xfrm>
            <a:off x="215104" y="172517"/>
            <a:ext cx="3880569" cy="584775"/>
          </a:xfrm>
          <a:prstGeom prst="rect">
            <a:avLst/>
          </a:prstGeom>
          <a:solidFill>
            <a:schemeClr val="bg2">
              <a:lumMod val="90000"/>
            </a:schemeClr>
          </a:solidFill>
        </p:spPr>
        <p:txBody>
          <a:bodyPr wrap="square">
            <a:spAutoFit/>
          </a:bodyPr>
          <a:lstStyle/>
          <a:p>
            <a:pPr algn="r"/>
            <a:r>
              <a:rPr lang="zh-TW" altLang="en-US" sz="32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 </a:t>
            </a:r>
            <a:r>
              <a:rPr lang="zh-TW" altLang="en-US" sz="3200" b="1" spc="600" dirty="0">
                <a:solidFill>
                  <a:srgbClr val="0000FF"/>
                </a:solidFill>
                <a:highlight>
                  <a:srgbClr val="FFFF00"/>
                </a:highlight>
                <a:latin typeface="標楷體" panose="03000509000000000000" pitchFamily="65" charset="-120"/>
                <a:ea typeface="標楷體" panose="03000509000000000000" pitchFamily="65" charset="-120"/>
                <a:cs typeface="+mn-ea"/>
                <a:sym typeface="+mn-lt"/>
              </a:rPr>
              <a:t>新進及在職人員</a:t>
            </a:r>
            <a:endParaRPr lang="en-US" altLang="zh-TW" sz="3200" b="1" spc="600" dirty="0">
              <a:solidFill>
                <a:srgbClr val="0000FF"/>
              </a:solidFill>
              <a:highlight>
                <a:srgbClr val="FFFF00"/>
              </a:highlight>
              <a:latin typeface="標楷體" panose="03000509000000000000" pitchFamily="65" charset="-120"/>
              <a:ea typeface="標楷體" panose="03000509000000000000" pitchFamily="65" charset="-120"/>
              <a:cs typeface="+mn-ea"/>
              <a:sym typeface="+mn-lt"/>
            </a:endParaRPr>
          </a:p>
        </p:txBody>
      </p:sp>
      <p:cxnSp>
        <p:nvCxnSpPr>
          <p:cNvPr id="9" name="接點: 弧形 8">
            <a:extLst>
              <a:ext uri="{FF2B5EF4-FFF2-40B4-BE49-F238E27FC236}">
                <a16:creationId xmlns:a16="http://schemas.microsoft.com/office/drawing/2014/main" id="{B5D83750-6EC2-623C-7A9F-897B5251B972}"/>
              </a:ext>
            </a:extLst>
          </p:cNvPr>
          <p:cNvCxnSpPr>
            <a:cxnSpLocks/>
          </p:cNvCxnSpPr>
          <p:nvPr/>
        </p:nvCxnSpPr>
        <p:spPr>
          <a:xfrm rot="10800000" flipV="1">
            <a:off x="2667335" y="3828019"/>
            <a:ext cx="573053" cy="429439"/>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pic>
        <p:nvPicPr>
          <p:cNvPr id="7" name="圖片 6">
            <a:extLst>
              <a:ext uri="{FF2B5EF4-FFF2-40B4-BE49-F238E27FC236}">
                <a16:creationId xmlns:a16="http://schemas.microsoft.com/office/drawing/2014/main" id="{EFA10B8B-2BBB-9736-D6C3-3EFEDD77B86F}"/>
              </a:ext>
            </a:extLst>
          </p:cNvPr>
          <p:cNvPicPr>
            <a:picLocks noChangeAspect="1"/>
          </p:cNvPicPr>
          <p:nvPr/>
        </p:nvPicPr>
        <p:blipFill>
          <a:blip r:embed="rId4"/>
          <a:stretch>
            <a:fillRect/>
          </a:stretch>
        </p:blipFill>
        <p:spPr>
          <a:xfrm>
            <a:off x="7304985" y="1364980"/>
            <a:ext cx="4887014" cy="2794543"/>
          </a:xfrm>
          <a:prstGeom prst="rect">
            <a:avLst/>
          </a:prstGeom>
        </p:spPr>
      </p:pic>
      <p:pic>
        <p:nvPicPr>
          <p:cNvPr id="8" name="圖片 7">
            <a:extLst>
              <a:ext uri="{FF2B5EF4-FFF2-40B4-BE49-F238E27FC236}">
                <a16:creationId xmlns:a16="http://schemas.microsoft.com/office/drawing/2014/main" id="{EB8A8332-9031-08B1-2437-3D61AED9C4A6}"/>
              </a:ext>
            </a:extLst>
          </p:cNvPr>
          <p:cNvPicPr>
            <a:picLocks noChangeAspect="1"/>
          </p:cNvPicPr>
          <p:nvPr/>
        </p:nvPicPr>
        <p:blipFill>
          <a:blip r:embed="rId5"/>
          <a:srcRect l="1970"/>
          <a:stretch/>
        </p:blipFill>
        <p:spPr>
          <a:xfrm>
            <a:off x="333922" y="1781828"/>
            <a:ext cx="6949596" cy="1874673"/>
          </a:xfrm>
          <a:prstGeom prst="rect">
            <a:avLst/>
          </a:prstGeom>
        </p:spPr>
      </p:pic>
      <p:sp>
        <p:nvSpPr>
          <p:cNvPr id="10" name="文字方塊 9">
            <a:extLst>
              <a:ext uri="{FF2B5EF4-FFF2-40B4-BE49-F238E27FC236}">
                <a16:creationId xmlns:a16="http://schemas.microsoft.com/office/drawing/2014/main" id="{660DDBF5-1453-3C0B-6493-D92E90321BF4}"/>
              </a:ext>
            </a:extLst>
          </p:cNvPr>
          <p:cNvSpPr txBox="1"/>
          <p:nvPr/>
        </p:nvSpPr>
        <p:spPr>
          <a:xfrm>
            <a:off x="1390214" y="4230743"/>
            <a:ext cx="6586642" cy="1343638"/>
          </a:xfrm>
          <a:prstGeom prst="rect">
            <a:avLst/>
          </a:prstGeom>
          <a:noFill/>
        </p:spPr>
        <p:txBody>
          <a:bodyPr wrap="square" rtlCol="0">
            <a:spAutoFit/>
          </a:bodyPr>
          <a:lstStyle/>
          <a:p>
            <a:pPr lvl="0">
              <a:lnSpc>
                <a:spcPts val="2500"/>
              </a:lnSpc>
            </a:pPr>
            <a:r>
              <a:rPr kumimoji="0" lang="zh-TW" altLang="en-US"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*自主投資平台操作時程</a:t>
            </a:r>
            <a:r>
              <a:rPr kumimoji="0" lang="en-US" altLang="zh-TW"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p>
          <a:p>
            <a:pPr lvl="0">
              <a:lnSpc>
                <a:spcPts val="2500"/>
              </a:lnSpc>
            </a:pPr>
            <a:r>
              <a:rPr lang="en-US" altLang="zh-TW" sz="1600" dirty="0">
                <a:latin typeface="標楷體" panose="03000509000000000000" pitchFamily="65" charset="-120"/>
                <a:ea typeface="標楷體" panose="03000509000000000000" pitchFamily="65" charset="-120"/>
              </a:rPr>
              <a:t>-</a:t>
            </a:r>
            <a:r>
              <a:rPr kumimoji="0" lang="zh-TW" altLang="en-US"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每月</a:t>
            </a:r>
            <a:r>
              <a:rPr kumimoji="0" lang="en-US" altLang="zh-TW"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1</a:t>
            </a:r>
            <a:r>
              <a:rPr kumimoji="0" lang="zh-TW" altLang="en-US"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日至</a:t>
            </a:r>
            <a:r>
              <a:rPr kumimoji="0" lang="en-US" altLang="zh-TW"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15</a:t>
            </a:r>
            <a:r>
              <a:rPr kumimoji="0" lang="zh-TW" altLang="en-US"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日至平台操作之內容為當月生效。</a:t>
            </a:r>
            <a:endParaRPr kumimoji="0" lang="en-US" altLang="zh-TW"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a:p>
            <a:pPr lvl="0">
              <a:lnSpc>
                <a:spcPts val="2500"/>
              </a:lnSpc>
            </a:pPr>
            <a:r>
              <a:rPr kumimoji="0" lang="en-US" altLang="zh-TW"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-16</a:t>
            </a:r>
            <a:r>
              <a:rPr kumimoji="0" lang="zh-TW" altLang="en-US"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日</a:t>
            </a:r>
            <a:r>
              <a:rPr lang="zh-TW" altLang="en-US" sz="1600" dirty="0">
                <a:latin typeface="標楷體" panose="03000509000000000000" pitchFamily="65" charset="-120"/>
                <a:ea typeface="標楷體" panose="03000509000000000000" pitchFamily="65" charset="-120"/>
              </a:rPr>
              <a:t>至</a:t>
            </a:r>
            <a:r>
              <a:rPr kumimoji="0" lang="en-US" altLang="zh-TW"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17</a:t>
            </a:r>
            <a:r>
              <a:rPr kumimoji="0" lang="zh-TW" altLang="en-US"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日為中信銀結算作業日教職員僅得登入及查閱、不得操作。</a:t>
            </a:r>
            <a:endParaRPr kumimoji="0" lang="en-US" altLang="zh-TW"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a:p>
            <a:pPr lvl="0">
              <a:lnSpc>
                <a:spcPts val="2500"/>
              </a:lnSpc>
            </a:pPr>
            <a:r>
              <a:rPr lang="en-US" altLang="zh-TW" sz="1600" dirty="0">
                <a:latin typeface="標楷體" panose="03000509000000000000" pitchFamily="65" charset="-120"/>
                <a:ea typeface="標楷體" panose="03000509000000000000" pitchFamily="65" charset="-120"/>
              </a:rPr>
              <a:t>-18</a:t>
            </a:r>
            <a:r>
              <a:rPr lang="zh-TW" altLang="en-US" sz="1600" dirty="0">
                <a:latin typeface="標楷體" panose="03000509000000000000" pitchFamily="65" charset="-120"/>
                <a:ea typeface="標楷體" panose="03000509000000000000" pitchFamily="65" charset="-120"/>
              </a:rPr>
              <a:t>日至</a:t>
            </a:r>
            <a:r>
              <a:rPr lang="en-US" altLang="zh-TW" sz="1600" dirty="0">
                <a:latin typeface="標楷體" panose="03000509000000000000" pitchFamily="65" charset="-120"/>
                <a:ea typeface="標楷體" panose="03000509000000000000" pitchFamily="65" charset="-120"/>
              </a:rPr>
              <a:t>31</a:t>
            </a:r>
            <a:r>
              <a:rPr lang="zh-TW" altLang="en-US" sz="1600" dirty="0">
                <a:latin typeface="標楷體" panose="03000509000000000000" pitchFamily="65" charset="-120"/>
                <a:ea typeface="標楷體" panose="03000509000000000000" pitchFamily="65" charset="-120"/>
              </a:rPr>
              <a:t>日得登入及操作、操作內容為預約下個月動作。</a:t>
            </a:r>
            <a:endParaRPr kumimoji="0" lang="en-US" altLang="zh-TW"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p:txBody>
      </p:sp>
      <p:sp>
        <p:nvSpPr>
          <p:cNvPr id="3" name="投影片編號版面配置區 11">
            <a:extLst>
              <a:ext uri="{FF2B5EF4-FFF2-40B4-BE49-F238E27FC236}">
                <a16:creationId xmlns:a16="http://schemas.microsoft.com/office/drawing/2014/main" id="{0D41888E-42DC-1490-40A4-F3D7F1CA6827}"/>
              </a:ext>
            </a:extLst>
          </p:cNvPr>
          <p:cNvSpPr txBox="1">
            <a:spLocks/>
          </p:cNvSpPr>
          <p:nvPr/>
        </p:nvSpPr>
        <p:spPr>
          <a:xfrm>
            <a:off x="11704858" y="137783"/>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11</a:t>
            </a:fld>
            <a:endParaRPr lang="zh-CN" altLang="en-US" dirty="0"/>
          </a:p>
        </p:txBody>
      </p:sp>
    </p:spTree>
    <p:extLst>
      <p:ext uri="{BB962C8B-B14F-4D97-AF65-F5344CB8AC3E}">
        <p14:creationId xmlns:p14="http://schemas.microsoft.com/office/powerpoint/2010/main" val="25587462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AD866-EB12-D066-14BA-ECA966C543D7}"/>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DC794785-AD2B-CB5D-D8F0-FFF20066E3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BE8CAC22-8B77-8BA7-3A77-66320C6019C2}"/>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1F6835ED-C796-C778-8DE1-A51B6E5B1A6D}"/>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6" name="矩形: 圆角 4">
              <a:extLst>
                <a:ext uri="{FF2B5EF4-FFF2-40B4-BE49-F238E27FC236}">
                  <a16:creationId xmlns:a16="http://schemas.microsoft.com/office/drawing/2014/main" id="{06A15FE8-EF9B-1DF9-A590-C95E100AAAB8}"/>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9" name="矩形: 圆角 4">
              <a:extLst>
                <a:ext uri="{FF2B5EF4-FFF2-40B4-BE49-F238E27FC236}">
                  <a16:creationId xmlns:a16="http://schemas.microsoft.com/office/drawing/2014/main" id="{2712231F-1FCF-A10A-1DD7-634D2593AB7F}"/>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50" name="矩形: 圆角 4">
              <a:extLst>
                <a:ext uri="{FF2B5EF4-FFF2-40B4-BE49-F238E27FC236}">
                  <a16:creationId xmlns:a16="http://schemas.microsoft.com/office/drawing/2014/main" id="{82924DBB-45B9-9794-DF5F-AA282EE6EA02}"/>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grpSp>
      <p:sp>
        <p:nvSpPr>
          <p:cNvPr id="12" name="投影片編號版面配置區 11">
            <a:extLst>
              <a:ext uri="{FF2B5EF4-FFF2-40B4-BE49-F238E27FC236}">
                <a16:creationId xmlns:a16="http://schemas.microsoft.com/office/drawing/2014/main" id="{E029C456-F3ED-0F85-5185-CB52F51384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99A2ADF7-1DEC-DF2A-E899-30D29CE9FC9D}"/>
              </a:ext>
            </a:extLst>
          </p:cNvPr>
          <p:cNvSpPr/>
          <p:nvPr/>
        </p:nvSpPr>
        <p:spPr>
          <a:xfrm>
            <a:off x="647296" y="650956"/>
            <a:ext cx="11752184" cy="7001917"/>
          </a:xfrm>
          <a:prstGeom prst="rect">
            <a:avLst/>
          </a:prstGeom>
        </p:spPr>
        <p:txBody>
          <a:bodyPr wrap="square">
            <a:spAutoFit/>
          </a:bodyPr>
          <a:lstStyle/>
          <a:p>
            <a:pPr marL="342900" indent="-342900">
              <a:buFont typeface="Wingdings" panose="05000000000000000000" pitchFamily="2" charset="2"/>
              <a:buChar char="p"/>
              <a:defRPr/>
            </a:pPr>
            <a:r>
              <a:rPr kumimoji="0" lang="zh-TW" altLang="en-US" sz="22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關於 </a:t>
            </a:r>
            <a:r>
              <a:rPr lang="zh-TW" altLang="en-US"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自主投資平台操作注意事項</a:t>
            </a:r>
            <a:endParaRPr lang="en-US" altLang="zh-TW" sz="2200" b="1" i="0" dirty="0">
              <a:solidFill>
                <a:srgbClr val="0070C0"/>
              </a:solidFill>
              <a:effectLst/>
              <a:latin typeface="標楷體" panose="03000509000000000000" pitchFamily="65" charset="-120"/>
              <a:ea typeface="標楷體" panose="03000509000000000000" pitchFamily="65" charset="-120"/>
            </a:endParaRPr>
          </a:p>
          <a:p>
            <a:pPr>
              <a:defRPr/>
            </a:pPr>
            <a:endParaRPr lang="en-US" altLang="zh-TW" sz="800" b="1" i="0" dirty="0">
              <a:solidFill>
                <a:srgbClr val="0070C0"/>
              </a:solidFill>
              <a:effectLst/>
              <a:latin typeface="標楷體" panose="03000509000000000000" pitchFamily="65" charset="-120"/>
              <a:ea typeface="標楷體" panose="03000509000000000000" pitchFamily="65" charset="-120"/>
            </a:endParaRPr>
          </a:p>
          <a:p>
            <a:pPr>
              <a:defRPr/>
            </a:pPr>
            <a:endParaRPr lang="zh-TW" altLang="en-US" sz="2200" dirty="0">
              <a:latin typeface="標楷體" panose="03000509000000000000" pitchFamily="65" charset="-120"/>
              <a:ea typeface="標楷體" panose="03000509000000000000" pitchFamily="65" charset="-12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9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3600" b="1" dirty="0">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6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36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6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5400" b="1" i="0"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zh-TW"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206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32" name="矩形 31">
            <a:extLst>
              <a:ext uri="{FF2B5EF4-FFF2-40B4-BE49-F238E27FC236}">
                <a16:creationId xmlns:a16="http://schemas.microsoft.com/office/drawing/2014/main" id="{3A65BD1E-0924-B4BC-4D0E-590EA34B3330}"/>
              </a:ext>
            </a:extLst>
          </p:cNvPr>
          <p:cNvSpPr/>
          <p:nvPr/>
        </p:nvSpPr>
        <p:spPr>
          <a:xfrm>
            <a:off x="5909109" y="5913878"/>
            <a:ext cx="5635595" cy="2915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5" name="圖片 4">
            <a:extLst>
              <a:ext uri="{FF2B5EF4-FFF2-40B4-BE49-F238E27FC236}">
                <a16:creationId xmlns:a16="http://schemas.microsoft.com/office/drawing/2014/main" id="{0A3E868B-3968-E5DF-FD6B-3B15B378FF23}"/>
              </a:ext>
            </a:extLst>
          </p:cNvPr>
          <p:cNvPicPr>
            <a:picLocks noChangeAspect="1"/>
          </p:cNvPicPr>
          <p:nvPr/>
        </p:nvPicPr>
        <p:blipFill>
          <a:blip r:embed="rId4"/>
          <a:stretch>
            <a:fillRect/>
          </a:stretch>
        </p:blipFill>
        <p:spPr>
          <a:xfrm>
            <a:off x="5907709" y="1532995"/>
            <a:ext cx="6037091" cy="4494928"/>
          </a:xfrm>
          <a:prstGeom prst="rect">
            <a:avLst/>
          </a:prstGeom>
        </p:spPr>
      </p:pic>
      <p:pic>
        <p:nvPicPr>
          <p:cNvPr id="11" name="圖片 10">
            <a:extLst>
              <a:ext uri="{FF2B5EF4-FFF2-40B4-BE49-F238E27FC236}">
                <a16:creationId xmlns:a16="http://schemas.microsoft.com/office/drawing/2014/main" id="{B94DE6A0-86A5-3147-C4FB-261CB7A02AC7}"/>
              </a:ext>
            </a:extLst>
          </p:cNvPr>
          <p:cNvPicPr>
            <a:picLocks noChangeAspect="1"/>
          </p:cNvPicPr>
          <p:nvPr/>
        </p:nvPicPr>
        <p:blipFill>
          <a:blip r:embed="rId5"/>
          <a:stretch>
            <a:fillRect/>
          </a:stretch>
        </p:blipFill>
        <p:spPr>
          <a:xfrm>
            <a:off x="67853" y="1509579"/>
            <a:ext cx="5841256" cy="4308893"/>
          </a:xfrm>
          <a:prstGeom prst="rect">
            <a:avLst/>
          </a:prstGeom>
        </p:spPr>
      </p:pic>
      <p:sp>
        <p:nvSpPr>
          <p:cNvPr id="13" name="矩形 12">
            <a:extLst>
              <a:ext uri="{FF2B5EF4-FFF2-40B4-BE49-F238E27FC236}">
                <a16:creationId xmlns:a16="http://schemas.microsoft.com/office/drawing/2014/main" id="{D786BE64-E2CD-BACE-B7FE-1CEBC25BFC04}"/>
              </a:ext>
            </a:extLst>
          </p:cNvPr>
          <p:cNvSpPr/>
          <p:nvPr/>
        </p:nvSpPr>
        <p:spPr>
          <a:xfrm>
            <a:off x="5512375" y="5461283"/>
            <a:ext cx="322217" cy="238204"/>
          </a:xfrm>
          <a:prstGeom prst="rect">
            <a:avLst/>
          </a:prstGeom>
          <a:solidFill>
            <a:srgbClr val="FFFFFF"/>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a:extLst>
              <a:ext uri="{FF2B5EF4-FFF2-40B4-BE49-F238E27FC236}">
                <a16:creationId xmlns:a16="http://schemas.microsoft.com/office/drawing/2014/main" id="{5F9B75E4-652E-8A68-35E4-0ED9FE363CEC}"/>
              </a:ext>
            </a:extLst>
          </p:cNvPr>
          <p:cNvSpPr/>
          <p:nvPr/>
        </p:nvSpPr>
        <p:spPr>
          <a:xfrm>
            <a:off x="11577868" y="5665644"/>
            <a:ext cx="322217" cy="238204"/>
          </a:xfrm>
          <a:prstGeom prst="rect">
            <a:avLst/>
          </a:prstGeom>
          <a:solidFill>
            <a:srgbClr val="FFFFFF"/>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2B0E5E44-21C3-53B0-C8E1-A8B28F30ADE8}"/>
              </a:ext>
            </a:extLst>
          </p:cNvPr>
          <p:cNvSpPr txBox="1"/>
          <p:nvPr/>
        </p:nvSpPr>
        <p:spPr>
          <a:xfrm>
            <a:off x="3499133" y="6118116"/>
            <a:ext cx="5738048"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r>
              <a:rPr lang="zh-TW" altLang="en-US" sz="1600" dirty="0">
                <a:latin typeface="標楷體" panose="03000509000000000000" pitchFamily="65" charset="-120"/>
                <a:ea typeface="標楷體" panose="03000509000000000000" pitchFamily="65" charset="-120"/>
              </a:rPr>
              <a:t>節錄自中國信託銀行自主投資平台介紹簡報內容。</a:t>
            </a:r>
            <a:endParaRPr kumimoji="0" lang="en-US" altLang="zh-TW" sz="16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p:txBody>
      </p:sp>
      <p:cxnSp>
        <p:nvCxnSpPr>
          <p:cNvPr id="16" name="接點: 弧形 15">
            <a:extLst>
              <a:ext uri="{FF2B5EF4-FFF2-40B4-BE49-F238E27FC236}">
                <a16:creationId xmlns:a16="http://schemas.microsoft.com/office/drawing/2014/main" id="{C1B692FC-E9E0-D64C-489E-DCD3277F2C42}"/>
              </a:ext>
            </a:extLst>
          </p:cNvPr>
          <p:cNvCxnSpPr>
            <a:cxnSpLocks/>
          </p:cNvCxnSpPr>
          <p:nvPr/>
        </p:nvCxnSpPr>
        <p:spPr>
          <a:xfrm rot="10800000" flipV="1">
            <a:off x="5100432" y="5884317"/>
            <a:ext cx="471250" cy="253082"/>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sp>
        <p:nvSpPr>
          <p:cNvPr id="18" name="箭號: 向右 17">
            <a:extLst>
              <a:ext uri="{FF2B5EF4-FFF2-40B4-BE49-F238E27FC236}">
                <a16:creationId xmlns:a16="http://schemas.microsoft.com/office/drawing/2014/main" id="{167BE958-E1D1-3F04-CB6B-0D20AC5D13FE}"/>
              </a:ext>
            </a:extLst>
          </p:cNvPr>
          <p:cNvSpPr/>
          <p:nvPr/>
        </p:nvSpPr>
        <p:spPr>
          <a:xfrm rot="6324518">
            <a:off x="5256686" y="1214741"/>
            <a:ext cx="978749" cy="526414"/>
          </a:xfrm>
          <a:prstGeom prst="rightArrow">
            <a:avLst>
              <a:gd name="adj1" fmla="val 35407"/>
              <a:gd name="adj2" fmla="val 50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9" name="文字方塊 18">
            <a:extLst>
              <a:ext uri="{FF2B5EF4-FFF2-40B4-BE49-F238E27FC236}">
                <a16:creationId xmlns:a16="http://schemas.microsoft.com/office/drawing/2014/main" id="{9A107DCC-2267-5036-EB2A-40BA35388BD3}"/>
              </a:ext>
            </a:extLst>
          </p:cNvPr>
          <p:cNvSpPr txBox="1"/>
          <p:nvPr/>
        </p:nvSpPr>
        <p:spPr>
          <a:xfrm>
            <a:off x="7481009" y="665079"/>
            <a:ext cx="331155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600" b="0" i="0" u="sng"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mn-cs"/>
              </a:rPr>
              <a:t>*自主投資平台操作相關疑問</a:t>
            </a:r>
            <a:endParaRPr kumimoji="0" lang="en-US" altLang="zh-TW" sz="1600" b="0" i="0" u="sng"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600" b="0" i="0" u="sng"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mn-cs"/>
              </a:rPr>
              <a:t>請洽中國信託銀行 </a:t>
            </a:r>
            <a:r>
              <a:rPr kumimoji="0" lang="en-US" altLang="zh-TW" sz="1600" b="0" i="0" u="sng"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mn-cs"/>
              </a:rPr>
              <a:t>(02)2558-0128</a:t>
            </a:r>
          </a:p>
        </p:txBody>
      </p:sp>
      <p:sp>
        <p:nvSpPr>
          <p:cNvPr id="20" name="橢圓 19">
            <a:extLst>
              <a:ext uri="{FF2B5EF4-FFF2-40B4-BE49-F238E27FC236}">
                <a16:creationId xmlns:a16="http://schemas.microsoft.com/office/drawing/2014/main" id="{A5B194E0-5BDD-89F8-BE52-78C2B0BB5513}"/>
              </a:ext>
            </a:extLst>
          </p:cNvPr>
          <p:cNvSpPr/>
          <p:nvPr/>
        </p:nvSpPr>
        <p:spPr>
          <a:xfrm>
            <a:off x="4527592" y="2073407"/>
            <a:ext cx="1642846" cy="786248"/>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1">
            <a:extLst>
              <a:ext uri="{FF2B5EF4-FFF2-40B4-BE49-F238E27FC236}">
                <a16:creationId xmlns:a16="http://schemas.microsoft.com/office/drawing/2014/main" id="{CF84993D-1751-8312-C13B-DE65B99F9DD7}"/>
              </a:ext>
            </a:extLst>
          </p:cNvPr>
          <p:cNvSpPr txBox="1">
            <a:spLocks/>
          </p:cNvSpPr>
          <p:nvPr/>
        </p:nvSpPr>
        <p:spPr>
          <a:xfrm>
            <a:off x="11683454" y="178642"/>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12</a:t>
            </a:fld>
            <a:endParaRPr lang="zh-CN" altLang="en-US" dirty="0"/>
          </a:p>
        </p:txBody>
      </p:sp>
    </p:spTree>
    <p:extLst>
      <p:ext uri="{BB962C8B-B14F-4D97-AF65-F5344CB8AC3E}">
        <p14:creationId xmlns:p14="http://schemas.microsoft.com/office/powerpoint/2010/main" val="1803335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92868-0E59-3375-4589-FC694B924527}"/>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2760A112-3CC4-0931-2BE6-CA84485D2D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C1757EDB-2BF7-98D9-7D4D-D3BA325F853C}"/>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15207001-EA17-69A0-EC27-C8EF304C704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6" name="矩形: 圆角 4">
              <a:extLst>
                <a:ext uri="{FF2B5EF4-FFF2-40B4-BE49-F238E27FC236}">
                  <a16:creationId xmlns:a16="http://schemas.microsoft.com/office/drawing/2014/main" id="{A255FDAC-5855-92A7-7CDF-6877412DE56C}"/>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9" name="矩形: 圆角 4">
              <a:extLst>
                <a:ext uri="{FF2B5EF4-FFF2-40B4-BE49-F238E27FC236}">
                  <a16:creationId xmlns:a16="http://schemas.microsoft.com/office/drawing/2014/main" id="{4F5F0584-2868-5AEA-EC5A-F06293B7EE12}"/>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50" name="矩形: 圆角 4">
              <a:extLst>
                <a:ext uri="{FF2B5EF4-FFF2-40B4-BE49-F238E27FC236}">
                  <a16:creationId xmlns:a16="http://schemas.microsoft.com/office/drawing/2014/main" id="{1A62AC44-E93F-24F5-5B2E-1BB8CDC1663D}"/>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grpSp>
      <p:sp>
        <p:nvSpPr>
          <p:cNvPr id="12" name="投影片編號版面配置區 11">
            <a:extLst>
              <a:ext uri="{FF2B5EF4-FFF2-40B4-BE49-F238E27FC236}">
                <a16:creationId xmlns:a16="http://schemas.microsoft.com/office/drawing/2014/main" id="{6E1C0BB5-33B2-3BB1-0EED-E43E8FAC7DA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681912C7-936F-B7BC-38FC-919724D61903}"/>
              </a:ext>
            </a:extLst>
          </p:cNvPr>
          <p:cNvSpPr/>
          <p:nvPr/>
        </p:nvSpPr>
        <p:spPr>
          <a:xfrm>
            <a:off x="647296" y="498714"/>
            <a:ext cx="11752184" cy="7001917"/>
          </a:xfrm>
          <a:prstGeom prst="rect">
            <a:avLst/>
          </a:prstGeom>
        </p:spPr>
        <p:txBody>
          <a:bodyPr wrap="square">
            <a:spAutoFit/>
          </a:bodyPr>
          <a:lstStyle/>
          <a:p>
            <a:pPr marL="342900" indent="-342900">
              <a:buFont typeface="Wingdings" panose="05000000000000000000" pitchFamily="2" charset="2"/>
              <a:buChar char="p"/>
              <a:defRPr/>
            </a:pPr>
            <a:r>
              <a:rPr kumimoji="0" lang="zh-TW" altLang="en-US" sz="22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關於 </a:t>
            </a:r>
            <a:r>
              <a:rPr lang="zh-TW" altLang="en-US"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自主投資平台操作注意事項</a:t>
            </a:r>
            <a:endParaRPr lang="en-US" altLang="zh-TW" sz="2200" b="1" i="0" dirty="0">
              <a:solidFill>
                <a:srgbClr val="0070C0"/>
              </a:solidFill>
              <a:effectLst/>
              <a:latin typeface="標楷體" panose="03000509000000000000" pitchFamily="65" charset="-120"/>
              <a:ea typeface="標楷體" panose="03000509000000000000" pitchFamily="65" charset="-120"/>
            </a:endParaRPr>
          </a:p>
          <a:p>
            <a:pPr>
              <a:defRPr/>
            </a:pPr>
            <a:endParaRPr lang="en-US" altLang="zh-TW" sz="800" b="1" i="0" dirty="0">
              <a:solidFill>
                <a:srgbClr val="0070C0"/>
              </a:solidFill>
              <a:effectLst/>
              <a:latin typeface="標楷體" panose="03000509000000000000" pitchFamily="65" charset="-120"/>
              <a:ea typeface="標楷體" panose="03000509000000000000" pitchFamily="65" charset="-120"/>
            </a:endParaRPr>
          </a:p>
          <a:p>
            <a:pPr>
              <a:defRPr/>
            </a:pPr>
            <a:endParaRPr lang="zh-TW" altLang="en-US" sz="2200" dirty="0">
              <a:latin typeface="標楷體" panose="03000509000000000000" pitchFamily="65" charset="-120"/>
              <a:ea typeface="標楷體" panose="03000509000000000000" pitchFamily="65" charset="-12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endParaRPr kumimoji="0" lang="en-US" altLang="zh-TW" sz="24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TW" sz="9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3600" b="1" dirty="0">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6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36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36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5400" b="1" i="0"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zh-TW"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206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32" name="矩形 31">
            <a:extLst>
              <a:ext uri="{FF2B5EF4-FFF2-40B4-BE49-F238E27FC236}">
                <a16:creationId xmlns:a16="http://schemas.microsoft.com/office/drawing/2014/main" id="{EEF551FC-542B-C2B7-8337-2EAB27CF8088}"/>
              </a:ext>
            </a:extLst>
          </p:cNvPr>
          <p:cNvSpPr/>
          <p:nvPr/>
        </p:nvSpPr>
        <p:spPr>
          <a:xfrm>
            <a:off x="5909109" y="5913878"/>
            <a:ext cx="5635595" cy="2915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CAC49D1F-FF86-F548-A113-C5500A16634E}"/>
              </a:ext>
            </a:extLst>
          </p:cNvPr>
          <p:cNvSpPr txBox="1"/>
          <p:nvPr/>
        </p:nvSpPr>
        <p:spPr>
          <a:xfrm>
            <a:off x="540909" y="1797452"/>
            <a:ext cx="979662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latin typeface="標楷體" panose="03000509000000000000" pitchFamily="65" charset="-120"/>
                <a:ea typeface="標楷體" panose="03000509000000000000" pitchFamily="65" charset="-120"/>
              </a:rPr>
              <a:t>倘若教職員點選「忘記密碼」           中國信託銀行將寄發驗證信件，信件內容如下圖供參。</a:t>
            </a:r>
            <a:endParaRPr kumimoji="0" lang="en-US" altLang="zh-TW"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p:txBody>
      </p:sp>
      <p:cxnSp>
        <p:nvCxnSpPr>
          <p:cNvPr id="16" name="接點: 弧形 15">
            <a:extLst>
              <a:ext uri="{FF2B5EF4-FFF2-40B4-BE49-F238E27FC236}">
                <a16:creationId xmlns:a16="http://schemas.microsoft.com/office/drawing/2014/main" id="{E2B26EA4-A945-2EB1-D34D-DAEB8F79643E}"/>
              </a:ext>
            </a:extLst>
          </p:cNvPr>
          <p:cNvCxnSpPr>
            <a:cxnSpLocks/>
          </p:cNvCxnSpPr>
          <p:nvPr/>
        </p:nvCxnSpPr>
        <p:spPr>
          <a:xfrm rot="10800000" flipV="1">
            <a:off x="8064596" y="2172029"/>
            <a:ext cx="471250" cy="253082"/>
          </a:xfrm>
          <a:prstGeom prst="curvedConnector3">
            <a:avLst>
              <a:gd name="adj1" fmla="val 50000"/>
            </a:avLst>
          </a:prstGeom>
          <a:ln>
            <a:tailEnd type="triangle"/>
          </a:ln>
        </p:spPr>
        <p:style>
          <a:lnRef idx="3">
            <a:schemeClr val="dk1"/>
          </a:lnRef>
          <a:fillRef idx="0">
            <a:schemeClr val="dk1"/>
          </a:fillRef>
          <a:effectRef idx="2">
            <a:schemeClr val="dk1"/>
          </a:effectRef>
          <a:fontRef idx="minor">
            <a:schemeClr val="tx1"/>
          </a:fontRef>
        </p:style>
      </p:cxnSp>
      <p:pic>
        <p:nvPicPr>
          <p:cNvPr id="6" name="圖片 5">
            <a:extLst>
              <a:ext uri="{FF2B5EF4-FFF2-40B4-BE49-F238E27FC236}">
                <a16:creationId xmlns:a16="http://schemas.microsoft.com/office/drawing/2014/main" id="{21DF109F-BEBF-9004-FC1C-1D98623AD44A}"/>
              </a:ext>
            </a:extLst>
          </p:cNvPr>
          <p:cNvPicPr>
            <a:picLocks noChangeAspect="1"/>
          </p:cNvPicPr>
          <p:nvPr/>
        </p:nvPicPr>
        <p:blipFill>
          <a:blip r:embed="rId4"/>
          <a:stretch>
            <a:fillRect/>
          </a:stretch>
        </p:blipFill>
        <p:spPr>
          <a:xfrm>
            <a:off x="383121" y="2464067"/>
            <a:ext cx="11277562" cy="3698767"/>
          </a:xfrm>
          <a:prstGeom prst="rect">
            <a:avLst/>
          </a:prstGeom>
          <a:ln>
            <a:solidFill>
              <a:schemeClr val="bg2">
                <a:lumMod val="75000"/>
              </a:schemeClr>
            </a:solidFill>
          </a:ln>
        </p:spPr>
      </p:pic>
      <p:pic>
        <p:nvPicPr>
          <p:cNvPr id="8" name="圖片 7">
            <a:extLst>
              <a:ext uri="{FF2B5EF4-FFF2-40B4-BE49-F238E27FC236}">
                <a16:creationId xmlns:a16="http://schemas.microsoft.com/office/drawing/2014/main" id="{04915963-AA92-559E-FEA6-69EDA20EFCCE}"/>
              </a:ext>
            </a:extLst>
          </p:cNvPr>
          <p:cNvPicPr>
            <a:picLocks noChangeAspect="1"/>
          </p:cNvPicPr>
          <p:nvPr/>
        </p:nvPicPr>
        <p:blipFill>
          <a:blip r:embed="rId5"/>
          <a:stretch>
            <a:fillRect/>
          </a:stretch>
        </p:blipFill>
        <p:spPr>
          <a:xfrm>
            <a:off x="3642457" y="1767279"/>
            <a:ext cx="1150923" cy="429678"/>
          </a:xfrm>
          <a:prstGeom prst="rect">
            <a:avLst/>
          </a:prstGeom>
        </p:spPr>
      </p:pic>
      <p:sp>
        <p:nvSpPr>
          <p:cNvPr id="3" name="文字方塊 2">
            <a:extLst>
              <a:ext uri="{FF2B5EF4-FFF2-40B4-BE49-F238E27FC236}">
                <a16:creationId xmlns:a16="http://schemas.microsoft.com/office/drawing/2014/main" id="{CD26E339-AE59-C581-E753-C43F5F50EA2B}"/>
              </a:ext>
            </a:extLst>
          </p:cNvPr>
          <p:cNvSpPr txBox="1"/>
          <p:nvPr/>
        </p:nvSpPr>
        <p:spPr>
          <a:xfrm>
            <a:off x="7071130" y="689329"/>
            <a:ext cx="3311552"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600" b="0" i="0" u="sng"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mn-cs"/>
              </a:rPr>
              <a:t>*自主投資平台操作相關疑問</a:t>
            </a:r>
            <a:endParaRPr kumimoji="0" lang="en-US" altLang="zh-TW" sz="1600" b="0" i="0" u="sng"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600" b="0" i="0" u="sng"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mn-cs"/>
              </a:rPr>
              <a:t>請洽中國信託銀行 </a:t>
            </a:r>
            <a:r>
              <a:rPr kumimoji="0" lang="en-US" altLang="zh-TW" sz="1600" b="0" i="0" u="sng"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mn-cs"/>
              </a:rPr>
              <a:t>(02)2558-0128</a:t>
            </a:r>
          </a:p>
        </p:txBody>
      </p:sp>
      <p:sp>
        <p:nvSpPr>
          <p:cNvPr id="2" name="投影片編號版面配置區 11">
            <a:extLst>
              <a:ext uri="{FF2B5EF4-FFF2-40B4-BE49-F238E27FC236}">
                <a16:creationId xmlns:a16="http://schemas.microsoft.com/office/drawing/2014/main" id="{7D7239EA-52B4-82C2-2FDD-B7379A8B9E10}"/>
              </a:ext>
            </a:extLst>
          </p:cNvPr>
          <p:cNvSpPr txBox="1">
            <a:spLocks/>
          </p:cNvSpPr>
          <p:nvPr/>
        </p:nvSpPr>
        <p:spPr>
          <a:xfrm>
            <a:off x="11721014" y="191443"/>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13</a:t>
            </a:fld>
            <a:endParaRPr lang="zh-CN" altLang="en-US" dirty="0"/>
          </a:p>
        </p:txBody>
      </p:sp>
    </p:spTree>
    <p:extLst>
      <p:ext uri="{BB962C8B-B14F-4D97-AF65-F5344CB8AC3E}">
        <p14:creationId xmlns:p14="http://schemas.microsoft.com/office/powerpoint/2010/main" val="36396695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14</a:t>
            </a:fld>
            <a:endParaRPr lang="zh-CN" altLang="en-US" dirty="0"/>
          </a:p>
        </p:txBody>
      </p:sp>
      <p:sp>
        <p:nvSpPr>
          <p:cNvPr id="2" name="矩形 8">
            <a:extLst>
              <a:ext uri="{FF2B5EF4-FFF2-40B4-BE49-F238E27FC236}">
                <a16:creationId xmlns:a16="http://schemas.microsoft.com/office/drawing/2014/main" id="{34EC805B-DA4F-5A62-216E-2FE9A3DD84DB}"/>
              </a:ext>
            </a:extLst>
          </p:cNvPr>
          <p:cNvSpPr/>
          <p:nvPr/>
        </p:nvSpPr>
        <p:spPr>
          <a:xfrm>
            <a:off x="1541424" y="2267761"/>
            <a:ext cx="9170396" cy="1938992"/>
          </a:xfrm>
          <a:prstGeom prst="rect">
            <a:avLst/>
          </a:prstGeom>
        </p:spPr>
        <p:txBody>
          <a:bodyPr wrap="square">
            <a:spAutoFit/>
          </a:bodyPr>
          <a:lstStyle/>
          <a:p>
            <a:pPr algn="ctr"/>
            <a:r>
              <a:rPr lang="zh-TW" altLang="en-US" sz="6000" spc="600" dirty="0">
                <a:solidFill>
                  <a:srgbClr val="0000FF"/>
                </a:solidFill>
                <a:latin typeface="標楷體" panose="03000509000000000000" pitchFamily="65" charset="-120"/>
                <a:ea typeface="標楷體" panose="03000509000000000000" pitchFamily="65" charset="-120"/>
                <a:cs typeface="+mn-ea"/>
                <a:sym typeface="+mn-lt"/>
              </a:rPr>
              <a:t>法定儲金、增額提撥</a:t>
            </a:r>
            <a:endParaRPr lang="en-US" altLang="zh-TW" sz="6000" spc="600" dirty="0">
              <a:solidFill>
                <a:srgbClr val="0000FF"/>
              </a:solidFill>
              <a:latin typeface="標楷體" panose="03000509000000000000" pitchFamily="65" charset="-120"/>
              <a:ea typeface="標楷體" panose="03000509000000000000" pitchFamily="65" charset="-120"/>
              <a:cs typeface="+mn-ea"/>
              <a:sym typeface="+mn-lt"/>
            </a:endParaRPr>
          </a:p>
          <a:p>
            <a:pPr algn="ctr"/>
            <a:r>
              <a:rPr lang="zh-TW" altLang="en-US" sz="6000" spc="600" dirty="0">
                <a:solidFill>
                  <a:srgbClr val="0000FF"/>
                </a:solidFill>
                <a:latin typeface="標楷體" panose="03000509000000000000" pitchFamily="65" charset="-120"/>
                <a:ea typeface="標楷體" panose="03000509000000000000" pitchFamily="65" charset="-120"/>
                <a:cs typeface="+mn-ea"/>
                <a:sym typeface="+mn-lt"/>
              </a:rPr>
              <a:t>之繳款時程</a:t>
            </a:r>
          </a:p>
        </p:txBody>
      </p:sp>
    </p:spTree>
    <p:extLst>
      <p:ext uri="{BB962C8B-B14F-4D97-AF65-F5344CB8AC3E}">
        <p14:creationId xmlns:p14="http://schemas.microsoft.com/office/powerpoint/2010/main" val="2663038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15</a:t>
            </a:fld>
            <a:endParaRPr lang="zh-CN" altLang="en-US" dirty="0"/>
          </a:p>
        </p:txBody>
      </p:sp>
      <p:sp>
        <p:nvSpPr>
          <p:cNvPr id="4" name="矩形 3">
            <a:extLst>
              <a:ext uri="{FF2B5EF4-FFF2-40B4-BE49-F238E27FC236}">
                <a16:creationId xmlns:a16="http://schemas.microsoft.com/office/drawing/2014/main" id="{6B3FEEAA-0958-9045-B147-6735E59F6D5A}"/>
              </a:ext>
            </a:extLst>
          </p:cNvPr>
          <p:cNvSpPr/>
          <p:nvPr/>
        </p:nvSpPr>
        <p:spPr>
          <a:xfrm>
            <a:off x="844025" y="378771"/>
            <a:ext cx="11555447" cy="5827236"/>
          </a:xfrm>
          <a:prstGeom prst="rect">
            <a:avLst/>
          </a:prstGeom>
        </p:spPr>
        <p:txBody>
          <a:bodyPr wrap="square">
            <a:spAutoFit/>
          </a:bodyPr>
          <a:lstStyle/>
          <a:p>
            <a:pPr marL="34290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關於 </a:t>
            </a:r>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b="1" u="sng"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預覽單、正式單產製及系統作業時程</a:t>
            </a:r>
            <a:endParaRPr lang="en-US" altLang="zh-TW" sz="2000" b="1" u="sng"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8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以 </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8</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月份繳款單為例，</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8</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月</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25</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日為起始日</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p>
          <a:p>
            <a:pPr lvl="0"/>
            <a:endParaRPr lang="en-US" altLang="zh-TW"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12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2000"/>
              </a:lnSpc>
            </a:pPr>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zh-TW"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a:p>
            <a:endPar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24" name="文字方塊 23">
            <a:extLst>
              <a:ext uri="{FF2B5EF4-FFF2-40B4-BE49-F238E27FC236}">
                <a16:creationId xmlns:a16="http://schemas.microsoft.com/office/drawing/2014/main" id="{39F70D46-50FC-0119-EC92-A6CF6B0EB2C1}"/>
              </a:ext>
            </a:extLst>
          </p:cNvPr>
          <p:cNvSpPr txBox="1"/>
          <p:nvPr/>
        </p:nvSpPr>
        <p:spPr>
          <a:xfrm>
            <a:off x="8813282" y="378771"/>
            <a:ext cx="2337836" cy="707886"/>
          </a:xfrm>
          <a:prstGeom prst="rect">
            <a:avLst/>
          </a:prstGeom>
          <a:solidFill>
            <a:schemeClr val="accent4">
              <a:lumMod val="20000"/>
              <a:lumOff val="80000"/>
            </a:schemeClr>
          </a:solidFill>
        </p:spPr>
        <p:txBody>
          <a:bodyPr wrap="square" rtlCol="0">
            <a:spAutoFit/>
          </a:bodyPr>
          <a:lstStyle/>
          <a:p>
            <a:r>
              <a:rPr lang="zh-TW" altLang="en-US" sz="2000" b="1" u="sng" dirty="0">
                <a:solidFill>
                  <a:srgbClr val="C00000"/>
                </a:solidFill>
                <a:latin typeface="標楷體" panose="03000509000000000000" pitchFamily="65" charset="-120"/>
                <a:ea typeface="標楷體" panose="03000509000000000000" pitchFamily="65" charset="-120"/>
              </a:rPr>
              <a:t>*倘作業時程更動</a:t>
            </a:r>
            <a:r>
              <a:rPr lang="zh-TW" altLang="en-US" sz="2000" b="1" dirty="0">
                <a:solidFill>
                  <a:srgbClr val="C00000"/>
                </a:solidFill>
                <a:latin typeface="標楷體" panose="03000509000000000000" pitchFamily="65" charset="-120"/>
                <a:ea typeface="標楷體" panose="03000509000000000000" pitchFamily="65" charset="-120"/>
              </a:rPr>
              <a:t>，</a:t>
            </a:r>
            <a:endParaRPr lang="en-US" altLang="zh-TW" sz="2000" b="1" dirty="0">
              <a:solidFill>
                <a:srgbClr val="C00000"/>
              </a:solidFill>
              <a:latin typeface="標楷體" panose="03000509000000000000" pitchFamily="65" charset="-120"/>
              <a:ea typeface="標楷體" panose="03000509000000000000" pitchFamily="65" charset="-120"/>
            </a:endParaRPr>
          </a:p>
          <a:p>
            <a:r>
              <a:rPr lang="zh-TW" altLang="en-US" sz="2000" b="1" u="sng" dirty="0">
                <a:solidFill>
                  <a:srgbClr val="C00000"/>
                </a:solidFill>
                <a:latin typeface="標楷體" panose="03000509000000000000" pitchFamily="65" charset="-120"/>
                <a:ea typeface="標楷體" panose="03000509000000000000" pitchFamily="65" charset="-120"/>
              </a:rPr>
              <a:t>請以公告訊息為準</a:t>
            </a:r>
            <a:r>
              <a:rPr lang="en-US" altLang="zh-TW" sz="2000" b="1" u="sng" dirty="0">
                <a:solidFill>
                  <a:srgbClr val="C00000"/>
                </a:solidFill>
                <a:latin typeface="標楷體" panose="03000509000000000000" pitchFamily="65" charset="-120"/>
                <a:ea typeface="標楷體" panose="03000509000000000000" pitchFamily="65" charset="-120"/>
              </a:rPr>
              <a:t>!</a:t>
            </a:r>
          </a:p>
        </p:txBody>
      </p:sp>
      <p:cxnSp>
        <p:nvCxnSpPr>
          <p:cNvPr id="25" name="直線接點 24">
            <a:extLst>
              <a:ext uri="{FF2B5EF4-FFF2-40B4-BE49-F238E27FC236}">
                <a16:creationId xmlns:a16="http://schemas.microsoft.com/office/drawing/2014/main" id="{8B8B6975-CB03-57C5-FE4B-89594C2974B7}"/>
              </a:ext>
            </a:extLst>
          </p:cNvPr>
          <p:cNvCxnSpPr>
            <a:cxnSpLocks/>
          </p:cNvCxnSpPr>
          <p:nvPr/>
        </p:nvCxnSpPr>
        <p:spPr>
          <a:xfrm flipV="1">
            <a:off x="1188513" y="2547846"/>
            <a:ext cx="10021497" cy="248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A7D1A8EA-4E28-4869-92BC-BE2230746A2F}"/>
              </a:ext>
            </a:extLst>
          </p:cNvPr>
          <p:cNvSpPr txBox="1"/>
          <p:nvPr/>
        </p:nvSpPr>
        <p:spPr>
          <a:xfrm>
            <a:off x="784907" y="1885567"/>
            <a:ext cx="707289"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8/25</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cxnSp>
        <p:nvCxnSpPr>
          <p:cNvPr id="27" name="直線接點 26">
            <a:extLst>
              <a:ext uri="{FF2B5EF4-FFF2-40B4-BE49-F238E27FC236}">
                <a16:creationId xmlns:a16="http://schemas.microsoft.com/office/drawing/2014/main" id="{613C00D9-9981-B60B-2834-396DC2CFB77B}"/>
              </a:ext>
            </a:extLst>
          </p:cNvPr>
          <p:cNvCxnSpPr>
            <a:cxnSpLocks/>
          </p:cNvCxnSpPr>
          <p:nvPr/>
        </p:nvCxnSpPr>
        <p:spPr>
          <a:xfrm flipV="1">
            <a:off x="1226956" y="2373088"/>
            <a:ext cx="0" cy="508321"/>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文字方塊 1">
            <a:extLst>
              <a:ext uri="{FF2B5EF4-FFF2-40B4-BE49-F238E27FC236}">
                <a16:creationId xmlns:a16="http://schemas.microsoft.com/office/drawing/2014/main" id="{A023FD95-3F17-6538-9A44-3079F4BDA80A}"/>
              </a:ext>
            </a:extLst>
          </p:cNvPr>
          <p:cNvSpPr txBox="1"/>
          <p:nvPr/>
        </p:nvSpPr>
        <p:spPr>
          <a:xfrm>
            <a:off x="1784501" y="1873771"/>
            <a:ext cx="1645234"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8/28</a:t>
            </a:r>
            <a:r>
              <a:rPr lang="zh-TW" altLang="en-US" sz="2000" b="1" dirty="0">
                <a:latin typeface="標楷體" panose="03000509000000000000" pitchFamily="65" charset="-120"/>
                <a:ea typeface="標楷體" panose="03000509000000000000" pitchFamily="65" charset="-120"/>
              </a:rPr>
              <a:t> </a:t>
            </a:r>
            <a:endParaRPr lang="en-US" altLang="zh-TW" sz="2000" b="1" dirty="0">
              <a:latin typeface="標楷體" panose="03000509000000000000" pitchFamily="65" charset="-120"/>
              <a:ea typeface="標楷體" panose="03000509000000000000" pitchFamily="65" charset="-120"/>
            </a:endParaRP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9" name="文字方塊 8">
            <a:extLst>
              <a:ext uri="{FF2B5EF4-FFF2-40B4-BE49-F238E27FC236}">
                <a16:creationId xmlns:a16="http://schemas.microsoft.com/office/drawing/2014/main" id="{F0D5FC1C-BD23-A86D-0E8A-64DCA7ADCC6D}"/>
              </a:ext>
            </a:extLst>
          </p:cNvPr>
          <p:cNvSpPr txBox="1"/>
          <p:nvPr/>
        </p:nvSpPr>
        <p:spPr>
          <a:xfrm>
            <a:off x="7089528" y="2908508"/>
            <a:ext cx="492443" cy="3477875"/>
          </a:xfrm>
          <a:prstGeom prst="rect">
            <a:avLst/>
          </a:prstGeom>
          <a:noFill/>
          <a:ln>
            <a:noFill/>
          </a:ln>
        </p:spPr>
        <p:txBody>
          <a:bodyPr vert="horz" wrap="square" rtlCol="0">
            <a:spAutoFit/>
          </a:bodyPr>
          <a:lstStyle/>
          <a:p>
            <a:pPr algn="ctr"/>
            <a:r>
              <a:rPr lang="en-US" altLang="zh-TW" sz="2000" dirty="0">
                <a:latin typeface="標楷體" panose="03000509000000000000" pitchFamily="65" charset="-120"/>
                <a:ea typeface="標楷體" panose="03000509000000000000" pitchFamily="65" charset="-120"/>
              </a:rPr>
              <a:t>8</a:t>
            </a:r>
            <a:r>
              <a:rPr lang="zh-TW" altLang="en-US" sz="2000" dirty="0">
                <a:latin typeface="標楷體" panose="03000509000000000000" pitchFamily="65" charset="-120"/>
                <a:ea typeface="標楷體" panose="03000509000000000000" pitchFamily="65" charset="-120"/>
              </a:rPr>
              <a:t>月份繳款正式單產生</a:t>
            </a:r>
            <a:endParaRPr lang="en-US" altLang="zh-TW" sz="2000" dirty="0">
              <a:latin typeface="標楷體" panose="03000509000000000000" pitchFamily="65" charset="-120"/>
              <a:ea typeface="標楷體" panose="03000509000000000000" pitchFamily="65" charset="-120"/>
            </a:endParaRPr>
          </a:p>
          <a:p>
            <a:endParaRPr lang="en-US" altLang="zh-TW" sz="2000" dirty="0">
              <a:latin typeface="標楷體" panose="03000509000000000000" pitchFamily="65" charset="-120"/>
              <a:ea typeface="標楷體" panose="03000509000000000000" pitchFamily="65" charset="-120"/>
            </a:endParaRPr>
          </a:p>
        </p:txBody>
      </p:sp>
      <p:sp>
        <p:nvSpPr>
          <p:cNvPr id="15" name="文字方塊 14">
            <a:extLst>
              <a:ext uri="{FF2B5EF4-FFF2-40B4-BE49-F238E27FC236}">
                <a16:creationId xmlns:a16="http://schemas.microsoft.com/office/drawing/2014/main" id="{976B4076-9E79-60DA-4C17-5D650E806CB4}"/>
              </a:ext>
            </a:extLst>
          </p:cNvPr>
          <p:cNvSpPr txBox="1"/>
          <p:nvPr/>
        </p:nvSpPr>
        <p:spPr>
          <a:xfrm>
            <a:off x="6840615" y="1825848"/>
            <a:ext cx="917558"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9/5</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cxnSp>
        <p:nvCxnSpPr>
          <p:cNvPr id="29" name="直線接點 28">
            <a:extLst>
              <a:ext uri="{FF2B5EF4-FFF2-40B4-BE49-F238E27FC236}">
                <a16:creationId xmlns:a16="http://schemas.microsoft.com/office/drawing/2014/main" id="{FDEE60C3-F6CC-0034-5D6B-24C1F9448623}"/>
              </a:ext>
            </a:extLst>
          </p:cNvPr>
          <p:cNvCxnSpPr>
            <a:cxnSpLocks/>
          </p:cNvCxnSpPr>
          <p:nvPr/>
        </p:nvCxnSpPr>
        <p:spPr>
          <a:xfrm flipV="1">
            <a:off x="8699503" y="2233411"/>
            <a:ext cx="0" cy="53832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30" name="文字方塊 29">
            <a:extLst>
              <a:ext uri="{FF2B5EF4-FFF2-40B4-BE49-F238E27FC236}">
                <a16:creationId xmlns:a16="http://schemas.microsoft.com/office/drawing/2014/main" id="{87F6A07B-1B2B-4585-6457-61E7F24F626C}"/>
              </a:ext>
            </a:extLst>
          </p:cNvPr>
          <p:cNvSpPr txBox="1"/>
          <p:nvPr/>
        </p:nvSpPr>
        <p:spPr>
          <a:xfrm>
            <a:off x="8240724" y="1764563"/>
            <a:ext cx="917558" cy="646331"/>
          </a:xfrm>
          <a:prstGeom prst="rect">
            <a:avLst/>
          </a:prstGeom>
          <a:noFill/>
          <a:ln>
            <a:noFill/>
          </a:ln>
        </p:spPr>
        <p:txBody>
          <a:bodyPr wrap="square" rtlCol="0">
            <a:spAutoFit/>
          </a:bodyPr>
          <a:lstStyle/>
          <a:p>
            <a:pPr algn="ctr"/>
            <a:r>
              <a:rPr lang="en-US" altLang="zh-TW" sz="2000" b="1" dirty="0">
                <a:solidFill>
                  <a:srgbClr val="C00000"/>
                </a:solidFill>
                <a:latin typeface="標楷體" panose="03000509000000000000" pitchFamily="65" charset="-120"/>
                <a:ea typeface="標楷體" panose="03000509000000000000" pitchFamily="65" charset="-120"/>
              </a:rPr>
              <a:t>9/15</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33" name="文字方塊 32">
            <a:extLst>
              <a:ext uri="{FF2B5EF4-FFF2-40B4-BE49-F238E27FC236}">
                <a16:creationId xmlns:a16="http://schemas.microsoft.com/office/drawing/2014/main" id="{4455274A-C726-FACF-C718-79CE272B2A09}"/>
              </a:ext>
            </a:extLst>
          </p:cNvPr>
          <p:cNvSpPr txBox="1"/>
          <p:nvPr/>
        </p:nvSpPr>
        <p:spPr>
          <a:xfrm>
            <a:off x="8488826" y="2879106"/>
            <a:ext cx="492443" cy="1938992"/>
          </a:xfrm>
          <a:prstGeom prst="rect">
            <a:avLst/>
          </a:prstGeom>
          <a:noFill/>
          <a:ln>
            <a:noFill/>
          </a:ln>
        </p:spPr>
        <p:txBody>
          <a:bodyPr vert="horz" wrap="square" rtlCol="0">
            <a:spAutoFit/>
          </a:bodyPr>
          <a:lstStyle/>
          <a:p>
            <a:r>
              <a:rPr lang="zh-TW" altLang="en-US" sz="2000" dirty="0">
                <a:solidFill>
                  <a:srgbClr val="C00000"/>
                </a:solidFill>
                <a:latin typeface="標楷體" panose="03000509000000000000" pitchFamily="65" charset="-120"/>
                <a:ea typeface="標楷體" panose="03000509000000000000" pitchFamily="65" charset="-120"/>
              </a:rPr>
              <a:t>繳款截止日</a:t>
            </a:r>
            <a:endParaRPr lang="en-US" altLang="zh-TW" sz="2000" dirty="0">
              <a:solidFill>
                <a:srgbClr val="C00000"/>
              </a:solidFill>
              <a:latin typeface="標楷體" panose="03000509000000000000" pitchFamily="65" charset="-120"/>
              <a:ea typeface="標楷體" panose="03000509000000000000" pitchFamily="65" charset="-120"/>
            </a:endParaRPr>
          </a:p>
          <a:p>
            <a:endParaRPr lang="en-US" altLang="zh-TW" sz="2000" dirty="0">
              <a:latin typeface="標楷體" panose="03000509000000000000" pitchFamily="65" charset="-120"/>
              <a:ea typeface="標楷體" panose="03000509000000000000" pitchFamily="65" charset="-120"/>
            </a:endParaRPr>
          </a:p>
        </p:txBody>
      </p:sp>
      <p:sp>
        <p:nvSpPr>
          <p:cNvPr id="16" name="文字方塊 15">
            <a:extLst>
              <a:ext uri="{FF2B5EF4-FFF2-40B4-BE49-F238E27FC236}">
                <a16:creationId xmlns:a16="http://schemas.microsoft.com/office/drawing/2014/main" id="{0B6540A6-FF8A-2C8A-C2D2-19894E9856D7}"/>
              </a:ext>
            </a:extLst>
          </p:cNvPr>
          <p:cNvSpPr txBox="1"/>
          <p:nvPr/>
        </p:nvSpPr>
        <p:spPr>
          <a:xfrm>
            <a:off x="483101" y="2957076"/>
            <a:ext cx="1592548" cy="1477328"/>
          </a:xfrm>
          <a:prstGeom prst="rect">
            <a:avLst/>
          </a:prstGeom>
          <a:noFill/>
        </p:spPr>
        <p:txBody>
          <a:bodyPr wrap="square" rtlCol="0">
            <a:spAutoFit/>
          </a:bodyPr>
          <a:lstStyle/>
          <a:p>
            <a:r>
              <a:rPr lang="zh-TW" altLang="en-US" dirty="0">
                <a:solidFill>
                  <a:srgbClr val="0000FF"/>
                </a:solidFill>
                <a:latin typeface="標楷體" panose="03000509000000000000" pitchFamily="65" charset="-120"/>
                <a:ea typeface="標楷體" panose="03000509000000000000" pitchFamily="65" charset="-120"/>
              </a:rPr>
              <a:t>儲金會彙整</a:t>
            </a:r>
            <a:endParaRPr lang="en-US" altLang="zh-TW" dirty="0">
              <a:solidFill>
                <a:srgbClr val="0000FF"/>
              </a:solidFill>
              <a:latin typeface="標楷體" panose="03000509000000000000" pitchFamily="65" charset="-120"/>
              <a:ea typeface="標楷體" panose="03000509000000000000" pitchFamily="65" charset="-120"/>
            </a:endParaRPr>
          </a:p>
          <a:p>
            <a:r>
              <a:rPr lang="zh-TW" altLang="en-US" dirty="0">
                <a:solidFill>
                  <a:srgbClr val="0000FF"/>
                </a:solidFill>
                <a:latin typeface="標楷體" panose="03000509000000000000" pitchFamily="65" charset="-120"/>
                <a:ea typeface="標楷體" panose="03000509000000000000" pitchFamily="65" charset="-120"/>
              </a:rPr>
              <a:t>各校退撫系</a:t>
            </a:r>
            <a:endParaRPr lang="en-US" altLang="zh-TW" dirty="0">
              <a:solidFill>
                <a:srgbClr val="0000FF"/>
              </a:solidFill>
              <a:latin typeface="標楷體" panose="03000509000000000000" pitchFamily="65" charset="-120"/>
              <a:ea typeface="標楷體" panose="03000509000000000000" pitchFamily="65" charset="-120"/>
            </a:endParaRPr>
          </a:p>
          <a:p>
            <a:r>
              <a:rPr lang="zh-TW" altLang="en-US" dirty="0">
                <a:solidFill>
                  <a:srgbClr val="0000FF"/>
                </a:solidFill>
                <a:latin typeface="標楷體" panose="03000509000000000000" pitchFamily="65" charset="-120"/>
                <a:ea typeface="標楷體" panose="03000509000000000000" pitchFamily="65" charset="-120"/>
              </a:rPr>
              <a:t>統資料，製</a:t>
            </a:r>
            <a:r>
              <a:rPr lang="en-US" altLang="zh-TW" dirty="0">
                <a:solidFill>
                  <a:srgbClr val="0000FF"/>
                </a:solidFill>
                <a:latin typeface="標楷體" panose="03000509000000000000" pitchFamily="65" charset="-120"/>
                <a:ea typeface="標楷體" panose="03000509000000000000" pitchFamily="65" charset="-120"/>
              </a:rPr>
              <a:t>\</a:t>
            </a:r>
            <a:r>
              <a:rPr lang="zh-TW" altLang="en-US" dirty="0">
                <a:solidFill>
                  <a:srgbClr val="0000FF"/>
                </a:solidFill>
                <a:latin typeface="標楷體" panose="03000509000000000000" pitchFamily="65" charset="-120"/>
                <a:ea typeface="標楷體" panose="03000509000000000000" pitchFamily="65" charset="-120"/>
              </a:rPr>
              <a:t>作繳款預覽</a:t>
            </a:r>
            <a:r>
              <a:rPr lang="en-US" altLang="zh-TW" dirty="0">
                <a:solidFill>
                  <a:srgbClr val="0000FF"/>
                </a:solidFill>
                <a:latin typeface="標楷體" panose="03000509000000000000" pitchFamily="65" charset="-120"/>
                <a:ea typeface="標楷體" panose="03000509000000000000" pitchFamily="65" charset="-120"/>
              </a:rPr>
              <a:t>\</a:t>
            </a:r>
            <a:r>
              <a:rPr lang="zh-TW" altLang="en-US" dirty="0">
                <a:solidFill>
                  <a:srgbClr val="0000FF"/>
                </a:solidFill>
                <a:latin typeface="標楷體" panose="03000509000000000000" pitchFamily="65" charset="-120"/>
                <a:ea typeface="標楷體" panose="03000509000000000000" pitchFamily="65" charset="-120"/>
              </a:rPr>
              <a:t>單。</a:t>
            </a:r>
            <a:endParaRPr lang="en-US" altLang="zh-TW" dirty="0">
              <a:solidFill>
                <a:srgbClr val="0000FF"/>
              </a:solidFill>
              <a:latin typeface="標楷體" panose="03000509000000000000" pitchFamily="65" charset="-120"/>
              <a:ea typeface="標楷體" panose="03000509000000000000" pitchFamily="65" charset="-120"/>
            </a:endParaRPr>
          </a:p>
        </p:txBody>
      </p:sp>
      <p:cxnSp>
        <p:nvCxnSpPr>
          <p:cNvPr id="17" name="直線接點 16">
            <a:extLst>
              <a:ext uri="{FF2B5EF4-FFF2-40B4-BE49-F238E27FC236}">
                <a16:creationId xmlns:a16="http://schemas.microsoft.com/office/drawing/2014/main" id="{714A9FC6-6E6F-C57B-AE37-A59A919345F8}"/>
              </a:ext>
            </a:extLst>
          </p:cNvPr>
          <p:cNvCxnSpPr>
            <a:cxnSpLocks/>
          </p:cNvCxnSpPr>
          <p:nvPr/>
        </p:nvCxnSpPr>
        <p:spPr>
          <a:xfrm flipV="1">
            <a:off x="2597536" y="2367482"/>
            <a:ext cx="0" cy="360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55E3E0C2-E67B-18FA-E8C7-F02ADB3638CB}"/>
              </a:ext>
            </a:extLst>
          </p:cNvPr>
          <p:cNvCxnSpPr>
            <a:cxnSpLocks/>
          </p:cNvCxnSpPr>
          <p:nvPr/>
        </p:nvCxnSpPr>
        <p:spPr>
          <a:xfrm flipV="1">
            <a:off x="2916034" y="2353819"/>
            <a:ext cx="0" cy="360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線接點 33">
            <a:extLst>
              <a:ext uri="{FF2B5EF4-FFF2-40B4-BE49-F238E27FC236}">
                <a16:creationId xmlns:a16="http://schemas.microsoft.com/office/drawing/2014/main" id="{C345375D-3FE5-1839-E7C2-E340870AACD9}"/>
              </a:ext>
            </a:extLst>
          </p:cNvPr>
          <p:cNvCxnSpPr>
            <a:cxnSpLocks/>
          </p:cNvCxnSpPr>
          <p:nvPr/>
        </p:nvCxnSpPr>
        <p:spPr>
          <a:xfrm flipV="1">
            <a:off x="4396931" y="2360258"/>
            <a:ext cx="0" cy="3607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矩形 34">
            <a:extLst>
              <a:ext uri="{FF2B5EF4-FFF2-40B4-BE49-F238E27FC236}">
                <a16:creationId xmlns:a16="http://schemas.microsoft.com/office/drawing/2014/main" id="{EFE1F239-3A4E-524E-5440-7465DFB7A6C6}"/>
              </a:ext>
            </a:extLst>
          </p:cNvPr>
          <p:cNvSpPr/>
          <p:nvPr/>
        </p:nvSpPr>
        <p:spPr>
          <a:xfrm>
            <a:off x="2601322" y="2319820"/>
            <a:ext cx="1812858" cy="230089"/>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36" name="文字方塊 35">
            <a:extLst>
              <a:ext uri="{FF2B5EF4-FFF2-40B4-BE49-F238E27FC236}">
                <a16:creationId xmlns:a16="http://schemas.microsoft.com/office/drawing/2014/main" id="{0CCE2AE6-8DA8-EE12-6612-00EFF61C3C7B}"/>
              </a:ext>
            </a:extLst>
          </p:cNvPr>
          <p:cNvSpPr txBox="1"/>
          <p:nvPr/>
        </p:nvSpPr>
        <p:spPr>
          <a:xfrm>
            <a:off x="1909980" y="3180701"/>
            <a:ext cx="2012107" cy="1969770"/>
          </a:xfrm>
          <a:prstGeom prst="rect">
            <a:avLst/>
          </a:prstGeom>
          <a:noFill/>
          <a:ln>
            <a:solidFill>
              <a:schemeClr val="accent6">
                <a:lumMod val="75000"/>
              </a:schemeClr>
            </a:solidFill>
            <a:prstDash val="lgDash"/>
          </a:ln>
        </p:spPr>
        <p:txBody>
          <a:bodyPr wrap="square" rtlCol="0">
            <a:spAutoFit/>
          </a:bodyPr>
          <a:lstStyle/>
          <a:p>
            <a:r>
              <a:rPr lang="zh-TW" altLang="en-US" b="1" u="sng" dirty="0">
                <a:solidFill>
                  <a:schemeClr val="accent6">
                    <a:lumMod val="75000"/>
                  </a:schemeClr>
                </a:solidFill>
                <a:latin typeface="標楷體" panose="03000509000000000000" pitchFamily="65" charset="-120"/>
                <a:ea typeface="標楷體" panose="03000509000000000000" pitchFamily="65" charset="-120"/>
              </a:rPr>
              <a:t>約為月底倒數</a:t>
            </a:r>
            <a:endParaRPr lang="en-US" altLang="zh-TW" b="1" u="sng" dirty="0">
              <a:solidFill>
                <a:schemeClr val="accent6">
                  <a:lumMod val="75000"/>
                </a:schemeClr>
              </a:solidFill>
              <a:latin typeface="標楷體" panose="03000509000000000000" pitchFamily="65" charset="-120"/>
              <a:ea typeface="標楷體" panose="03000509000000000000" pitchFamily="65" charset="-120"/>
            </a:endParaRPr>
          </a:p>
          <a:p>
            <a:r>
              <a:rPr lang="en-US" altLang="zh-TW" b="1" u="sng" dirty="0">
                <a:solidFill>
                  <a:schemeClr val="accent6">
                    <a:lumMod val="75000"/>
                  </a:schemeClr>
                </a:solidFill>
                <a:latin typeface="標楷體" panose="03000509000000000000" pitchFamily="65" charset="-120"/>
                <a:ea typeface="標楷體" panose="03000509000000000000" pitchFamily="65" charset="-120"/>
              </a:rPr>
              <a:t>2-3</a:t>
            </a:r>
            <a:r>
              <a:rPr lang="zh-TW" altLang="en-US" b="1" u="sng" dirty="0">
                <a:solidFill>
                  <a:schemeClr val="accent6">
                    <a:lumMod val="75000"/>
                  </a:schemeClr>
                </a:solidFill>
                <a:latin typeface="標楷體" panose="03000509000000000000" pitchFamily="65" charset="-120"/>
                <a:ea typeface="標楷體" panose="03000509000000000000" pitchFamily="65" charset="-120"/>
              </a:rPr>
              <a:t>天為預覽期間</a:t>
            </a:r>
            <a:r>
              <a:rPr lang="zh-TW" altLang="en-US" b="1" dirty="0">
                <a:latin typeface="標楷體" panose="03000509000000000000" pitchFamily="65" charset="-120"/>
                <a:ea typeface="標楷體" panose="03000509000000000000" pitchFamily="65" charset="-120"/>
              </a:rPr>
              <a:t>，</a:t>
            </a:r>
            <a:endParaRPr lang="en-US" altLang="zh-TW" b="1"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學校可自行下載繳款預覽單檢視。</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sz="1600" u="sng" dirty="0">
                <a:solidFill>
                  <a:srgbClr val="C00000"/>
                </a:solidFill>
                <a:latin typeface="標楷體" panose="03000509000000000000" pitchFamily="65" charset="-120"/>
                <a:ea typeface="標楷體" panose="03000509000000000000" pitchFamily="65" charset="-120"/>
              </a:rPr>
              <a:t>*詳本會定期發函公告之預覽日期</a:t>
            </a:r>
            <a:r>
              <a:rPr lang="zh-TW" altLang="en-US" sz="1600" dirty="0">
                <a:solidFill>
                  <a:srgbClr val="C00000"/>
                </a:solidFill>
                <a:latin typeface="標楷體" panose="03000509000000000000" pitchFamily="65" charset="-120"/>
                <a:ea typeface="標楷體" panose="03000509000000000000" pitchFamily="65" charset="-120"/>
              </a:rPr>
              <a:t>。</a:t>
            </a:r>
            <a:endParaRPr lang="en-US" altLang="zh-TW" sz="1600" dirty="0">
              <a:solidFill>
                <a:srgbClr val="C00000"/>
              </a:solidFill>
              <a:latin typeface="標楷體" panose="03000509000000000000" pitchFamily="65" charset="-120"/>
              <a:ea typeface="標楷體" panose="03000509000000000000" pitchFamily="65" charset="-120"/>
            </a:endParaRPr>
          </a:p>
        </p:txBody>
      </p:sp>
      <p:sp>
        <p:nvSpPr>
          <p:cNvPr id="43" name="文字方塊 42">
            <a:extLst>
              <a:ext uri="{FF2B5EF4-FFF2-40B4-BE49-F238E27FC236}">
                <a16:creationId xmlns:a16="http://schemas.microsoft.com/office/drawing/2014/main" id="{125E46E3-7FEC-5142-5AAB-FDDF4A852C66}"/>
              </a:ext>
            </a:extLst>
          </p:cNvPr>
          <p:cNvSpPr txBox="1"/>
          <p:nvPr/>
        </p:nvSpPr>
        <p:spPr>
          <a:xfrm>
            <a:off x="5111043" y="1853598"/>
            <a:ext cx="631164" cy="677108"/>
          </a:xfrm>
          <a:prstGeom prst="rect">
            <a:avLst/>
          </a:prstGeom>
          <a:noFill/>
          <a:ln>
            <a:noFill/>
          </a:ln>
        </p:spPr>
        <p:txBody>
          <a:bodyPr wrap="square" rtlCol="0">
            <a:spAutoFit/>
          </a:bodyPr>
          <a:lstStyle/>
          <a:p>
            <a:pPr algn="ctr"/>
            <a:r>
              <a:rPr lang="en-US" altLang="zh-TW" sz="2200" b="1" dirty="0">
                <a:solidFill>
                  <a:srgbClr val="C00000"/>
                </a:solidFill>
                <a:latin typeface="標楷體" panose="03000509000000000000" pitchFamily="65" charset="-120"/>
                <a:ea typeface="標楷體" panose="03000509000000000000" pitchFamily="65" charset="-120"/>
              </a:rPr>
              <a:t>9/1</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47" name="矩形 46">
            <a:extLst>
              <a:ext uri="{FF2B5EF4-FFF2-40B4-BE49-F238E27FC236}">
                <a16:creationId xmlns:a16="http://schemas.microsoft.com/office/drawing/2014/main" id="{B80F496D-3628-AEBF-B5FE-54ADEA11847D}"/>
              </a:ext>
            </a:extLst>
          </p:cNvPr>
          <p:cNvSpPr/>
          <p:nvPr/>
        </p:nvSpPr>
        <p:spPr>
          <a:xfrm>
            <a:off x="1235247" y="2588670"/>
            <a:ext cx="4163632" cy="11823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cxnSp>
        <p:nvCxnSpPr>
          <p:cNvPr id="55" name="直線接點 54">
            <a:extLst>
              <a:ext uri="{FF2B5EF4-FFF2-40B4-BE49-F238E27FC236}">
                <a16:creationId xmlns:a16="http://schemas.microsoft.com/office/drawing/2014/main" id="{37734307-1763-6A29-DAB6-5CF0F26C1D32}"/>
              </a:ext>
            </a:extLst>
          </p:cNvPr>
          <p:cNvCxnSpPr>
            <a:cxnSpLocks/>
          </p:cNvCxnSpPr>
          <p:nvPr/>
        </p:nvCxnSpPr>
        <p:spPr>
          <a:xfrm flipV="1">
            <a:off x="5440827" y="2234246"/>
            <a:ext cx="0" cy="525690"/>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文字方塊 58">
            <a:extLst>
              <a:ext uri="{FF2B5EF4-FFF2-40B4-BE49-F238E27FC236}">
                <a16:creationId xmlns:a16="http://schemas.microsoft.com/office/drawing/2014/main" id="{5053723A-9346-39DB-C342-6CC8952AA926}"/>
              </a:ext>
            </a:extLst>
          </p:cNvPr>
          <p:cNvSpPr txBox="1"/>
          <p:nvPr/>
        </p:nvSpPr>
        <p:spPr>
          <a:xfrm>
            <a:off x="4259860" y="2997030"/>
            <a:ext cx="1801039" cy="923330"/>
          </a:xfrm>
          <a:prstGeom prst="rect">
            <a:avLst/>
          </a:prstGeom>
          <a:noFill/>
          <a:ln>
            <a:noFill/>
          </a:ln>
        </p:spPr>
        <p:txBody>
          <a:bodyPr wrap="square" rtlCol="0">
            <a:spAutoFit/>
          </a:bodyPr>
          <a:lstStyle/>
          <a:p>
            <a:r>
              <a:rPr lang="en-US" altLang="zh-TW" dirty="0">
                <a:solidFill>
                  <a:schemeClr val="accent4">
                    <a:lumMod val="50000"/>
                  </a:schemeClr>
                </a:solidFill>
                <a:latin typeface="標楷體" panose="03000509000000000000" pitchFamily="65" charset="-120"/>
                <a:ea typeface="標楷體" panose="03000509000000000000" pitchFamily="65" charset="-120"/>
              </a:rPr>
              <a:t>8/31</a:t>
            </a:r>
            <a:r>
              <a:rPr lang="zh-TW" altLang="en-US" dirty="0">
                <a:solidFill>
                  <a:schemeClr val="accent4">
                    <a:lumMod val="50000"/>
                  </a:schemeClr>
                </a:solidFill>
                <a:latin typeface="標楷體" panose="03000509000000000000" pitchFamily="65" charset="-120"/>
                <a:ea typeface="標楷體" panose="03000509000000000000" pitchFamily="65" charset="-120"/>
              </a:rPr>
              <a:t>前</a:t>
            </a:r>
            <a:endParaRPr lang="en-US" altLang="zh-TW" dirty="0">
              <a:solidFill>
                <a:schemeClr val="accent4">
                  <a:lumMod val="50000"/>
                </a:schemeClr>
              </a:solidFill>
              <a:latin typeface="標楷體" panose="03000509000000000000" pitchFamily="65" charset="-120"/>
              <a:ea typeface="標楷體" panose="03000509000000000000" pitchFamily="65" charset="-120"/>
            </a:endParaRPr>
          </a:p>
          <a:p>
            <a:r>
              <a:rPr lang="zh-TW" altLang="en-US" dirty="0">
                <a:solidFill>
                  <a:schemeClr val="accent4">
                    <a:lumMod val="50000"/>
                  </a:schemeClr>
                </a:solidFill>
                <a:latin typeface="標楷體" panose="03000509000000000000" pitchFamily="65" charset="-120"/>
                <a:ea typeface="標楷體" panose="03000509000000000000" pitchFamily="65" charset="-120"/>
              </a:rPr>
              <a:t>增額提撥明細檔學校自行上傳。</a:t>
            </a:r>
            <a:endParaRPr lang="en-US" altLang="zh-TW" dirty="0">
              <a:solidFill>
                <a:schemeClr val="accent4">
                  <a:lumMod val="50000"/>
                </a:schemeClr>
              </a:solidFill>
              <a:latin typeface="標楷體" panose="03000509000000000000" pitchFamily="65" charset="-120"/>
              <a:ea typeface="標楷體" panose="03000509000000000000" pitchFamily="65" charset="-120"/>
            </a:endParaRPr>
          </a:p>
        </p:txBody>
      </p:sp>
      <p:cxnSp>
        <p:nvCxnSpPr>
          <p:cNvPr id="61" name="接點: 弧形 60">
            <a:extLst>
              <a:ext uri="{FF2B5EF4-FFF2-40B4-BE49-F238E27FC236}">
                <a16:creationId xmlns:a16="http://schemas.microsoft.com/office/drawing/2014/main" id="{F2816952-FA35-D370-43F8-1BF5CCFB79C0}"/>
              </a:ext>
            </a:extLst>
          </p:cNvPr>
          <p:cNvCxnSpPr>
            <a:cxnSpLocks/>
          </p:cNvCxnSpPr>
          <p:nvPr/>
        </p:nvCxnSpPr>
        <p:spPr>
          <a:xfrm flipH="1">
            <a:off x="5008880" y="2645332"/>
            <a:ext cx="528014" cy="503383"/>
          </a:xfrm>
          <a:prstGeom prst="curvedConnector3">
            <a:avLst>
              <a:gd name="adj1" fmla="val -43294"/>
            </a:avLst>
          </a:prstGeom>
          <a:ln w="28575">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2" name="接點: 弧形 61">
            <a:extLst>
              <a:ext uri="{FF2B5EF4-FFF2-40B4-BE49-F238E27FC236}">
                <a16:creationId xmlns:a16="http://schemas.microsoft.com/office/drawing/2014/main" id="{B04F3043-092F-F151-B66F-B8E3827468F9}"/>
              </a:ext>
            </a:extLst>
          </p:cNvPr>
          <p:cNvCxnSpPr>
            <a:cxnSpLocks/>
          </p:cNvCxnSpPr>
          <p:nvPr/>
        </p:nvCxnSpPr>
        <p:spPr>
          <a:xfrm rot="16200000" flipH="1">
            <a:off x="2624013" y="2688543"/>
            <a:ext cx="534957" cy="368261"/>
          </a:xfrm>
          <a:prstGeom prst="curvedConnector3">
            <a:avLst/>
          </a:prstGeom>
          <a:ln w="2857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8" name="矩形 67">
            <a:extLst>
              <a:ext uri="{FF2B5EF4-FFF2-40B4-BE49-F238E27FC236}">
                <a16:creationId xmlns:a16="http://schemas.microsoft.com/office/drawing/2014/main" id="{664592FF-FC06-E49D-ED0F-E49AE675B6DC}"/>
              </a:ext>
            </a:extLst>
          </p:cNvPr>
          <p:cNvSpPr/>
          <p:nvPr/>
        </p:nvSpPr>
        <p:spPr>
          <a:xfrm>
            <a:off x="1235247" y="2733365"/>
            <a:ext cx="5146747" cy="12457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cxnSp>
        <p:nvCxnSpPr>
          <p:cNvPr id="75" name="直線接點 74">
            <a:extLst>
              <a:ext uri="{FF2B5EF4-FFF2-40B4-BE49-F238E27FC236}">
                <a16:creationId xmlns:a16="http://schemas.microsoft.com/office/drawing/2014/main" id="{FC5A2108-B2FA-67B9-5B57-6F5544BB6F9F}"/>
              </a:ext>
            </a:extLst>
          </p:cNvPr>
          <p:cNvCxnSpPr>
            <a:cxnSpLocks/>
          </p:cNvCxnSpPr>
          <p:nvPr/>
        </p:nvCxnSpPr>
        <p:spPr>
          <a:xfrm flipV="1">
            <a:off x="7319357" y="2208732"/>
            <a:ext cx="0" cy="63816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文字方塊 78">
            <a:extLst>
              <a:ext uri="{FF2B5EF4-FFF2-40B4-BE49-F238E27FC236}">
                <a16:creationId xmlns:a16="http://schemas.microsoft.com/office/drawing/2014/main" id="{DE2FC84F-1D43-81CE-5469-11058B4D8056}"/>
              </a:ext>
            </a:extLst>
          </p:cNvPr>
          <p:cNvSpPr txBox="1"/>
          <p:nvPr/>
        </p:nvSpPr>
        <p:spPr>
          <a:xfrm>
            <a:off x="4308717" y="4610606"/>
            <a:ext cx="2279142" cy="1477328"/>
          </a:xfrm>
          <a:prstGeom prst="rect">
            <a:avLst/>
          </a:prstGeom>
          <a:noFill/>
          <a:ln w="19050">
            <a:solidFill>
              <a:schemeClr val="accent5">
                <a:lumMod val="75000"/>
              </a:schemeClr>
            </a:solidFill>
          </a:ln>
        </p:spPr>
        <p:txBody>
          <a:bodyPr wrap="square" rtlCol="0">
            <a:spAutoFit/>
          </a:bodyPr>
          <a:lstStyle/>
          <a:p>
            <a:r>
              <a:rPr lang="zh-TW" altLang="en-US" dirty="0">
                <a:solidFill>
                  <a:schemeClr val="accent5">
                    <a:lumMod val="50000"/>
                  </a:schemeClr>
                </a:solidFill>
                <a:latin typeface="標楷體" panose="03000509000000000000" pitchFamily="65" charset="-120"/>
                <a:ea typeface="標楷體" panose="03000509000000000000" pitchFamily="65" charset="-120"/>
              </a:rPr>
              <a:t>學校檢視預覽單後，仍可請儲金會協助更正資料。</a:t>
            </a:r>
            <a:r>
              <a:rPr lang="zh-TW" altLang="en-US" dirty="0">
                <a:solidFill>
                  <a:srgbClr val="C00000"/>
                </a:solidFill>
                <a:latin typeface="標楷體" panose="03000509000000000000" pitchFamily="65" charset="-120"/>
                <a:ea typeface="標楷體" panose="03000509000000000000" pitchFamily="65" charset="-120"/>
              </a:rPr>
              <a:t>*但此期間所更改之資訊，恕無法呈現於預覽單。</a:t>
            </a:r>
            <a:endParaRPr lang="en-US" altLang="zh-TW" dirty="0">
              <a:solidFill>
                <a:srgbClr val="C00000"/>
              </a:solidFill>
              <a:latin typeface="標楷體" panose="03000509000000000000" pitchFamily="65" charset="-120"/>
              <a:ea typeface="標楷體" panose="03000509000000000000" pitchFamily="65" charset="-120"/>
            </a:endParaRPr>
          </a:p>
        </p:txBody>
      </p:sp>
      <p:cxnSp>
        <p:nvCxnSpPr>
          <p:cNvPr id="80" name="接點: 弧形 79">
            <a:extLst>
              <a:ext uri="{FF2B5EF4-FFF2-40B4-BE49-F238E27FC236}">
                <a16:creationId xmlns:a16="http://schemas.microsoft.com/office/drawing/2014/main" id="{C4AFE17F-3EAB-085D-24C5-4AD6C8954334}"/>
              </a:ext>
            </a:extLst>
          </p:cNvPr>
          <p:cNvCxnSpPr>
            <a:cxnSpLocks/>
          </p:cNvCxnSpPr>
          <p:nvPr/>
        </p:nvCxnSpPr>
        <p:spPr>
          <a:xfrm>
            <a:off x="3519148" y="4314731"/>
            <a:ext cx="759019" cy="477221"/>
          </a:xfrm>
          <a:prstGeom prst="curvedConnector3">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0" name="直線接點 89">
            <a:extLst>
              <a:ext uri="{FF2B5EF4-FFF2-40B4-BE49-F238E27FC236}">
                <a16:creationId xmlns:a16="http://schemas.microsoft.com/office/drawing/2014/main" id="{5EA36CCA-7818-D7E8-9918-CF657EA71A41}"/>
              </a:ext>
            </a:extLst>
          </p:cNvPr>
          <p:cNvCxnSpPr>
            <a:cxnSpLocks/>
          </p:cNvCxnSpPr>
          <p:nvPr/>
        </p:nvCxnSpPr>
        <p:spPr>
          <a:xfrm flipV="1">
            <a:off x="10659683" y="2241462"/>
            <a:ext cx="0" cy="56596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直線接點 90">
            <a:extLst>
              <a:ext uri="{FF2B5EF4-FFF2-40B4-BE49-F238E27FC236}">
                <a16:creationId xmlns:a16="http://schemas.microsoft.com/office/drawing/2014/main" id="{51915C73-5124-3026-116D-97D8333A3D34}"/>
              </a:ext>
            </a:extLst>
          </p:cNvPr>
          <p:cNvCxnSpPr>
            <a:cxnSpLocks/>
          </p:cNvCxnSpPr>
          <p:nvPr/>
        </p:nvCxnSpPr>
        <p:spPr>
          <a:xfrm flipV="1">
            <a:off x="10948717" y="2251060"/>
            <a:ext cx="0" cy="565965"/>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文字方塊 91">
            <a:extLst>
              <a:ext uri="{FF2B5EF4-FFF2-40B4-BE49-F238E27FC236}">
                <a16:creationId xmlns:a16="http://schemas.microsoft.com/office/drawing/2014/main" id="{86E4E9A2-C491-BA61-94C9-EED22450F33B}"/>
              </a:ext>
            </a:extLst>
          </p:cNvPr>
          <p:cNvSpPr txBox="1"/>
          <p:nvPr/>
        </p:nvSpPr>
        <p:spPr>
          <a:xfrm>
            <a:off x="9962351" y="1773954"/>
            <a:ext cx="1645234"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10/2-10/3</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5" name="文字方塊 4">
            <a:extLst>
              <a:ext uri="{FF2B5EF4-FFF2-40B4-BE49-F238E27FC236}">
                <a16:creationId xmlns:a16="http://schemas.microsoft.com/office/drawing/2014/main" id="{E3CF21D2-C2CF-209E-1918-0056693F7DA3}"/>
              </a:ext>
            </a:extLst>
          </p:cNvPr>
          <p:cNvSpPr txBox="1"/>
          <p:nvPr/>
        </p:nvSpPr>
        <p:spPr>
          <a:xfrm>
            <a:off x="9962351" y="2879712"/>
            <a:ext cx="1803666" cy="2031325"/>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約繳款次月月初</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學校可自行下載</a:t>
            </a:r>
            <a:r>
              <a:rPr lang="en-US" altLang="zh-TW" dirty="0">
                <a:latin typeface="標楷體" panose="03000509000000000000" pitchFamily="65" charset="-120"/>
                <a:ea typeface="標楷體" panose="03000509000000000000" pitchFamily="65" charset="-120"/>
              </a:rPr>
              <a:t>8</a:t>
            </a:r>
            <a:r>
              <a:rPr lang="zh-TW" altLang="en-US" dirty="0">
                <a:latin typeface="標楷體" panose="03000509000000000000" pitchFamily="65" charset="-120"/>
                <a:ea typeface="標楷體" panose="03000509000000000000" pitchFamily="65" charset="-120"/>
              </a:rPr>
              <a:t>月份繳款憑證。</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*其他月份之憑證，請另行聯繫儲金承辦人員。</a:t>
            </a:r>
            <a:endParaRPr lang="en-US" altLang="zh-TW" dirty="0">
              <a:latin typeface="標楷體" panose="03000509000000000000" pitchFamily="65" charset="-120"/>
              <a:ea typeface="標楷體" panose="03000509000000000000" pitchFamily="65" charset="-120"/>
            </a:endParaRPr>
          </a:p>
        </p:txBody>
      </p:sp>
      <p:sp>
        <p:nvSpPr>
          <p:cNvPr id="10" name="文字方塊 9">
            <a:extLst>
              <a:ext uri="{FF2B5EF4-FFF2-40B4-BE49-F238E27FC236}">
                <a16:creationId xmlns:a16="http://schemas.microsoft.com/office/drawing/2014/main" id="{7429A52B-5AEA-7963-39A1-EB854667DE27}"/>
              </a:ext>
            </a:extLst>
          </p:cNvPr>
          <p:cNvSpPr txBox="1"/>
          <p:nvPr/>
        </p:nvSpPr>
        <p:spPr>
          <a:xfrm>
            <a:off x="4087265" y="1893589"/>
            <a:ext cx="707289"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8/31</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cxnSp>
        <p:nvCxnSpPr>
          <p:cNvPr id="3" name="直線接點 2">
            <a:extLst>
              <a:ext uri="{FF2B5EF4-FFF2-40B4-BE49-F238E27FC236}">
                <a16:creationId xmlns:a16="http://schemas.microsoft.com/office/drawing/2014/main" id="{5C3A4E8A-8F56-CA27-786D-0BCA718E1069}"/>
              </a:ext>
            </a:extLst>
          </p:cNvPr>
          <p:cNvCxnSpPr>
            <a:cxnSpLocks/>
          </p:cNvCxnSpPr>
          <p:nvPr/>
        </p:nvCxnSpPr>
        <p:spPr>
          <a:xfrm flipV="1">
            <a:off x="6426287" y="2227926"/>
            <a:ext cx="0" cy="64486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0A377433-194E-3396-416E-A9609CF75656}"/>
              </a:ext>
            </a:extLst>
          </p:cNvPr>
          <p:cNvSpPr txBox="1"/>
          <p:nvPr/>
        </p:nvSpPr>
        <p:spPr>
          <a:xfrm>
            <a:off x="6086218" y="1777475"/>
            <a:ext cx="631164" cy="677108"/>
          </a:xfrm>
          <a:prstGeom prst="rect">
            <a:avLst/>
          </a:prstGeom>
          <a:noFill/>
          <a:ln>
            <a:noFill/>
          </a:ln>
        </p:spPr>
        <p:txBody>
          <a:bodyPr wrap="square" rtlCol="0">
            <a:spAutoFit/>
          </a:bodyPr>
          <a:lstStyle/>
          <a:p>
            <a:pPr algn="ctr"/>
            <a:r>
              <a:rPr lang="en-US" altLang="zh-TW" sz="2200" b="1" dirty="0">
                <a:solidFill>
                  <a:srgbClr val="C00000"/>
                </a:solidFill>
                <a:latin typeface="標楷體" panose="03000509000000000000" pitchFamily="65" charset="-120"/>
                <a:ea typeface="標楷體" panose="03000509000000000000" pitchFamily="65" charset="-120"/>
              </a:rPr>
              <a:t>9/3</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13" name="矩形 12">
            <a:extLst>
              <a:ext uri="{FF2B5EF4-FFF2-40B4-BE49-F238E27FC236}">
                <a16:creationId xmlns:a16="http://schemas.microsoft.com/office/drawing/2014/main" id="{85CA0CAA-1EBD-C461-C254-A786B6BD4795}"/>
              </a:ext>
            </a:extLst>
          </p:cNvPr>
          <p:cNvSpPr/>
          <p:nvPr/>
        </p:nvSpPr>
        <p:spPr>
          <a:xfrm>
            <a:off x="6086218" y="1687591"/>
            <a:ext cx="692619" cy="507330"/>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C00000"/>
              </a:solidFill>
              <a:effectLst/>
              <a:uLnTx/>
              <a:uFillTx/>
              <a:latin typeface="Calibri" panose="020F0502020204030204"/>
              <a:ea typeface="新細明體" panose="02020500000000000000" pitchFamily="18" charset="-120"/>
              <a:cs typeface="+mn-cs"/>
            </a:endParaRPr>
          </a:p>
        </p:txBody>
      </p:sp>
      <p:cxnSp>
        <p:nvCxnSpPr>
          <p:cNvPr id="18" name="接點: 弧形 17">
            <a:extLst>
              <a:ext uri="{FF2B5EF4-FFF2-40B4-BE49-F238E27FC236}">
                <a16:creationId xmlns:a16="http://schemas.microsoft.com/office/drawing/2014/main" id="{0761CCFB-2E86-A4E3-7881-6C1D34FA206A}"/>
              </a:ext>
            </a:extLst>
          </p:cNvPr>
          <p:cNvCxnSpPr>
            <a:cxnSpLocks/>
          </p:cNvCxnSpPr>
          <p:nvPr/>
        </p:nvCxnSpPr>
        <p:spPr>
          <a:xfrm flipV="1">
            <a:off x="6621749" y="1266825"/>
            <a:ext cx="421125" cy="285777"/>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13E47130-78B7-89C4-12A5-D2A2E50464ED}"/>
              </a:ext>
            </a:extLst>
          </p:cNvPr>
          <p:cNvSpPr txBox="1"/>
          <p:nvPr/>
        </p:nvSpPr>
        <p:spPr>
          <a:xfrm>
            <a:off x="7071806" y="1069323"/>
            <a:ext cx="1417020" cy="369332"/>
          </a:xfrm>
          <a:prstGeom prst="rect">
            <a:avLst/>
          </a:prstGeom>
          <a:noFill/>
        </p:spPr>
        <p:txBody>
          <a:bodyPr wrap="square" rtlCol="0">
            <a:spAutoFit/>
          </a:bodyPr>
          <a:lstStyle/>
          <a:p>
            <a:r>
              <a:rPr lang="zh-TW" altLang="en-US" u="sng" dirty="0">
                <a:solidFill>
                  <a:srgbClr val="C00000"/>
                </a:solidFill>
                <a:latin typeface="標楷體" panose="03000509000000000000" pitchFamily="65" charset="-120"/>
                <a:ea typeface="標楷體" panose="03000509000000000000" pitchFamily="65" charset="-120"/>
              </a:rPr>
              <a:t>最後異動日</a:t>
            </a:r>
            <a:endParaRPr lang="en-US" altLang="zh-TW" u="sng" dirty="0">
              <a:solidFill>
                <a:srgbClr val="C00000"/>
              </a:solidFill>
              <a:latin typeface="標楷體" panose="03000509000000000000" pitchFamily="65" charset="-120"/>
              <a:ea typeface="標楷體" panose="03000509000000000000" pitchFamily="65" charset="-120"/>
            </a:endParaRPr>
          </a:p>
        </p:txBody>
      </p:sp>
      <p:sp>
        <p:nvSpPr>
          <p:cNvPr id="21" name="星形: 五角 20">
            <a:extLst>
              <a:ext uri="{FF2B5EF4-FFF2-40B4-BE49-F238E27FC236}">
                <a16:creationId xmlns:a16="http://schemas.microsoft.com/office/drawing/2014/main" id="{D000F860-DCFC-4DA1-A148-3E7FF3753BB8}"/>
              </a:ext>
            </a:extLst>
          </p:cNvPr>
          <p:cNvSpPr/>
          <p:nvPr/>
        </p:nvSpPr>
        <p:spPr>
          <a:xfrm rot="20688396">
            <a:off x="7071807" y="939726"/>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C12F1569-B643-4478-BB9F-68CB2B134FFC}"/>
              </a:ext>
            </a:extLst>
          </p:cNvPr>
          <p:cNvSpPr txBox="1"/>
          <p:nvPr/>
        </p:nvSpPr>
        <p:spPr>
          <a:xfrm>
            <a:off x="3141057" y="1820207"/>
            <a:ext cx="903223" cy="707886"/>
          </a:xfrm>
          <a:prstGeom prst="rect">
            <a:avLst/>
          </a:prstGeom>
          <a:noFill/>
          <a:ln>
            <a:noFill/>
          </a:ln>
        </p:spPr>
        <p:txBody>
          <a:bodyPr wrap="square" rtlCol="0">
            <a:spAutoFit/>
          </a:bodyPr>
          <a:lstStyle/>
          <a:p>
            <a:pPr algn="ctr"/>
            <a:r>
              <a:rPr lang="zh-TW" altLang="en-US" sz="2400" b="1" dirty="0">
                <a:solidFill>
                  <a:schemeClr val="accent6">
                    <a:lumMod val="75000"/>
                  </a:schemeClr>
                </a:solidFill>
                <a:latin typeface="標楷體" panose="03000509000000000000" pitchFamily="65" charset="-120"/>
                <a:ea typeface="標楷體" panose="03000509000000000000" pitchFamily="65" charset="-120"/>
              </a:rPr>
              <a:t>預覽</a:t>
            </a:r>
            <a:endParaRPr lang="en-US" altLang="zh-TW" sz="2400" b="1" dirty="0">
              <a:solidFill>
                <a:schemeClr val="accent6">
                  <a:lumMod val="75000"/>
                </a:schemeClr>
              </a:solidFill>
              <a:latin typeface="標楷體" panose="03000509000000000000" pitchFamily="65" charset="-120"/>
              <a:ea typeface="標楷體" panose="03000509000000000000" pitchFamily="65" charset="-120"/>
            </a:endParaRP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7" name="弧形 6">
            <a:extLst>
              <a:ext uri="{FF2B5EF4-FFF2-40B4-BE49-F238E27FC236}">
                <a16:creationId xmlns:a16="http://schemas.microsoft.com/office/drawing/2014/main" id="{EEB1A267-81FD-1763-D40D-569C9BB1C256}"/>
              </a:ext>
            </a:extLst>
          </p:cNvPr>
          <p:cNvSpPr/>
          <p:nvPr/>
        </p:nvSpPr>
        <p:spPr>
          <a:xfrm rot="18505276">
            <a:off x="3893913" y="2126680"/>
            <a:ext cx="340020" cy="501512"/>
          </a:xfrm>
          <a:prstGeom prst="arc">
            <a:avLst>
              <a:gd name="adj1" fmla="val 16939571"/>
              <a:gd name="adj2" fmla="val 257263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14" name="弧形 13">
            <a:extLst>
              <a:ext uri="{FF2B5EF4-FFF2-40B4-BE49-F238E27FC236}">
                <a16:creationId xmlns:a16="http://schemas.microsoft.com/office/drawing/2014/main" id="{4576CE42-96F6-6CF2-CFFF-D6E4B967FA94}"/>
              </a:ext>
            </a:extLst>
          </p:cNvPr>
          <p:cNvSpPr/>
          <p:nvPr/>
        </p:nvSpPr>
        <p:spPr>
          <a:xfrm rot="15419078">
            <a:off x="3059624" y="2073835"/>
            <a:ext cx="267579" cy="501512"/>
          </a:xfrm>
          <a:prstGeom prst="arc">
            <a:avLst>
              <a:gd name="adj1" fmla="val 16939571"/>
              <a:gd name="adj2" fmla="val 257263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081569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16</a:t>
            </a:fld>
            <a:endParaRPr lang="zh-CN" altLang="en-US" dirty="0"/>
          </a:p>
        </p:txBody>
      </p:sp>
      <p:sp>
        <p:nvSpPr>
          <p:cNvPr id="4" name="矩形 3">
            <a:extLst>
              <a:ext uri="{FF2B5EF4-FFF2-40B4-BE49-F238E27FC236}">
                <a16:creationId xmlns:a16="http://schemas.microsoft.com/office/drawing/2014/main" id="{6B3FEEAA-0958-9045-B147-6735E59F6D5A}"/>
              </a:ext>
            </a:extLst>
          </p:cNvPr>
          <p:cNvSpPr/>
          <p:nvPr/>
        </p:nvSpPr>
        <p:spPr>
          <a:xfrm>
            <a:off x="1497949" y="687402"/>
            <a:ext cx="11555447" cy="5827236"/>
          </a:xfrm>
          <a:prstGeom prst="rect">
            <a:avLst/>
          </a:prstGeom>
        </p:spPr>
        <p:txBody>
          <a:bodyPr wrap="square">
            <a:spAutoFit/>
          </a:bodyPr>
          <a:lstStyle/>
          <a:p>
            <a:pPr marL="34290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關於 </a:t>
            </a:r>
            <a:r>
              <a:rPr lang="zh-TW" altLang="en-US" sz="2000" b="1" u="sng" dirty="0">
                <a:solidFill>
                  <a:schemeClr val="bg2">
                    <a:lumMod val="25000"/>
                  </a:schemeClr>
                </a:solidFill>
                <a:latin typeface="標楷體" panose="03000509000000000000" pitchFamily="65" charset="-120"/>
                <a:ea typeface="標楷體" panose="03000509000000000000" pitchFamily="65" charset="-120"/>
                <a:cs typeface="Times New Roman" panose="02020603050405020304" pitchFamily="18" charset="0"/>
              </a:rPr>
              <a:t>繳款、催繳時程</a:t>
            </a:r>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8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以</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8</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月份繳款單為例，</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9</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月</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1</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日為起始日</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p>
          <a:p>
            <a:pPr lvl="0"/>
            <a:endParaRPr lang="en-US" altLang="zh-TW"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12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2000"/>
              </a:lnSpc>
            </a:pPr>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zh-TW"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a:p>
            <a:endPar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24" name="文字方塊 23">
            <a:extLst>
              <a:ext uri="{FF2B5EF4-FFF2-40B4-BE49-F238E27FC236}">
                <a16:creationId xmlns:a16="http://schemas.microsoft.com/office/drawing/2014/main" id="{39F70D46-50FC-0119-EC92-A6CF6B0EB2C1}"/>
              </a:ext>
            </a:extLst>
          </p:cNvPr>
          <p:cNvSpPr txBox="1"/>
          <p:nvPr/>
        </p:nvSpPr>
        <p:spPr>
          <a:xfrm>
            <a:off x="7818037" y="474011"/>
            <a:ext cx="2337836" cy="707886"/>
          </a:xfrm>
          <a:prstGeom prst="rect">
            <a:avLst/>
          </a:prstGeom>
          <a:solidFill>
            <a:schemeClr val="accent4">
              <a:lumMod val="20000"/>
              <a:lumOff val="80000"/>
            </a:schemeClr>
          </a:solidFill>
        </p:spPr>
        <p:txBody>
          <a:bodyPr wrap="square" rtlCol="0">
            <a:spAutoFit/>
          </a:bodyPr>
          <a:lstStyle/>
          <a:p>
            <a:r>
              <a:rPr lang="zh-TW" altLang="en-US" sz="2000" b="1" u="sng" dirty="0">
                <a:solidFill>
                  <a:srgbClr val="C00000"/>
                </a:solidFill>
                <a:latin typeface="標楷體" panose="03000509000000000000" pitchFamily="65" charset="-120"/>
                <a:ea typeface="標楷體" panose="03000509000000000000" pitchFamily="65" charset="-120"/>
              </a:rPr>
              <a:t>*倘作業時程更動</a:t>
            </a:r>
            <a:r>
              <a:rPr lang="zh-TW" altLang="en-US" sz="2000" b="1" dirty="0">
                <a:solidFill>
                  <a:srgbClr val="C00000"/>
                </a:solidFill>
                <a:latin typeface="標楷體" panose="03000509000000000000" pitchFamily="65" charset="-120"/>
                <a:ea typeface="標楷體" panose="03000509000000000000" pitchFamily="65" charset="-120"/>
              </a:rPr>
              <a:t>，</a:t>
            </a:r>
            <a:endParaRPr lang="en-US" altLang="zh-TW" sz="2000" b="1" dirty="0">
              <a:solidFill>
                <a:srgbClr val="C00000"/>
              </a:solidFill>
              <a:latin typeface="標楷體" panose="03000509000000000000" pitchFamily="65" charset="-120"/>
              <a:ea typeface="標楷體" panose="03000509000000000000" pitchFamily="65" charset="-120"/>
            </a:endParaRPr>
          </a:p>
          <a:p>
            <a:r>
              <a:rPr lang="zh-TW" altLang="en-US" sz="2000" b="1" u="sng" dirty="0">
                <a:solidFill>
                  <a:srgbClr val="C00000"/>
                </a:solidFill>
                <a:latin typeface="標楷體" panose="03000509000000000000" pitchFamily="65" charset="-120"/>
                <a:ea typeface="標楷體" panose="03000509000000000000" pitchFamily="65" charset="-120"/>
              </a:rPr>
              <a:t>請以公告訊息為準</a:t>
            </a:r>
            <a:r>
              <a:rPr lang="en-US" altLang="zh-TW" sz="2000" b="1" u="sng" dirty="0">
                <a:solidFill>
                  <a:srgbClr val="C00000"/>
                </a:solidFill>
                <a:latin typeface="標楷體" panose="03000509000000000000" pitchFamily="65" charset="-120"/>
                <a:ea typeface="標楷體" panose="03000509000000000000" pitchFamily="65" charset="-120"/>
              </a:rPr>
              <a:t>!</a:t>
            </a:r>
          </a:p>
        </p:txBody>
      </p:sp>
      <p:sp>
        <p:nvSpPr>
          <p:cNvPr id="23" name="矩形 8">
            <a:extLst>
              <a:ext uri="{FF2B5EF4-FFF2-40B4-BE49-F238E27FC236}">
                <a16:creationId xmlns:a16="http://schemas.microsoft.com/office/drawing/2014/main" id="{79F3904A-3D53-273A-7AD6-504B960A2CBB}"/>
              </a:ext>
            </a:extLst>
          </p:cNvPr>
          <p:cNvSpPr/>
          <p:nvPr/>
        </p:nvSpPr>
        <p:spPr>
          <a:xfrm>
            <a:off x="623526" y="216405"/>
            <a:ext cx="7672751" cy="400110"/>
          </a:xfrm>
          <a:prstGeom prst="rect">
            <a:avLst/>
          </a:prstGeom>
        </p:spPr>
        <p:txBody>
          <a:bodyPr wrap="square">
            <a:spAutoFit/>
          </a:bodyPr>
          <a:lstStyle/>
          <a:p>
            <a:r>
              <a:rPr lang="zh-TW" altLang="en-US" sz="2000" spc="600" dirty="0">
                <a:solidFill>
                  <a:srgbClr val="0000FF"/>
                </a:solidFill>
                <a:highlight>
                  <a:srgbClr val="FFFF00"/>
                </a:highlight>
                <a:latin typeface="標楷體" panose="03000509000000000000" pitchFamily="65" charset="-120"/>
                <a:ea typeface="標楷體" panose="03000509000000000000" pitchFamily="65" charset="-120"/>
                <a:cs typeface="+mn-ea"/>
                <a:sym typeface="+mn-lt"/>
              </a:rPr>
              <a:t>法定儲金、增額提撥款之繳款時程</a:t>
            </a:r>
            <a:endParaRPr lang="en-US" altLang="zh-TW" sz="2000" dirty="0">
              <a:solidFill>
                <a:srgbClr val="0000FF"/>
              </a:solidFill>
              <a:highlight>
                <a:srgbClr val="FFFF00"/>
              </a:highlight>
              <a:latin typeface="標楷體" panose="03000509000000000000" pitchFamily="65" charset="-120"/>
              <a:ea typeface="標楷體" panose="03000509000000000000" pitchFamily="65" charset="-120"/>
              <a:cs typeface="+mn-ea"/>
              <a:sym typeface="+mn-lt"/>
            </a:endParaRPr>
          </a:p>
        </p:txBody>
      </p:sp>
      <p:cxnSp>
        <p:nvCxnSpPr>
          <p:cNvPr id="25" name="直線接點 24">
            <a:extLst>
              <a:ext uri="{FF2B5EF4-FFF2-40B4-BE49-F238E27FC236}">
                <a16:creationId xmlns:a16="http://schemas.microsoft.com/office/drawing/2014/main" id="{8B8B6975-CB03-57C5-FE4B-89594C2974B7}"/>
              </a:ext>
            </a:extLst>
          </p:cNvPr>
          <p:cNvCxnSpPr>
            <a:cxnSpLocks/>
          </p:cNvCxnSpPr>
          <p:nvPr/>
        </p:nvCxnSpPr>
        <p:spPr>
          <a:xfrm flipV="1">
            <a:off x="1188513" y="2547846"/>
            <a:ext cx="10021497" cy="2487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A7D1A8EA-4E28-4869-92BC-BE2230746A2F}"/>
              </a:ext>
            </a:extLst>
          </p:cNvPr>
          <p:cNvSpPr txBox="1"/>
          <p:nvPr/>
        </p:nvSpPr>
        <p:spPr>
          <a:xfrm>
            <a:off x="932502" y="1969972"/>
            <a:ext cx="578763"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9/1</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cxnSp>
        <p:nvCxnSpPr>
          <p:cNvPr id="27" name="直線接點 26">
            <a:extLst>
              <a:ext uri="{FF2B5EF4-FFF2-40B4-BE49-F238E27FC236}">
                <a16:creationId xmlns:a16="http://schemas.microsoft.com/office/drawing/2014/main" id="{613C00D9-9981-B60B-2834-396DC2CFB77B}"/>
              </a:ext>
            </a:extLst>
          </p:cNvPr>
          <p:cNvCxnSpPr>
            <a:cxnSpLocks/>
          </p:cNvCxnSpPr>
          <p:nvPr/>
        </p:nvCxnSpPr>
        <p:spPr>
          <a:xfrm flipV="1">
            <a:off x="1226956" y="2373088"/>
            <a:ext cx="0" cy="3607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文字方塊 27">
            <a:extLst>
              <a:ext uri="{FF2B5EF4-FFF2-40B4-BE49-F238E27FC236}">
                <a16:creationId xmlns:a16="http://schemas.microsoft.com/office/drawing/2014/main" id="{AFB7C60A-F594-4CC9-AA96-313FD7CFC345}"/>
              </a:ext>
            </a:extLst>
          </p:cNvPr>
          <p:cNvSpPr txBox="1"/>
          <p:nvPr/>
        </p:nvSpPr>
        <p:spPr>
          <a:xfrm>
            <a:off x="1987798" y="2811024"/>
            <a:ext cx="492443" cy="2862322"/>
          </a:xfrm>
          <a:prstGeom prst="rect">
            <a:avLst/>
          </a:prstGeom>
          <a:noFill/>
          <a:ln>
            <a:noFill/>
          </a:ln>
        </p:spPr>
        <p:txBody>
          <a:bodyPr vert="horz" wrap="square" rtlCol="0">
            <a:spAutoFit/>
          </a:bodyPr>
          <a:lstStyle/>
          <a:p>
            <a:pPr algn="ctr"/>
            <a:r>
              <a:rPr lang="en-US" altLang="zh-TW" sz="2000" dirty="0">
                <a:latin typeface="標楷體" panose="03000509000000000000" pitchFamily="65" charset="-120"/>
                <a:ea typeface="標楷體" panose="03000509000000000000" pitchFamily="65" charset="-120"/>
              </a:rPr>
              <a:t>8</a:t>
            </a:r>
            <a:r>
              <a:rPr lang="zh-TW" altLang="en-US" sz="2000" dirty="0">
                <a:latin typeface="標楷體" panose="03000509000000000000" pitchFamily="65" charset="-120"/>
                <a:ea typeface="標楷體" panose="03000509000000000000" pitchFamily="65" charset="-120"/>
              </a:rPr>
              <a:t>月繳款正式單產生</a:t>
            </a:r>
            <a:endParaRPr lang="en-US" altLang="zh-TW" sz="2000" dirty="0">
              <a:latin typeface="標楷體" panose="03000509000000000000" pitchFamily="65" charset="-120"/>
              <a:ea typeface="標楷體" panose="03000509000000000000" pitchFamily="65" charset="-120"/>
            </a:endParaRPr>
          </a:p>
        </p:txBody>
      </p:sp>
      <p:sp>
        <p:nvSpPr>
          <p:cNvPr id="32" name="文字方塊 31">
            <a:extLst>
              <a:ext uri="{FF2B5EF4-FFF2-40B4-BE49-F238E27FC236}">
                <a16:creationId xmlns:a16="http://schemas.microsoft.com/office/drawing/2014/main" id="{455FEA69-9E3F-F14B-281F-3B6AC4906706}"/>
              </a:ext>
            </a:extLst>
          </p:cNvPr>
          <p:cNvSpPr txBox="1"/>
          <p:nvPr/>
        </p:nvSpPr>
        <p:spPr>
          <a:xfrm>
            <a:off x="4436894" y="1939833"/>
            <a:ext cx="917558"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9/21</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cxnSp>
        <p:nvCxnSpPr>
          <p:cNvPr id="38" name="直線接點 37">
            <a:extLst>
              <a:ext uri="{FF2B5EF4-FFF2-40B4-BE49-F238E27FC236}">
                <a16:creationId xmlns:a16="http://schemas.microsoft.com/office/drawing/2014/main" id="{E1991A0C-5D74-6DC2-A5A2-FAC5E75618EC}"/>
              </a:ext>
            </a:extLst>
          </p:cNvPr>
          <p:cNvCxnSpPr>
            <a:cxnSpLocks/>
          </p:cNvCxnSpPr>
          <p:nvPr/>
        </p:nvCxnSpPr>
        <p:spPr>
          <a:xfrm flipV="1">
            <a:off x="11182867" y="2332708"/>
            <a:ext cx="0" cy="317571"/>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39" name="文字方塊 38">
            <a:extLst>
              <a:ext uri="{FF2B5EF4-FFF2-40B4-BE49-F238E27FC236}">
                <a16:creationId xmlns:a16="http://schemas.microsoft.com/office/drawing/2014/main" id="{6C6FC1CC-1732-CC07-977F-FC56ACE8EC7A}"/>
              </a:ext>
            </a:extLst>
          </p:cNvPr>
          <p:cNvSpPr txBox="1"/>
          <p:nvPr/>
        </p:nvSpPr>
        <p:spPr>
          <a:xfrm>
            <a:off x="10724395" y="1960246"/>
            <a:ext cx="924658" cy="646331"/>
          </a:xfrm>
          <a:prstGeom prst="rect">
            <a:avLst/>
          </a:prstGeom>
          <a:noFill/>
          <a:ln>
            <a:noFill/>
          </a:ln>
        </p:spPr>
        <p:txBody>
          <a:bodyPr wrap="square" rtlCol="0">
            <a:spAutoFit/>
          </a:bodyPr>
          <a:lstStyle/>
          <a:p>
            <a:pPr algn="ctr"/>
            <a:r>
              <a:rPr lang="en-US" altLang="zh-TW" sz="2000" b="1" dirty="0">
                <a:solidFill>
                  <a:srgbClr val="C00000"/>
                </a:solidFill>
                <a:latin typeface="標楷體" panose="03000509000000000000" pitchFamily="65" charset="-120"/>
                <a:ea typeface="標楷體" panose="03000509000000000000" pitchFamily="65" charset="-120"/>
              </a:rPr>
              <a:t>10/31</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2" name="文字方塊 1">
            <a:extLst>
              <a:ext uri="{FF2B5EF4-FFF2-40B4-BE49-F238E27FC236}">
                <a16:creationId xmlns:a16="http://schemas.microsoft.com/office/drawing/2014/main" id="{A023FD95-3F17-6538-9A44-3079F4BDA80A}"/>
              </a:ext>
            </a:extLst>
          </p:cNvPr>
          <p:cNvSpPr txBox="1"/>
          <p:nvPr/>
        </p:nvSpPr>
        <p:spPr>
          <a:xfrm>
            <a:off x="1944639" y="1969485"/>
            <a:ext cx="578763"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9/5</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cxnSp>
        <p:nvCxnSpPr>
          <p:cNvPr id="3" name="直線接點 2">
            <a:extLst>
              <a:ext uri="{FF2B5EF4-FFF2-40B4-BE49-F238E27FC236}">
                <a16:creationId xmlns:a16="http://schemas.microsoft.com/office/drawing/2014/main" id="{45034ED1-5F09-434C-7842-CC001628D7DE}"/>
              </a:ext>
            </a:extLst>
          </p:cNvPr>
          <p:cNvCxnSpPr>
            <a:cxnSpLocks/>
          </p:cNvCxnSpPr>
          <p:nvPr/>
        </p:nvCxnSpPr>
        <p:spPr>
          <a:xfrm flipV="1">
            <a:off x="2208830" y="2367483"/>
            <a:ext cx="0" cy="3607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文字方塊 4">
            <a:extLst>
              <a:ext uri="{FF2B5EF4-FFF2-40B4-BE49-F238E27FC236}">
                <a16:creationId xmlns:a16="http://schemas.microsoft.com/office/drawing/2014/main" id="{4E15C2DE-3BB6-E32A-1C50-A48416C66E16}"/>
              </a:ext>
            </a:extLst>
          </p:cNvPr>
          <p:cNvSpPr txBox="1"/>
          <p:nvPr/>
        </p:nvSpPr>
        <p:spPr>
          <a:xfrm>
            <a:off x="3505275" y="1947222"/>
            <a:ext cx="702619" cy="646331"/>
          </a:xfrm>
          <a:prstGeom prst="rect">
            <a:avLst/>
          </a:prstGeom>
          <a:noFill/>
          <a:ln>
            <a:noFill/>
          </a:ln>
        </p:spPr>
        <p:txBody>
          <a:bodyPr wrap="square" rtlCol="0">
            <a:spAutoFit/>
          </a:bodyPr>
          <a:lstStyle/>
          <a:p>
            <a:pPr algn="ctr"/>
            <a:r>
              <a:rPr lang="en-US" altLang="zh-TW" sz="2000" b="1" dirty="0">
                <a:solidFill>
                  <a:srgbClr val="C00000"/>
                </a:solidFill>
                <a:latin typeface="標楷體" panose="03000509000000000000" pitchFamily="65" charset="-120"/>
                <a:ea typeface="標楷體" panose="03000509000000000000" pitchFamily="65" charset="-120"/>
              </a:rPr>
              <a:t>9/15</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cxnSp>
        <p:nvCxnSpPr>
          <p:cNvPr id="6" name="直線接點 5">
            <a:extLst>
              <a:ext uri="{FF2B5EF4-FFF2-40B4-BE49-F238E27FC236}">
                <a16:creationId xmlns:a16="http://schemas.microsoft.com/office/drawing/2014/main" id="{6C438765-94BA-0053-D137-B206B44F094F}"/>
              </a:ext>
            </a:extLst>
          </p:cNvPr>
          <p:cNvCxnSpPr>
            <a:cxnSpLocks/>
          </p:cNvCxnSpPr>
          <p:nvPr/>
        </p:nvCxnSpPr>
        <p:spPr>
          <a:xfrm flipV="1">
            <a:off x="3864139" y="2353819"/>
            <a:ext cx="0" cy="360727"/>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637392C9-F9D4-C881-E8F5-EDE64E20B535}"/>
              </a:ext>
            </a:extLst>
          </p:cNvPr>
          <p:cNvSpPr txBox="1"/>
          <p:nvPr/>
        </p:nvSpPr>
        <p:spPr>
          <a:xfrm>
            <a:off x="3590082" y="2791030"/>
            <a:ext cx="492443" cy="1631216"/>
          </a:xfrm>
          <a:prstGeom prst="rect">
            <a:avLst/>
          </a:prstGeom>
          <a:noFill/>
          <a:ln>
            <a:noFill/>
          </a:ln>
        </p:spPr>
        <p:txBody>
          <a:bodyPr vert="horz" wrap="square" rtlCol="0">
            <a:spAutoFit/>
          </a:bodyPr>
          <a:lstStyle/>
          <a:p>
            <a:r>
              <a:rPr lang="zh-TW" altLang="en-US" sz="2000" dirty="0">
                <a:latin typeface="標楷體" panose="03000509000000000000" pitchFamily="65" charset="-120"/>
                <a:ea typeface="標楷體" panose="03000509000000000000" pitchFamily="65" charset="-120"/>
              </a:rPr>
              <a:t>繳款截止日</a:t>
            </a:r>
            <a:endParaRPr lang="en-US" altLang="zh-TW" sz="2000" dirty="0">
              <a:latin typeface="標楷體" panose="03000509000000000000" pitchFamily="65" charset="-120"/>
              <a:ea typeface="標楷體" panose="03000509000000000000" pitchFamily="65" charset="-120"/>
            </a:endParaRPr>
          </a:p>
        </p:txBody>
      </p:sp>
      <p:sp>
        <p:nvSpPr>
          <p:cNvPr id="9" name="文字方塊 8">
            <a:extLst>
              <a:ext uri="{FF2B5EF4-FFF2-40B4-BE49-F238E27FC236}">
                <a16:creationId xmlns:a16="http://schemas.microsoft.com/office/drawing/2014/main" id="{F0D5FC1C-BD23-A86D-0E8A-64DCA7ADCC6D}"/>
              </a:ext>
            </a:extLst>
          </p:cNvPr>
          <p:cNvSpPr txBox="1"/>
          <p:nvPr/>
        </p:nvSpPr>
        <p:spPr>
          <a:xfrm>
            <a:off x="4699923" y="2769238"/>
            <a:ext cx="492443" cy="2862322"/>
          </a:xfrm>
          <a:prstGeom prst="rect">
            <a:avLst/>
          </a:prstGeom>
          <a:noFill/>
          <a:ln>
            <a:noFill/>
          </a:ln>
        </p:spPr>
        <p:txBody>
          <a:bodyPr vert="horz" wrap="square" rtlCol="0">
            <a:spAutoFit/>
          </a:bodyPr>
          <a:lstStyle/>
          <a:p>
            <a:r>
              <a:rPr lang="zh-TW" altLang="en-US" sz="2000" dirty="0">
                <a:latin typeface="標楷體" panose="03000509000000000000" pitchFamily="65" charset="-120"/>
                <a:ea typeface="標楷體" panose="03000509000000000000" pitchFamily="65" charset="-120"/>
              </a:rPr>
              <a:t>儲金會</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第一次催繳日</a:t>
            </a:r>
            <a:endParaRPr lang="en-US" altLang="zh-TW" sz="2000" dirty="0">
              <a:latin typeface="標楷體" panose="03000509000000000000" pitchFamily="65" charset="-120"/>
              <a:ea typeface="標楷體" panose="03000509000000000000" pitchFamily="65" charset="-120"/>
            </a:endParaRPr>
          </a:p>
        </p:txBody>
      </p:sp>
      <p:sp>
        <p:nvSpPr>
          <p:cNvPr id="10" name="文字方塊 9">
            <a:extLst>
              <a:ext uri="{FF2B5EF4-FFF2-40B4-BE49-F238E27FC236}">
                <a16:creationId xmlns:a16="http://schemas.microsoft.com/office/drawing/2014/main" id="{CC1B2CA9-0E6C-75C6-F1FD-F4353AB4A560}"/>
              </a:ext>
            </a:extLst>
          </p:cNvPr>
          <p:cNvSpPr txBox="1"/>
          <p:nvPr/>
        </p:nvSpPr>
        <p:spPr>
          <a:xfrm>
            <a:off x="3998237" y="2854104"/>
            <a:ext cx="461665" cy="3801815"/>
          </a:xfrm>
          <a:prstGeom prst="rect">
            <a:avLst/>
          </a:prstGeom>
          <a:noFill/>
          <a:ln w="76200">
            <a:solidFill>
              <a:srgbClr val="C00000"/>
            </a:solidFill>
          </a:ln>
        </p:spPr>
        <p:txBody>
          <a:bodyPr vert="eaVert" wrap="square" rtlCol="0" anchor="b" anchorCtr="1">
            <a:spAutoFit/>
          </a:bodyPr>
          <a:lstStyle/>
          <a:p>
            <a:pPr algn="ctr"/>
            <a:r>
              <a:rPr lang="zh-TW" altLang="en-US" dirty="0">
                <a:latin typeface="標楷體" panose="03000509000000000000" pitchFamily="65" charset="-120"/>
                <a:ea typeface="標楷體" panose="03000509000000000000" pitchFamily="65" charset="-120"/>
              </a:rPr>
              <a:t>*</a:t>
            </a:r>
            <a:r>
              <a:rPr lang="zh-TW" altLang="en-US" b="1" u="sng" dirty="0">
                <a:latin typeface="標楷體" panose="03000509000000000000" pitchFamily="65" charset="-120"/>
                <a:ea typeface="標楷體" panose="03000509000000000000" pitchFamily="65" charset="-120"/>
              </a:rPr>
              <a:t>私校退撫條例施行細則第十條規範</a:t>
            </a:r>
            <a:endParaRPr lang="en-US" altLang="zh-TW" dirty="0">
              <a:latin typeface="標楷體" panose="03000509000000000000" pitchFamily="65" charset="-120"/>
              <a:ea typeface="標楷體" panose="03000509000000000000" pitchFamily="65" charset="-120"/>
            </a:endParaRPr>
          </a:p>
        </p:txBody>
      </p:sp>
      <p:sp>
        <p:nvSpPr>
          <p:cNvPr id="11" name="文字方塊 10">
            <a:extLst>
              <a:ext uri="{FF2B5EF4-FFF2-40B4-BE49-F238E27FC236}">
                <a16:creationId xmlns:a16="http://schemas.microsoft.com/office/drawing/2014/main" id="{30684E93-F337-EFFA-5E49-1F81DA032DF8}"/>
              </a:ext>
            </a:extLst>
          </p:cNvPr>
          <p:cNvSpPr txBox="1"/>
          <p:nvPr/>
        </p:nvSpPr>
        <p:spPr>
          <a:xfrm>
            <a:off x="7026948" y="1343383"/>
            <a:ext cx="3592914" cy="338554"/>
          </a:xfrm>
          <a:prstGeom prst="rect">
            <a:avLst/>
          </a:prstGeom>
          <a:noFill/>
          <a:ln>
            <a:solidFill>
              <a:schemeClr val="tx1"/>
            </a:solidFill>
            <a:prstDash val="dash"/>
          </a:ln>
        </p:spPr>
        <p:txBody>
          <a:bodyPr wrap="square" rtlCol="0">
            <a:spAutoFit/>
          </a:bodyPr>
          <a:lstStyle/>
          <a:p>
            <a:r>
              <a:rPr lang="zh-TW" altLang="en-US" sz="1600" dirty="0">
                <a:latin typeface="標楷體" panose="03000509000000000000" pitchFamily="65" charset="-120"/>
                <a:ea typeface="標楷體" panose="03000509000000000000" pitchFamily="65" charset="-120"/>
              </a:rPr>
              <a:t>*催繳對象</a:t>
            </a:r>
            <a:r>
              <a:rPr lang="en-US" altLang="zh-TW" sz="1600"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含</a:t>
            </a:r>
            <a:r>
              <a:rPr lang="zh-TW" altLang="en-US" sz="1600" u="sng" dirty="0">
                <a:latin typeface="標楷體" panose="03000509000000000000" pitchFamily="65" charset="-120"/>
                <a:ea typeface="標楷體" panose="03000509000000000000" pitchFamily="65" charset="-120"/>
              </a:rPr>
              <a:t>未繳款</a:t>
            </a:r>
            <a:r>
              <a:rPr lang="zh-TW" altLang="en-US" sz="1600"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未足額繳款者</a:t>
            </a:r>
            <a:r>
              <a:rPr lang="zh-TW" altLang="en-US" sz="1600" dirty="0">
                <a:latin typeface="標楷體" panose="03000509000000000000" pitchFamily="65" charset="-120"/>
                <a:ea typeface="標楷體" panose="03000509000000000000" pitchFamily="65" charset="-120"/>
              </a:rPr>
              <a:t>。</a:t>
            </a:r>
            <a:endParaRPr lang="en-US" altLang="zh-TW" sz="1600" dirty="0">
              <a:latin typeface="標楷體" panose="03000509000000000000" pitchFamily="65" charset="-120"/>
              <a:ea typeface="標楷體" panose="03000509000000000000" pitchFamily="65" charset="-120"/>
            </a:endParaRPr>
          </a:p>
        </p:txBody>
      </p:sp>
      <p:sp>
        <p:nvSpPr>
          <p:cNvPr id="15" name="文字方塊 14">
            <a:extLst>
              <a:ext uri="{FF2B5EF4-FFF2-40B4-BE49-F238E27FC236}">
                <a16:creationId xmlns:a16="http://schemas.microsoft.com/office/drawing/2014/main" id="{976B4076-9E79-60DA-4C17-5D650E806CB4}"/>
              </a:ext>
            </a:extLst>
          </p:cNvPr>
          <p:cNvSpPr txBox="1"/>
          <p:nvPr/>
        </p:nvSpPr>
        <p:spPr>
          <a:xfrm>
            <a:off x="6131866" y="1913843"/>
            <a:ext cx="917558"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9/30</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18" name="文字方塊 17">
            <a:extLst>
              <a:ext uri="{FF2B5EF4-FFF2-40B4-BE49-F238E27FC236}">
                <a16:creationId xmlns:a16="http://schemas.microsoft.com/office/drawing/2014/main" id="{A7E729C2-F31E-1808-8A53-D39C5F70055B}"/>
              </a:ext>
            </a:extLst>
          </p:cNvPr>
          <p:cNvSpPr txBox="1"/>
          <p:nvPr/>
        </p:nvSpPr>
        <p:spPr>
          <a:xfrm>
            <a:off x="6346709" y="2736611"/>
            <a:ext cx="492443" cy="2862322"/>
          </a:xfrm>
          <a:prstGeom prst="rect">
            <a:avLst/>
          </a:prstGeom>
          <a:noFill/>
          <a:ln>
            <a:noFill/>
          </a:ln>
        </p:spPr>
        <p:txBody>
          <a:bodyPr vert="horz" wrap="square" rtlCol="0">
            <a:spAutoFit/>
          </a:bodyPr>
          <a:lstStyle/>
          <a:p>
            <a:r>
              <a:rPr lang="zh-TW" altLang="en-US" sz="2000" dirty="0">
                <a:latin typeface="標楷體" panose="03000509000000000000" pitchFamily="65" charset="-120"/>
                <a:ea typeface="標楷體" panose="03000509000000000000" pitchFamily="65" charset="-120"/>
              </a:rPr>
              <a:t>儲金會</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第二次催繳日</a:t>
            </a:r>
            <a:endParaRPr lang="en-US" altLang="zh-TW" sz="2000" dirty="0">
              <a:latin typeface="標楷體" panose="03000509000000000000" pitchFamily="65" charset="-120"/>
              <a:ea typeface="標楷體" panose="03000509000000000000" pitchFamily="65" charset="-120"/>
            </a:endParaRPr>
          </a:p>
        </p:txBody>
      </p:sp>
      <p:sp>
        <p:nvSpPr>
          <p:cNvPr id="19" name="文字方塊 18">
            <a:extLst>
              <a:ext uri="{FF2B5EF4-FFF2-40B4-BE49-F238E27FC236}">
                <a16:creationId xmlns:a16="http://schemas.microsoft.com/office/drawing/2014/main" id="{D6E951A1-804F-74DF-D405-733810A91E9E}"/>
              </a:ext>
            </a:extLst>
          </p:cNvPr>
          <p:cNvSpPr txBox="1"/>
          <p:nvPr/>
        </p:nvSpPr>
        <p:spPr>
          <a:xfrm>
            <a:off x="6839153" y="2854103"/>
            <a:ext cx="461665" cy="3801815"/>
          </a:xfrm>
          <a:prstGeom prst="rect">
            <a:avLst/>
          </a:prstGeom>
          <a:noFill/>
          <a:ln w="76200">
            <a:solidFill>
              <a:srgbClr val="0070C0"/>
            </a:solidFill>
          </a:ln>
        </p:spPr>
        <p:txBody>
          <a:bodyPr vert="eaVert" wrap="square" rtlCol="0" anchor="b" anchorCtr="1">
            <a:spAutoFit/>
          </a:bodyPr>
          <a:lstStyle/>
          <a:p>
            <a:r>
              <a:rPr lang="zh-TW" altLang="en-US"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於官網、</a:t>
            </a:r>
            <a:r>
              <a:rPr lang="en-US" altLang="zh-TW" b="1" dirty="0">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 公告未完繳名單</a:t>
            </a:r>
            <a:endParaRPr lang="en-US" altLang="zh-TW" dirty="0">
              <a:latin typeface="標楷體" panose="03000509000000000000" pitchFamily="65" charset="-120"/>
              <a:ea typeface="標楷體" panose="03000509000000000000" pitchFamily="65" charset="-120"/>
            </a:endParaRPr>
          </a:p>
        </p:txBody>
      </p:sp>
      <p:sp>
        <p:nvSpPr>
          <p:cNvPr id="20" name="文字方塊 19">
            <a:extLst>
              <a:ext uri="{FF2B5EF4-FFF2-40B4-BE49-F238E27FC236}">
                <a16:creationId xmlns:a16="http://schemas.microsoft.com/office/drawing/2014/main" id="{A76B1F8D-85E1-6DA7-2425-461D5E92215D}"/>
              </a:ext>
            </a:extLst>
          </p:cNvPr>
          <p:cNvSpPr txBox="1"/>
          <p:nvPr/>
        </p:nvSpPr>
        <p:spPr>
          <a:xfrm>
            <a:off x="6774510" y="4252549"/>
            <a:ext cx="607184" cy="338554"/>
          </a:xfrm>
          <a:prstGeom prst="rect">
            <a:avLst/>
          </a:prstGeom>
          <a:noFill/>
        </p:spPr>
        <p:txBody>
          <a:bodyPr wrap="square" rtlCol="0">
            <a:spAutoFit/>
          </a:bodyPr>
          <a:lstStyle/>
          <a:p>
            <a:r>
              <a:rPr lang="en-US" altLang="zh-TW" sz="1600" dirty="0">
                <a:latin typeface="標楷體" panose="03000509000000000000" pitchFamily="65" charset="-120"/>
                <a:ea typeface="標楷體" panose="03000509000000000000" pitchFamily="65" charset="-120"/>
              </a:rPr>
              <a:t>line</a:t>
            </a:r>
          </a:p>
        </p:txBody>
      </p:sp>
      <p:sp>
        <p:nvSpPr>
          <p:cNvPr id="22" name="文字方塊 21">
            <a:extLst>
              <a:ext uri="{FF2B5EF4-FFF2-40B4-BE49-F238E27FC236}">
                <a16:creationId xmlns:a16="http://schemas.microsoft.com/office/drawing/2014/main" id="{A5328179-3DF5-31B4-B540-EA2ECE4B89C2}"/>
              </a:ext>
            </a:extLst>
          </p:cNvPr>
          <p:cNvSpPr txBox="1"/>
          <p:nvPr/>
        </p:nvSpPr>
        <p:spPr>
          <a:xfrm>
            <a:off x="6880401" y="1924369"/>
            <a:ext cx="917558"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10/1</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30" name="文字方塊 29">
            <a:extLst>
              <a:ext uri="{FF2B5EF4-FFF2-40B4-BE49-F238E27FC236}">
                <a16:creationId xmlns:a16="http://schemas.microsoft.com/office/drawing/2014/main" id="{87F6A07B-1B2B-4585-6457-61E7F24F626C}"/>
              </a:ext>
            </a:extLst>
          </p:cNvPr>
          <p:cNvSpPr txBox="1"/>
          <p:nvPr/>
        </p:nvSpPr>
        <p:spPr>
          <a:xfrm>
            <a:off x="8647952" y="1904566"/>
            <a:ext cx="917558"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10/15</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33" name="文字方塊 32">
            <a:extLst>
              <a:ext uri="{FF2B5EF4-FFF2-40B4-BE49-F238E27FC236}">
                <a16:creationId xmlns:a16="http://schemas.microsoft.com/office/drawing/2014/main" id="{4455274A-C726-FACF-C718-79CE272B2A09}"/>
              </a:ext>
            </a:extLst>
          </p:cNvPr>
          <p:cNvSpPr txBox="1"/>
          <p:nvPr/>
        </p:nvSpPr>
        <p:spPr>
          <a:xfrm>
            <a:off x="8932733" y="2746064"/>
            <a:ext cx="492443" cy="2862322"/>
          </a:xfrm>
          <a:prstGeom prst="rect">
            <a:avLst/>
          </a:prstGeom>
          <a:noFill/>
          <a:ln>
            <a:noFill/>
          </a:ln>
        </p:spPr>
        <p:txBody>
          <a:bodyPr vert="horz" wrap="square" rtlCol="0">
            <a:spAutoFit/>
          </a:bodyPr>
          <a:lstStyle/>
          <a:p>
            <a:r>
              <a:rPr lang="zh-TW" altLang="en-US" sz="2000" dirty="0">
                <a:latin typeface="標楷體" panose="03000509000000000000" pitchFamily="65" charset="-120"/>
                <a:ea typeface="標楷體" panose="03000509000000000000" pitchFamily="65" charset="-120"/>
              </a:rPr>
              <a:t>儲金會</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第三次催繳日</a:t>
            </a:r>
            <a:endParaRPr lang="en-US" altLang="zh-TW" sz="2000" dirty="0">
              <a:latin typeface="標楷體" panose="03000509000000000000" pitchFamily="65" charset="-120"/>
              <a:ea typeface="標楷體" panose="03000509000000000000" pitchFamily="65" charset="-120"/>
            </a:endParaRPr>
          </a:p>
        </p:txBody>
      </p:sp>
      <p:sp>
        <p:nvSpPr>
          <p:cNvPr id="40" name="文字方塊 39">
            <a:extLst>
              <a:ext uri="{FF2B5EF4-FFF2-40B4-BE49-F238E27FC236}">
                <a16:creationId xmlns:a16="http://schemas.microsoft.com/office/drawing/2014/main" id="{1140676A-0BCC-6DB8-2760-8B3F57678133}"/>
              </a:ext>
            </a:extLst>
          </p:cNvPr>
          <p:cNvSpPr txBox="1"/>
          <p:nvPr/>
        </p:nvSpPr>
        <p:spPr>
          <a:xfrm>
            <a:off x="10956611" y="2734422"/>
            <a:ext cx="492443" cy="1938992"/>
          </a:xfrm>
          <a:prstGeom prst="rect">
            <a:avLst/>
          </a:prstGeom>
          <a:noFill/>
          <a:ln>
            <a:noFill/>
          </a:ln>
        </p:spPr>
        <p:txBody>
          <a:bodyPr vert="horz" wrap="square" rtlCol="0">
            <a:spAutoFit/>
          </a:bodyPr>
          <a:lstStyle/>
          <a:p>
            <a:r>
              <a:rPr lang="zh-TW" altLang="en-US" sz="2000" b="1" dirty="0">
                <a:solidFill>
                  <a:srgbClr val="C00000"/>
                </a:solidFill>
                <a:latin typeface="標楷體" panose="03000509000000000000" pitchFamily="65" charset="-120"/>
                <a:ea typeface="標楷體" panose="03000509000000000000" pitchFamily="65" charset="-120"/>
              </a:rPr>
              <a:t>移送行政執行</a:t>
            </a:r>
            <a:endParaRPr lang="en-US" altLang="zh-TW" sz="2000" b="1" dirty="0">
              <a:solidFill>
                <a:srgbClr val="C00000"/>
              </a:solidFill>
              <a:latin typeface="標楷體" panose="03000509000000000000" pitchFamily="65" charset="-120"/>
              <a:ea typeface="標楷體" panose="03000509000000000000" pitchFamily="65" charset="-120"/>
            </a:endParaRPr>
          </a:p>
        </p:txBody>
      </p:sp>
      <p:sp>
        <p:nvSpPr>
          <p:cNvPr id="13" name="矩形 12">
            <a:extLst>
              <a:ext uri="{FF2B5EF4-FFF2-40B4-BE49-F238E27FC236}">
                <a16:creationId xmlns:a16="http://schemas.microsoft.com/office/drawing/2014/main" id="{DAF3EDE3-DA88-81A4-3E28-7A7D53DC4FF2}"/>
              </a:ext>
            </a:extLst>
          </p:cNvPr>
          <p:cNvSpPr/>
          <p:nvPr/>
        </p:nvSpPr>
        <p:spPr>
          <a:xfrm>
            <a:off x="3885594" y="2459201"/>
            <a:ext cx="7262344" cy="148551"/>
          </a:xfrm>
          <a:prstGeom prst="rect">
            <a:avLst/>
          </a:prstGeom>
          <a:solidFill>
            <a:schemeClr val="accent2">
              <a:lumMod val="40000"/>
              <a:lumOff val="6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17" name="文字方塊 16">
            <a:extLst>
              <a:ext uri="{FF2B5EF4-FFF2-40B4-BE49-F238E27FC236}">
                <a16:creationId xmlns:a16="http://schemas.microsoft.com/office/drawing/2014/main" id="{A59A1C21-D64F-29A0-4541-50E6A349CCAB}"/>
              </a:ext>
            </a:extLst>
          </p:cNvPr>
          <p:cNvSpPr txBox="1"/>
          <p:nvPr/>
        </p:nvSpPr>
        <p:spPr>
          <a:xfrm>
            <a:off x="7797959" y="5846993"/>
            <a:ext cx="2563200" cy="707886"/>
          </a:xfrm>
          <a:prstGeom prst="rect">
            <a:avLst/>
          </a:prstGeom>
          <a:solidFill>
            <a:schemeClr val="accent2">
              <a:lumMod val="20000"/>
              <a:lumOff val="80000"/>
            </a:schemeClr>
          </a:solidFill>
          <a:ln>
            <a:solidFill>
              <a:srgbClr val="C00000"/>
            </a:solidFill>
            <a:prstDash val="lgDashDotDot"/>
          </a:ln>
        </p:spPr>
        <p:txBody>
          <a:bodyPr vert="horz" wrap="square" rtlCol="0">
            <a:spAutoFit/>
          </a:bodyPr>
          <a:lstStyle/>
          <a:p>
            <a:r>
              <a:rPr lang="zh-TW" altLang="en-US" sz="2000" dirty="0">
                <a:solidFill>
                  <a:srgbClr val="C00000"/>
                </a:solidFill>
                <a:latin typeface="標楷體" panose="03000509000000000000" pitchFamily="65" charset="-120"/>
                <a:ea typeface="標楷體" panose="03000509000000000000" pitchFamily="65" charset="-120"/>
              </a:rPr>
              <a:t>自</a:t>
            </a:r>
            <a:r>
              <a:rPr lang="en-US" altLang="zh-TW" sz="2000" dirty="0">
                <a:solidFill>
                  <a:srgbClr val="C00000"/>
                </a:solidFill>
                <a:latin typeface="標楷體" panose="03000509000000000000" pitchFamily="65" charset="-120"/>
                <a:ea typeface="標楷體" panose="03000509000000000000" pitchFamily="65" charset="-120"/>
              </a:rPr>
              <a:t>9/15</a:t>
            </a:r>
            <a:r>
              <a:rPr lang="zh-TW" altLang="en-US" sz="2000" dirty="0">
                <a:solidFill>
                  <a:srgbClr val="C00000"/>
                </a:solidFill>
                <a:latin typeface="標楷體" panose="03000509000000000000" pitchFamily="65" charset="-120"/>
                <a:ea typeface="標楷體" panose="03000509000000000000" pitchFamily="65" charset="-120"/>
              </a:rPr>
              <a:t>繳款截止日起，</a:t>
            </a:r>
            <a:endParaRPr lang="en-US" altLang="zh-TW" sz="2000" dirty="0">
              <a:solidFill>
                <a:srgbClr val="C00000"/>
              </a:solidFill>
              <a:latin typeface="標楷體" panose="03000509000000000000" pitchFamily="65" charset="-120"/>
              <a:ea typeface="標楷體" panose="03000509000000000000" pitchFamily="65" charset="-120"/>
            </a:endParaRPr>
          </a:p>
          <a:p>
            <a:r>
              <a:rPr lang="zh-TW" altLang="en-US" sz="2000" dirty="0">
                <a:solidFill>
                  <a:srgbClr val="C00000"/>
                </a:solidFill>
                <a:latin typeface="標楷體" panose="03000509000000000000" pitchFamily="65" charset="-120"/>
                <a:ea typeface="標楷體" panose="03000509000000000000" pitchFamily="65" charset="-120"/>
              </a:rPr>
              <a:t>本會皆依法辦理催繳。</a:t>
            </a:r>
            <a:endParaRPr lang="en-US" altLang="zh-TW" sz="2000" dirty="0">
              <a:solidFill>
                <a:srgbClr val="C00000"/>
              </a:solidFill>
              <a:latin typeface="標楷體" panose="03000509000000000000" pitchFamily="65" charset="-120"/>
              <a:ea typeface="標楷體" panose="03000509000000000000" pitchFamily="65" charset="-120"/>
            </a:endParaRPr>
          </a:p>
        </p:txBody>
      </p:sp>
      <p:cxnSp>
        <p:nvCxnSpPr>
          <p:cNvPr id="8" name="直線接點 7">
            <a:extLst>
              <a:ext uri="{FF2B5EF4-FFF2-40B4-BE49-F238E27FC236}">
                <a16:creationId xmlns:a16="http://schemas.microsoft.com/office/drawing/2014/main" id="{A5AAFA80-0E0A-B725-E7D1-6598F0BF45F0}"/>
              </a:ext>
            </a:extLst>
          </p:cNvPr>
          <p:cNvCxnSpPr>
            <a:cxnSpLocks/>
          </p:cNvCxnSpPr>
          <p:nvPr/>
        </p:nvCxnSpPr>
        <p:spPr>
          <a:xfrm flipV="1">
            <a:off x="4905069" y="2353819"/>
            <a:ext cx="0" cy="3607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0E942E44-1162-F35D-1FDB-FD6D66870B03}"/>
              </a:ext>
            </a:extLst>
          </p:cNvPr>
          <p:cNvCxnSpPr>
            <a:cxnSpLocks/>
          </p:cNvCxnSpPr>
          <p:nvPr/>
        </p:nvCxnSpPr>
        <p:spPr>
          <a:xfrm flipV="1">
            <a:off x="6596009" y="2339349"/>
            <a:ext cx="0" cy="3540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接點 20">
            <a:extLst>
              <a:ext uri="{FF2B5EF4-FFF2-40B4-BE49-F238E27FC236}">
                <a16:creationId xmlns:a16="http://schemas.microsoft.com/office/drawing/2014/main" id="{10E00A10-1A21-0DCB-1596-94BF5148A7AA}"/>
              </a:ext>
            </a:extLst>
          </p:cNvPr>
          <p:cNvCxnSpPr>
            <a:cxnSpLocks/>
          </p:cNvCxnSpPr>
          <p:nvPr/>
        </p:nvCxnSpPr>
        <p:spPr>
          <a:xfrm flipV="1">
            <a:off x="7381694" y="2304576"/>
            <a:ext cx="0" cy="3607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接點 28">
            <a:extLst>
              <a:ext uri="{FF2B5EF4-FFF2-40B4-BE49-F238E27FC236}">
                <a16:creationId xmlns:a16="http://schemas.microsoft.com/office/drawing/2014/main" id="{FDEE60C3-F6CC-0034-5D6B-24C1F9448623}"/>
              </a:ext>
            </a:extLst>
          </p:cNvPr>
          <p:cNvCxnSpPr>
            <a:cxnSpLocks/>
          </p:cNvCxnSpPr>
          <p:nvPr/>
        </p:nvCxnSpPr>
        <p:spPr>
          <a:xfrm flipV="1">
            <a:off x="9128980" y="2324341"/>
            <a:ext cx="0" cy="3607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9125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17</a:t>
            </a:fld>
            <a:endParaRPr lang="zh-CN" altLang="en-US" dirty="0"/>
          </a:p>
        </p:txBody>
      </p:sp>
      <p:sp>
        <p:nvSpPr>
          <p:cNvPr id="2" name="矩形 8">
            <a:extLst>
              <a:ext uri="{FF2B5EF4-FFF2-40B4-BE49-F238E27FC236}">
                <a16:creationId xmlns:a16="http://schemas.microsoft.com/office/drawing/2014/main" id="{34EC805B-DA4F-5A62-216E-2FE9A3DD84DB}"/>
              </a:ext>
            </a:extLst>
          </p:cNvPr>
          <p:cNvSpPr/>
          <p:nvPr/>
        </p:nvSpPr>
        <p:spPr>
          <a:xfrm>
            <a:off x="1329985" y="2196864"/>
            <a:ext cx="10096684" cy="1938992"/>
          </a:xfrm>
          <a:prstGeom prst="rect">
            <a:avLst/>
          </a:prstGeom>
        </p:spPr>
        <p:txBody>
          <a:bodyPr wrap="square">
            <a:spAutoFit/>
          </a:bodyPr>
          <a:lstStyle/>
          <a:p>
            <a:pPr algn="ctr"/>
            <a:r>
              <a:rPr lang="zh-TW" altLang="en-US" sz="6000" spc="600" dirty="0">
                <a:solidFill>
                  <a:srgbClr val="0000FF"/>
                </a:solidFill>
                <a:latin typeface="標楷體" panose="03000509000000000000" pitchFamily="65" charset="-120"/>
                <a:ea typeface="標楷體" panose="03000509000000000000" pitchFamily="65" charset="-120"/>
                <a:cs typeface="+mn-ea"/>
                <a:sym typeface="+mn-lt"/>
              </a:rPr>
              <a:t>私校退撫儲金</a:t>
            </a:r>
            <a:endParaRPr lang="en-US" altLang="zh-TW" sz="6000" spc="600" dirty="0">
              <a:solidFill>
                <a:srgbClr val="0000FF"/>
              </a:solidFill>
              <a:latin typeface="標楷體" panose="03000509000000000000" pitchFamily="65" charset="-120"/>
              <a:ea typeface="標楷體" panose="03000509000000000000" pitchFamily="65" charset="-120"/>
              <a:cs typeface="+mn-ea"/>
              <a:sym typeface="+mn-lt"/>
            </a:endParaRPr>
          </a:p>
          <a:p>
            <a:pPr algn="ctr"/>
            <a:r>
              <a:rPr lang="zh-TW" altLang="en-US" sz="6000" spc="600" dirty="0">
                <a:solidFill>
                  <a:srgbClr val="0000FF"/>
                </a:solidFill>
                <a:latin typeface="標楷體" panose="03000509000000000000" pitchFamily="65" charset="-120"/>
                <a:ea typeface="標楷體" panose="03000509000000000000" pitchFamily="65" charset="-120"/>
                <a:cs typeface="+mn-ea"/>
                <a:sym typeface="+mn-lt"/>
              </a:rPr>
              <a:t>管理系統作業</a:t>
            </a:r>
            <a:endParaRPr lang="en-US" altLang="zh-TW" sz="6000" spc="600" dirty="0">
              <a:solidFill>
                <a:srgbClr val="0000FF"/>
              </a:solidFill>
              <a:latin typeface="標楷體" panose="03000509000000000000" pitchFamily="65" charset="-120"/>
              <a:ea typeface="標楷體" panose="03000509000000000000" pitchFamily="65" charset="-120"/>
              <a:cs typeface="+mn-ea"/>
              <a:sym typeface="+mn-lt"/>
            </a:endParaRPr>
          </a:p>
        </p:txBody>
      </p:sp>
    </p:spTree>
    <p:extLst>
      <p:ext uri="{BB962C8B-B14F-4D97-AF65-F5344CB8AC3E}">
        <p14:creationId xmlns:p14="http://schemas.microsoft.com/office/powerpoint/2010/main" val="1366800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484416"/>
            <a:ext cx="1890971" cy="7057584"/>
            <a:chOff x="10546573" y="484416"/>
            <a:chExt cx="1890971" cy="7057584"/>
          </a:xfrm>
        </p:grpSpPr>
        <p:sp>
          <p:nvSpPr>
            <p:cNvPr id="45" name="矩形 44">
              <a:extLst>
                <a:ext uri="{FF2B5EF4-FFF2-40B4-BE49-F238E27FC236}">
                  <a16:creationId xmlns:a16="http://schemas.microsoft.com/office/drawing/2014/main" id="{FB60BD70-05AE-4B15-94DF-35692FACDE0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541090" y="484416"/>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5" name="矩形 8">
            <a:extLst>
              <a:ext uri="{FF2B5EF4-FFF2-40B4-BE49-F238E27FC236}">
                <a16:creationId xmlns:a16="http://schemas.microsoft.com/office/drawing/2014/main" id="{52B6F6D6-DEAE-158B-F0AC-AF02D9CE4A82}"/>
              </a:ext>
            </a:extLst>
          </p:cNvPr>
          <p:cNvSpPr/>
          <p:nvPr/>
        </p:nvSpPr>
        <p:spPr>
          <a:xfrm>
            <a:off x="743364" y="207115"/>
            <a:ext cx="7463472" cy="461665"/>
          </a:xfrm>
          <a:prstGeom prst="rect">
            <a:avLst/>
          </a:prstGeom>
          <a:ln w="38100">
            <a:noFill/>
          </a:ln>
        </p:spPr>
        <p:txBody>
          <a:bodyPr wrap="square">
            <a:spAutoFit/>
          </a:bodyPr>
          <a:lstStyle/>
          <a:p>
            <a:r>
              <a:rPr lang="zh-TW" altLang="en-US" sz="2400" spc="600" dirty="0">
                <a:solidFill>
                  <a:srgbClr val="0000FF"/>
                </a:solidFill>
                <a:highlight>
                  <a:srgbClr val="FFFF00"/>
                </a:highlight>
                <a:latin typeface="標楷體" panose="03000509000000000000" pitchFamily="65" charset="-120"/>
                <a:ea typeface="標楷體" panose="03000509000000000000" pitchFamily="65" charset="-120"/>
                <a:cs typeface="+mn-ea"/>
                <a:sym typeface="+mn-lt"/>
              </a:rPr>
              <a:t>私校退撫管理系統作業</a:t>
            </a:r>
          </a:p>
        </p:txBody>
      </p:sp>
      <p:sp>
        <p:nvSpPr>
          <p:cNvPr id="7" name="矩形 6">
            <a:extLst>
              <a:ext uri="{FF2B5EF4-FFF2-40B4-BE49-F238E27FC236}">
                <a16:creationId xmlns:a16="http://schemas.microsoft.com/office/drawing/2014/main" id="{C148B635-C72D-BE41-B3A6-30C9782CF294}"/>
              </a:ext>
            </a:extLst>
          </p:cNvPr>
          <p:cNvSpPr/>
          <p:nvPr/>
        </p:nvSpPr>
        <p:spPr>
          <a:xfrm>
            <a:off x="1511607" y="885639"/>
            <a:ext cx="11643310" cy="6124754"/>
          </a:xfrm>
          <a:prstGeom prst="rect">
            <a:avLst/>
          </a:prstGeom>
        </p:spPr>
        <p:txBody>
          <a:bodyPr wrap="square">
            <a:spAutoFit/>
          </a:bodyPr>
          <a:lstStyle/>
          <a:p>
            <a:pPr marL="342900" lvl="0" indent="-342900">
              <a:buFont typeface="Wingdings" panose="05000000000000000000" pitchFamily="2" charset="2"/>
              <a:buChar char="p"/>
            </a:pPr>
            <a:r>
              <a:rPr lang="zh-TW"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關於</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教職員</a:t>
            </a:r>
            <a:r>
              <a:rPr lang="zh-TW" altLang="en-US"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基本資料</a:t>
            </a:r>
            <a:r>
              <a:rPr lang="zh-TW" altLang="en-US" sz="2000" b="1" u="sng"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變更</a:t>
            </a:r>
            <a:r>
              <a:rPr lang="en-US" altLang="zh-TW"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在職、離職人員</a:t>
            </a:r>
            <a:r>
              <a:rPr lang="en-US" altLang="zh-TW"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p>
          <a:p>
            <a:pPr marL="342900" lvl="0" indent="-342900">
              <a:buFont typeface="Wingdings" panose="05000000000000000000" pitchFamily="2" charset="2"/>
              <a:buChar char="p"/>
            </a:pP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姓名、電話、地址、身份</a:t>
            </a:r>
            <a:r>
              <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居留</a:t>
            </a:r>
            <a:r>
              <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證號、</a:t>
            </a:r>
            <a:r>
              <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E-mail</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、改敘、調職 等資料</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8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---&gt;</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由各校人事承辦人</a:t>
            </a:r>
            <a:r>
              <a:rPr lang="zh-TW" altLang="en-US" sz="20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自行</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至私校退撫儲金管理系統，</a:t>
            </a:r>
            <a:r>
              <a:rPr lang="zh-TW" altLang="en-US" sz="20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新增或變更</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教職員之基本資料，</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請務必確認後再行儲存。</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8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0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u="sng"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本會</a:t>
            </a:r>
            <a:r>
              <a:rPr lang="zh-TW" altLang="en-US" sz="2000" dirty="0">
                <a:solidFill>
                  <a:srgbClr val="FF0000"/>
                </a:solidFill>
                <a:latin typeface="標楷體" panose="03000509000000000000" pitchFamily="65" charset="-120"/>
                <a:ea typeface="標楷體" panose="03000509000000000000" pitchFamily="65" charset="-120"/>
              </a:rPr>
              <a:t>彙整各學校</a:t>
            </a:r>
            <a:r>
              <a:rPr lang="en-US" altLang="zh-TW" sz="2000" dirty="0">
                <a:solidFill>
                  <a:srgbClr val="FF0000"/>
                </a:solidFill>
                <a:latin typeface="標楷體" panose="03000509000000000000" pitchFamily="65" charset="-120"/>
                <a:ea typeface="標楷體" panose="03000509000000000000" pitchFamily="65" charset="-120"/>
              </a:rPr>
              <a:t>(</a:t>
            </a:r>
            <a:r>
              <a:rPr lang="zh-TW" altLang="en-US" sz="2000" dirty="0">
                <a:solidFill>
                  <a:srgbClr val="FF0000"/>
                </a:solidFill>
                <a:latin typeface="標楷體" panose="03000509000000000000" pitchFamily="65" charset="-120"/>
                <a:ea typeface="標楷體" panose="03000509000000000000" pitchFamily="65" charset="-120"/>
              </a:rPr>
              <a:t>前月</a:t>
            </a:r>
            <a:r>
              <a:rPr lang="en-US" altLang="zh-TW" sz="2000" dirty="0">
                <a:solidFill>
                  <a:srgbClr val="FF0000"/>
                </a:solidFill>
                <a:latin typeface="標楷體" panose="03000509000000000000" pitchFamily="65" charset="-120"/>
                <a:ea typeface="標楷體" panose="03000509000000000000" pitchFamily="65" charset="-120"/>
              </a:rPr>
              <a:t>)</a:t>
            </a:r>
            <a:r>
              <a:rPr lang="zh-TW" altLang="en-US" sz="2000" dirty="0">
                <a:solidFill>
                  <a:srgbClr val="FF0000"/>
                </a:solidFill>
                <a:latin typeface="標楷體" panose="03000509000000000000" pitchFamily="65" charset="-120"/>
                <a:ea typeface="標楷體" panose="03000509000000000000" pitchFamily="65" charset="-120"/>
              </a:rPr>
              <a:t>於系統之異動資料，並提供予中信銀作業。</a:t>
            </a:r>
            <a:endParaRPr lang="en-US" altLang="zh-TW" sz="2000" dirty="0">
              <a:solidFill>
                <a:srgbClr val="FF0000"/>
              </a:solidFill>
              <a:latin typeface="標楷體" panose="03000509000000000000" pitchFamily="65" charset="-120"/>
              <a:ea typeface="標楷體" panose="03000509000000000000" pitchFamily="65" charset="-120"/>
            </a:endParaRPr>
          </a:p>
          <a:p>
            <a:endParaRPr lang="zh-TW" altLang="en-US" sz="2000" u="sng" dirty="0">
              <a:solidFill>
                <a:srgbClr val="C00000"/>
              </a:solidFill>
              <a:latin typeface="標楷體" panose="03000509000000000000" pitchFamily="65" charset="-120"/>
              <a:ea typeface="標楷體" panose="03000509000000000000" pitchFamily="65" charset="-120"/>
            </a:endParaRPr>
          </a:p>
          <a:p>
            <a:endParaRPr lang="en-US" altLang="zh-TW" sz="2000" b="1" u="sng"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須請當事人填具</a:t>
            </a:r>
            <a:r>
              <a:rPr lang="zh-TW"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個人資料申請表</a:t>
            </a:r>
            <a:r>
              <a:rPr lang="zh-TW"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en-US" altLang="zh-TW" sz="16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6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含變更姓名、電話、地址、</a:t>
            </a:r>
            <a:r>
              <a:rPr lang="en-US" altLang="zh-TW" sz="16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E-mail</a:t>
            </a:r>
            <a:r>
              <a:rPr lang="zh-TW" altLang="en-US" sz="16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等</a:t>
            </a:r>
            <a:r>
              <a:rPr lang="en-US" altLang="zh-TW" sz="16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填妥後郵寄正本至本會，由本會彙整更正資訊予中國信託銀行更正之。</a:t>
            </a:r>
            <a:endParaRPr lang="zh-TW"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a:p>
            <a:endPar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18</a:t>
            </a:fld>
            <a:endParaRPr lang="zh-CN" altLang="en-US" dirty="0"/>
          </a:p>
        </p:txBody>
      </p:sp>
      <p:sp>
        <p:nvSpPr>
          <p:cNvPr id="3" name="文字方塊 2">
            <a:extLst>
              <a:ext uri="{FF2B5EF4-FFF2-40B4-BE49-F238E27FC236}">
                <a16:creationId xmlns:a16="http://schemas.microsoft.com/office/drawing/2014/main" id="{67F36257-9B37-49A9-D480-D2CEF5D30E0A}"/>
              </a:ext>
            </a:extLst>
          </p:cNvPr>
          <p:cNvSpPr txBox="1"/>
          <p:nvPr/>
        </p:nvSpPr>
        <p:spPr>
          <a:xfrm>
            <a:off x="443372" y="1695302"/>
            <a:ext cx="2189423" cy="461665"/>
          </a:xfrm>
          <a:prstGeom prst="rect">
            <a:avLst/>
          </a:prstGeom>
          <a:solidFill>
            <a:schemeClr val="bg1"/>
          </a:solidFill>
          <a:ln w="28575">
            <a:solidFill>
              <a:schemeClr val="bg2">
                <a:lumMod val="25000"/>
              </a:schemeClr>
            </a:solidFill>
          </a:ln>
        </p:spPr>
        <p:txBody>
          <a:bodyPr wrap="square" rtlCol="0">
            <a:spAutoFit/>
          </a:bodyPr>
          <a:lstStyle/>
          <a:p>
            <a:pPr algn="ctr"/>
            <a:r>
              <a:rPr lang="zh-TW" altLang="en-US" sz="2400" b="1" dirty="0">
                <a:latin typeface="+mn-ea"/>
              </a:rPr>
              <a:t> </a:t>
            </a:r>
            <a:r>
              <a:rPr lang="zh-TW" altLang="en-US" sz="2400" b="1" dirty="0">
                <a:latin typeface="標楷體" panose="03000509000000000000" pitchFamily="65" charset="-120"/>
                <a:ea typeface="標楷體" panose="03000509000000000000" pitchFamily="65" charset="-120"/>
              </a:rPr>
              <a:t>在職人員</a:t>
            </a:r>
            <a:endParaRPr lang="en-US" altLang="zh-TW" sz="2400" b="1" dirty="0">
              <a:latin typeface="標楷體" panose="03000509000000000000" pitchFamily="65" charset="-120"/>
              <a:ea typeface="標楷體" panose="03000509000000000000" pitchFamily="65" charset="-120"/>
            </a:endParaRPr>
          </a:p>
        </p:txBody>
      </p:sp>
      <p:sp>
        <p:nvSpPr>
          <p:cNvPr id="4" name="文字方塊 3">
            <a:extLst>
              <a:ext uri="{FF2B5EF4-FFF2-40B4-BE49-F238E27FC236}">
                <a16:creationId xmlns:a16="http://schemas.microsoft.com/office/drawing/2014/main" id="{4500B9D0-AEAE-4828-CAAE-A18A6FBA78D2}"/>
              </a:ext>
            </a:extLst>
          </p:cNvPr>
          <p:cNvSpPr txBox="1"/>
          <p:nvPr/>
        </p:nvSpPr>
        <p:spPr>
          <a:xfrm>
            <a:off x="1275672" y="4785278"/>
            <a:ext cx="2189423" cy="461665"/>
          </a:xfrm>
          <a:prstGeom prst="rect">
            <a:avLst/>
          </a:prstGeom>
          <a:solidFill>
            <a:schemeClr val="bg1">
              <a:lumMod val="95000"/>
            </a:schemeClr>
          </a:solidFill>
          <a:ln w="28575">
            <a:solidFill>
              <a:schemeClr val="bg1">
                <a:lumMod val="75000"/>
              </a:schemeClr>
            </a:solidFill>
          </a:ln>
        </p:spPr>
        <p:txBody>
          <a:bodyPr wrap="square" rtlCol="0">
            <a:spAutoFit/>
          </a:bodyPr>
          <a:lstStyle/>
          <a:p>
            <a:pPr algn="ctr"/>
            <a:r>
              <a:rPr lang="zh-TW" altLang="en-US" sz="2400" b="1" dirty="0">
                <a:latin typeface="+mn-ea"/>
              </a:rPr>
              <a:t> </a:t>
            </a:r>
            <a:r>
              <a:rPr lang="zh-TW" altLang="en-US" sz="2400" b="1" dirty="0">
                <a:latin typeface="標楷體" panose="03000509000000000000" pitchFamily="65" charset="-120"/>
                <a:ea typeface="標楷體" panose="03000509000000000000" pitchFamily="65" charset="-120"/>
              </a:rPr>
              <a:t>離職人員</a:t>
            </a:r>
            <a:endParaRPr lang="en-US" altLang="zh-TW" sz="2400" b="1" dirty="0">
              <a:latin typeface="標楷體" panose="03000509000000000000" pitchFamily="65" charset="-120"/>
              <a:ea typeface="標楷體" panose="03000509000000000000" pitchFamily="65" charset="-120"/>
            </a:endParaRPr>
          </a:p>
        </p:txBody>
      </p:sp>
      <p:sp>
        <p:nvSpPr>
          <p:cNvPr id="11" name="箭號: 上彎 10">
            <a:extLst>
              <a:ext uri="{FF2B5EF4-FFF2-40B4-BE49-F238E27FC236}">
                <a16:creationId xmlns:a16="http://schemas.microsoft.com/office/drawing/2014/main" id="{45C81FBB-DD86-8080-5259-246BF0056DB7}"/>
              </a:ext>
            </a:extLst>
          </p:cNvPr>
          <p:cNvSpPr/>
          <p:nvPr/>
        </p:nvSpPr>
        <p:spPr>
          <a:xfrm>
            <a:off x="9919222" y="5337393"/>
            <a:ext cx="972746" cy="381462"/>
          </a:xfrm>
          <a:prstGeom prst="bentUpArrow">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3" name="矩形 12">
            <a:extLst>
              <a:ext uri="{FF2B5EF4-FFF2-40B4-BE49-F238E27FC236}">
                <a16:creationId xmlns:a16="http://schemas.microsoft.com/office/drawing/2014/main" id="{5552D73D-5263-F958-96AA-483B6B289E64}"/>
              </a:ext>
            </a:extLst>
          </p:cNvPr>
          <p:cNvSpPr/>
          <p:nvPr/>
        </p:nvSpPr>
        <p:spPr>
          <a:xfrm>
            <a:off x="394479" y="1600103"/>
            <a:ext cx="11473548" cy="2356772"/>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星形: 五角 13">
            <a:extLst>
              <a:ext uri="{FF2B5EF4-FFF2-40B4-BE49-F238E27FC236}">
                <a16:creationId xmlns:a16="http://schemas.microsoft.com/office/drawing/2014/main" id="{CC39592C-DAA6-5D84-521A-1DE320F3669E}"/>
              </a:ext>
            </a:extLst>
          </p:cNvPr>
          <p:cNvSpPr/>
          <p:nvPr/>
        </p:nvSpPr>
        <p:spPr>
          <a:xfrm rot="20688396">
            <a:off x="9770750" y="1222608"/>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星形: 五角 14">
            <a:extLst>
              <a:ext uri="{FF2B5EF4-FFF2-40B4-BE49-F238E27FC236}">
                <a16:creationId xmlns:a16="http://schemas.microsoft.com/office/drawing/2014/main" id="{E8A2E996-EDBD-0425-60ED-C3725D27BF3B}"/>
              </a:ext>
            </a:extLst>
          </p:cNvPr>
          <p:cNvSpPr/>
          <p:nvPr/>
        </p:nvSpPr>
        <p:spPr>
          <a:xfrm rot="20688396">
            <a:off x="10038102" y="1269487"/>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星形: 五角 15">
            <a:extLst>
              <a:ext uri="{FF2B5EF4-FFF2-40B4-BE49-F238E27FC236}">
                <a16:creationId xmlns:a16="http://schemas.microsoft.com/office/drawing/2014/main" id="{F5ED845C-EE33-52CC-C3E3-5F9A331850B0}"/>
              </a:ext>
            </a:extLst>
          </p:cNvPr>
          <p:cNvSpPr/>
          <p:nvPr/>
        </p:nvSpPr>
        <p:spPr>
          <a:xfrm rot="20688396">
            <a:off x="10288946" y="1082995"/>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a:extLst>
              <a:ext uri="{FF2B5EF4-FFF2-40B4-BE49-F238E27FC236}">
                <a16:creationId xmlns:a16="http://schemas.microsoft.com/office/drawing/2014/main" id="{DBB67680-BE76-56F1-2B25-EEA52E32549A}"/>
              </a:ext>
            </a:extLst>
          </p:cNvPr>
          <p:cNvSpPr txBox="1"/>
          <p:nvPr/>
        </p:nvSpPr>
        <p:spPr>
          <a:xfrm>
            <a:off x="7887149" y="295385"/>
            <a:ext cx="2337836" cy="707886"/>
          </a:xfrm>
          <a:prstGeom prst="rect">
            <a:avLst/>
          </a:prstGeom>
          <a:solidFill>
            <a:schemeClr val="accent4">
              <a:lumMod val="20000"/>
              <a:lumOff val="80000"/>
            </a:schemeClr>
          </a:solidFill>
        </p:spPr>
        <p:txBody>
          <a:bodyPr wrap="square" rtlCol="0">
            <a:spAutoFit/>
          </a:bodyPr>
          <a:lstStyle/>
          <a:p>
            <a:r>
              <a:rPr lang="zh-TW" altLang="en-US" sz="2000" b="1" u="sng" dirty="0">
                <a:solidFill>
                  <a:srgbClr val="C00000"/>
                </a:solidFill>
                <a:latin typeface="標楷體" panose="03000509000000000000" pitchFamily="65" charset="-120"/>
                <a:ea typeface="標楷體" panose="03000509000000000000" pitchFamily="65" charset="-120"/>
              </a:rPr>
              <a:t>*倘作業時程更動</a:t>
            </a:r>
            <a:r>
              <a:rPr lang="zh-TW" altLang="en-US" sz="2000" b="1" dirty="0">
                <a:solidFill>
                  <a:srgbClr val="C00000"/>
                </a:solidFill>
                <a:latin typeface="標楷體" panose="03000509000000000000" pitchFamily="65" charset="-120"/>
                <a:ea typeface="標楷體" panose="03000509000000000000" pitchFamily="65" charset="-120"/>
              </a:rPr>
              <a:t>，</a:t>
            </a:r>
            <a:endParaRPr lang="en-US" altLang="zh-TW" sz="2000" b="1" dirty="0">
              <a:solidFill>
                <a:srgbClr val="C00000"/>
              </a:solidFill>
              <a:latin typeface="標楷體" panose="03000509000000000000" pitchFamily="65" charset="-120"/>
              <a:ea typeface="標楷體" panose="03000509000000000000" pitchFamily="65" charset="-120"/>
            </a:endParaRPr>
          </a:p>
          <a:p>
            <a:r>
              <a:rPr lang="zh-TW" altLang="en-US" sz="2000" b="1" u="sng" dirty="0">
                <a:solidFill>
                  <a:srgbClr val="C00000"/>
                </a:solidFill>
                <a:latin typeface="標楷體" panose="03000509000000000000" pitchFamily="65" charset="-120"/>
                <a:ea typeface="標楷體" panose="03000509000000000000" pitchFamily="65" charset="-120"/>
              </a:rPr>
              <a:t>請以公告訊息為準</a:t>
            </a:r>
            <a:r>
              <a:rPr lang="en-US" altLang="zh-TW" sz="2000" b="1" u="sng" dirty="0">
                <a:solidFill>
                  <a:srgbClr val="C00000"/>
                </a:solidFill>
                <a:latin typeface="標楷體" panose="03000509000000000000" pitchFamily="65" charset="-120"/>
                <a:ea typeface="標楷體" panose="03000509000000000000" pitchFamily="65" charset="-120"/>
              </a:rPr>
              <a:t>!</a:t>
            </a:r>
          </a:p>
        </p:txBody>
      </p:sp>
      <p:sp>
        <p:nvSpPr>
          <p:cNvPr id="18" name="文字方塊 17">
            <a:extLst>
              <a:ext uri="{FF2B5EF4-FFF2-40B4-BE49-F238E27FC236}">
                <a16:creationId xmlns:a16="http://schemas.microsoft.com/office/drawing/2014/main" id="{82155DCC-4F50-3E1E-3F30-CA7959C03D51}"/>
              </a:ext>
            </a:extLst>
          </p:cNvPr>
          <p:cNvSpPr txBox="1"/>
          <p:nvPr/>
        </p:nvSpPr>
        <p:spPr>
          <a:xfrm>
            <a:off x="9867080" y="5790113"/>
            <a:ext cx="1162773" cy="369332"/>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表單如圖</a:t>
            </a:r>
          </a:p>
        </p:txBody>
      </p:sp>
      <p:sp>
        <p:nvSpPr>
          <p:cNvPr id="19" name="文字方塊 18">
            <a:extLst>
              <a:ext uri="{FF2B5EF4-FFF2-40B4-BE49-F238E27FC236}">
                <a16:creationId xmlns:a16="http://schemas.microsoft.com/office/drawing/2014/main" id="{2B0BA792-43B0-C27A-F003-E077D73C183D}"/>
              </a:ext>
            </a:extLst>
          </p:cNvPr>
          <p:cNvSpPr txBox="1"/>
          <p:nvPr/>
        </p:nvSpPr>
        <p:spPr>
          <a:xfrm>
            <a:off x="7152256" y="1123788"/>
            <a:ext cx="2380873" cy="369332"/>
          </a:xfrm>
          <a:prstGeom prst="rect">
            <a:avLst/>
          </a:prstGeom>
          <a:noFill/>
        </p:spPr>
        <p:txBody>
          <a:bodyPr wrap="square" rtlCol="0">
            <a:spAutoFit/>
          </a:bodyPr>
          <a:lstStyle/>
          <a:p>
            <a:r>
              <a:rPr lang="zh-TW" altLang="en-US" b="1" dirty="0">
                <a:solidFill>
                  <a:srgbClr val="C00000"/>
                </a:solidFill>
                <a:latin typeface="標楷體" panose="03000509000000000000" pitchFamily="65" charset="-120"/>
                <a:ea typeface="標楷體" panose="03000509000000000000" pitchFamily="65" charset="-120"/>
              </a:rPr>
              <a:t>*請務必依說明作業</a:t>
            </a:r>
            <a:r>
              <a:rPr lang="en-US" altLang="zh-TW" b="1" dirty="0">
                <a:solidFill>
                  <a:srgbClr val="C00000"/>
                </a:solidFill>
                <a:latin typeface="標楷體" panose="03000509000000000000" pitchFamily="65" charset="-120"/>
                <a:ea typeface="標楷體" panose="03000509000000000000" pitchFamily="65" charset="-120"/>
              </a:rPr>
              <a:t>!!!</a:t>
            </a:r>
            <a:endParaRPr lang="zh-TW" altLang="en-US" b="1" dirty="0">
              <a:solidFill>
                <a:srgbClr val="C00000"/>
              </a:solidFill>
              <a:latin typeface="標楷體" panose="03000509000000000000" pitchFamily="65" charset="-120"/>
              <a:ea typeface="標楷體" panose="03000509000000000000" pitchFamily="65" charset="-120"/>
            </a:endParaRPr>
          </a:p>
        </p:txBody>
      </p:sp>
      <p:pic>
        <p:nvPicPr>
          <p:cNvPr id="8" name="圖片 7">
            <a:extLst>
              <a:ext uri="{FF2B5EF4-FFF2-40B4-BE49-F238E27FC236}">
                <a16:creationId xmlns:a16="http://schemas.microsoft.com/office/drawing/2014/main" id="{2573A909-F571-DA94-300B-2291CC166B22}"/>
              </a:ext>
            </a:extLst>
          </p:cNvPr>
          <p:cNvPicPr>
            <a:picLocks noChangeAspect="1"/>
          </p:cNvPicPr>
          <p:nvPr/>
        </p:nvPicPr>
        <p:blipFill rotWithShape="1">
          <a:blip r:embed="rId4"/>
          <a:srcRect l="10439" t="31991" r="10862" b="15529"/>
          <a:stretch/>
        </p:blipFill>
        <p:spPr bwMode="auto">
          <a:xfrm>
            <a:off x="7756738" y="3750120"/>
            <a:ext cx="4077119" cy="1496823"/>
          </a:xfrm>
          <a:prstGeom prst="rect">
            <a:avLst/>
          </a:prstGeom>
          <a:ln w="28575">
            <a:solidFill>
              <a:schemeClr val="tx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67164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484441"/>
            <a:ext cx="1890971" cy="7057559"/>
            <a:chOff x="10546573" y="484441"/>
            <a:chExt cx="1890971" cy="7057559"/>
          </a:xfrm>
        </p:grpSpPr>
        <p:sp>
          <p:nvSpPr>
            <p:cNvPr id="45" name="矩形 44">
              <a:extLst>
                <a:ext uri="{FF2B5EF4-FFF2-40B4-BE49-F238E27FC236}">
                  <a16:creationId xmlns:a16="http://schemas.microsoft.com/office/drawing/2014/main" id="{FB60BD70-05AE-4B15-94DF-35692FACDE0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7" name="矩形 6">
            <a:extLst>
              <a:ext uri="{FF2B5EF4-FFF2-40B4-BE49-F238E27FC236}">
                <a16:creationId xmlns:a16="http://schemas.microsoft.com/office/drawing/2014/main" id="{C148B635-C72D-BE41-B3A6-30C9782CF294}"/>
              </a:ext>
            </a:extLst>
          </p:cNvPr>
          <p:cNvSpPr/>
          <p:nvPr/>
        </p:nvSpPr>
        <p:spPr>
          <a:xfrm>
            <a:off x="324856" y="976861"/>
            <a:ext cx="9561206" cy="4585871"/>
          </a:xfrm>
          <a:prstGeom prst="rect">
            <a:avLst/>
          </a:prstGeom>
        </p:spPr>
        <p:txBody>
          <a:bodyPr wrap="square">
            <a:spAutoFit/>
          </a:bodyPr>
          <a:lstStyle/>
          <a:p>
            <a:pPr marL="342900" lvl="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教職員</a:t>
            </a:r>
            <a:r>
              <a:rPr lang="zh-TW" altLang="en-US"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資料異動</a:t>
            </a:r>
            <a:r>
              <a:rPr lang="en-US" altLang="zh-TW"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更正</a:t>
            </a:r>
            <a:r>
              <a:rPr lang="en-US" altLang="zh-TW"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p>
          <a:p>
            <a:pPr lvl="0"/>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marL="342900" lvl="0" indent="-342900">
              <a:buFont typeface="Wingdings" panose="05000000000000000000" pitchFamily="2" charset="2"/>
              <a:buChar char="ü"/>
            </a:pP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適用表單</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1-</a:t>
            </a:r>
            <a:r>
              <a:rPr lang="zh-TW" altLang="en-US"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人事資料異動</a:t>
            </a:r>
            <a:r>
              <a:rPr lang="en-US" altLang="zh-TW"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新進人員 通知單</a:t>
            </a:r>
            <a:r>
              <a:rPr lang="en-US" altLang="zh-TW"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直式</a:t>
            </a:r>
            <a:r>
              <a:rPr lang="en-US" altLang="zh-TW"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p>
          <a:p>
            <a:pPr lvl="0"/>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未涉及儲金異動情況時填寫，如</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r>
              <a:rPr lang="en-US" altLang="zh-TW" sz="2000" b="1" u="sng" dirty="0">
                <a:latin typeface="標楷體" panose="03000509000000000000" pitchFamily="65" charset="-120"/>
                <a:ea typeface="標楷體" panose="03000509000000000000" pitchFamily="65" charset="-120"/>
                <a:cs typeface="Times New Roman" panose="02020603050405020304" pitchFamily="18" charset="0"/>
              </a:rPr>
              <a:t>ID</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誤植、</a:t>
            </a:r>
            <a:r>
              <a:rPr lang="zh-TW" altLang="en-US" sz="2000" b="1" u="sng" dirty="0">
                <a:latin typeface="標楷體" panose="03000509000000000000" pitchFamily="65" charset="-120"/>
                <a:ea typeface="標楷體" panose="03000509000000000000" pitchFamily="65" charset="-120"/>
                <a:cs typeface="Times New Roman" panose="02020603050405020304" pitchFamily="18" charset="0"/>
              </a:rPr>
              <a:t>經歷</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任職起訖日有誤、</a:t>
            </a:r>
            <a:r>
              <a:rPr lang="zh-TW" altLang="en-US" sz="2000" b="1" u="sng" dirty="0">
                <a:latin typeface="標楷體" panose="03000509000000000000" pitchFamily="65" charset="-120"/>
                <a:ea typeface="標楷體" panose="03000509000000000000" pitchFamily="65" charset="-120"/>
                <a:cs typeface="Times New Roman" panose="02020603050405020304" pitchFamily="18" charset="0"/>
              </a:rPr>
              <a:t>調職</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職稱有誤</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p>
          <a:p>
            <a:pPr lvl="0"/>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marL="342900" lvl="0" indent="-342900">
              <a:buFont typeface="Wingdings" panose="05000000000000000000" pitchFamily="2" charset="2"/>
              <a:buChar char="ü"/>
            </a:pP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適用表單</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2-</a:t>
            </a:r>
            <a:r>
              <a:rPr lang="zh-TW" altLang="en-US"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私校退撫儲金繳款通知單資料異常通報單</a:t>
            </a:r>
            <a:r>
              <a:rPr lang="en-US" altLang="zh-TW"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橫式</a:t>
            </a:r>
            <a:r>
              <a:rPr lang="en-US" altLang="zh-TW" sz="20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p>
          <a:p>
            <a:pPr lvl="0"/>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涉及</a:t>
            </a:r>
            <a:r>
              <a:rPr lang="zh-TW" altLang="en-US" sz="20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儲金補款、退費</a:t>
            </a:r>
            <a:r>
              <a:rPr lang="zh-TW" altLang="en-US" sz="20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情況時填寫</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，如</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u="sng" dirty="0">
                <a:latin typeface="標楷體" panose="03000509000000000000" pitchFamily="65" charset="-120"/>
                <a:ea typeface="標楷體" panose="03000509000000000000" pitchFamily="65" charset="-120"/>
                <a:cs typeface="Times New Roman" panose="02020603050405020304" pitchFamily="18" charset="0"/>
              </a:rPr>
              <a:t>留職停薪</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起迄日有誤、</a:t>
            </a:r>
            <a:r>
              <a:rPr lang="zh-TW" altLang="en-US" sz="2000" b="1" u="sng" dirty="0">
                <a:latin typeface="標楷體" panose="03000509000000000000" pitchFamily="65" charset="-120"/>
                <a:ea typeface="標楷體" panose="03000509000000000000" pitchFamily="65" charset="-120"/>
                <a:cs typeface="Times New Roman" panose="02020603050405020304" pitchFamily="18" charset="0"/>
              </a:rPr>
              <a:t>考核</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紀錄有誤</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p>
          <a:p>
            <a:pPr lvl="0"/>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400" b="1" dirty="0">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12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19</a:t>
            </a:fld>
            <a:endParaRPr lang="zh-CN" altLang="en-US" dirty="0"/>
          </a:p>
        </p:txBody>
      </p:sp>
      <p:pic>
        <p:nvPicPr>
          <p:cNvPr id="8" name="圖片 7">
            <a:extLst>
              <a:ext uri="{FF2B5EF4-FFF2-40B4-BE49-F238E27FC236}">
                <a16:creationId xmlns:a16="http://schemas.microsoft.com/office/drawing/2014/main" id="{CC84D0A7-61DC-084F-C42B-DDEBBC46DE48}"/>
              </a:ext>
            </a:extLst>
          </p:cNvPr>
          <p:cNvPicPr>
            <a:picLocks noChangeAspect="1"/>
          </p:cNvPicPr>
          <p:nvPr/>
        </p:nvPicPr>
        <p:blipFill rotWithShape="1">
          <a:blip r:embed="rId4"/>
          <a:srcRect l="85756" t="29070" r="5868" b="26089"/>
          <a:stretch/>
        </p:blipFill>
        <p:spPr bwMode="auto">
          <a:xfrm>
            <a:off x="10137163" y="869680"/>
            <a:ext cx="1730864" cy="5213337"/>
          </a:xfrm>
          <a:prstGeom prst="rect">
            <a:avLst/>
          </a:prstGeom>
          <a:ln>
            <a:solidFill>
              <a:schemeClr val="bg2">
                <a:lumMod val="75000"/>
              </a:schemeClr>
            </a:solidFill>
          </a:ln>
          <a:extLst>
            <a:ext uri="{53640926-AAD7-44D8-BBD7-CCE9431645EC}">
              <a14:shadowObscured xmlns:a14="http://schemas.microsoft.com/office/drawing/2010/main"/>
            </a:ext>
          </a:extLst>
        </p:spPr>
      </p:pic>
      <p:pic>
        <p:nvPicPr>
          <p:cNvPr id="4" name="圖片 3">
            <a:extLst>
              <a:ext uri="{FF2B5EF4-FFF2-40B4-BE49-F238E27FC236}">
                <a16:creationId xmlns:a16="http://schemas.microsoft.com/office/drawing/2014/main" id="{2F9CCDA9-97AA-6810-D9C6-1715D993F3DC}"/>
              </a:ext>
            </a:extLst>
          </p:cNvPr>
          <p:cNvPicPr>
            <a:picLocks noChangeAspect="1"/>
          </p:cNvPicPr>
          <p:nvPr/>
        </p:nvPicPr>
        <p:blipFill rotWithShape="1">
          <a:blip r:embed="rId5"/>
          <a:srcRect t="22163" r="27246" b="52235"/>
          <a:stretch/>
        </p:blipFill>
        <p:spPr bwMode="auto">
          <a:xfrm>
            <a:off x="623538" y="2315560"/>
            <a:ext cx="6221880" cy="1276350"/>
          </a:xfrm>
          <a:prstGeom prst="rect">
            <a:avLst/>
          </a:prstGeom>
          <a:ln>
            <a:solidFill>
              <a:schemeClr val="bg1">
                <a:lumMod val="50000"/>
              </a:schemeClr>
            </a:solidFill>
          </a:ln>
          <a:extLst>
            <a:ext uri="{53640926-AAD7-44D8-BBD7-CCE9431645EC}">
              <a14:shadowObscured xmlns:a14="http://schemas.microsoft.com/office/drawing/2010/main"/>
            </a:ext>
          </a:extLst>
        </p:spPr>
      </p:pic>
      <p:sp>
        <p:nvSpPr>
          <p:cNvPr id="10" name="矩形 9">
            <a:extLst>
              <a:ext uri="{FF2B5EF4-FFF2-40B4-BE49-F238E27FC236}">
                <a16:creationId xmlns:a16="http://schemas.microsoft.com/office/drawing/2014/main" id="{A2DCC530-A4DE-3439-E7A7-4F79CF40D9C4}"/>
              </a:ext>
            </a:extLst>
          </p:cNvPr>
          <p:cNvSpPr/>
          <p:nvPr/>
        </p:nvSpPr>
        <p:spPr>
          <a:xfrm>
            <a:off x="9918259" y="952441"/>
            <a:ext cx="1856845" cy="4305957"/>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1" name="矩形 10">
            <a:extLst>
              <a:ext uri="{FF2B5EF4-FFF2-40B4-BE49-F238E27FC236}">
                <a16:creationId xmlns:a16="http://schemas.microsoft.com/office/drawing/2014/main" id="{63E7F665-2213-2FA1-15E7-0EDADD644724}"/>
              </a:ext>
            </a:extLst>
          </p:cNvPr>
          <p:cNvSpPr/>
          <p:nvPr/>
        </p:nvSpPr>
        <p:spPr>
          <a:xfrm>
            <a:off x="2871363" y="184377"/>
            <a:ext cx="2344626" cy="646331"/>
          </a:xfrm>
          <a:prstGeom prst="rect">
            <a:avLst/>
          </a:prstGeom>
          <a:solidFill>
            <a:schemeClr val="accent2">
              <a:lumMod val="60000"/>
              <a:lumOff val="40000"/>
            </a:schemeClr>
          </a:solidFill>
          <a:ln w="38100">
            <a:noFill/>
          </a:ln>
        </p:spPr>
        <p:txBody>
          <a:bodyPr wrap="square">
            <a:spAutoFit/>
          </a:bodyPr>
          <a:lstStyle/>
          <a:p>
            <a:r>
              <a:rPr lang="zh-TW" altLang="en-US" sz="3600" spc="600" dirty="0">
                <a:latin typeface="標楷體" panose="03000509000000000000" pitchFamily="65" charset="-120"/>
                <a:ea typeface="標楷體" panose="03000509000000000000" pitchFamily="65" charset="-120"/>
                <a:cs typeface="+mn-ea"/>
                <a:sym typeface="+mn-lt"/>
              </a:rPr>
              <a:t>資料更正</a:t>
            </a:r>
          </a:p>
        </p:txBody>
      </p:sp>
      <p:pic>
        <p:nvPicPr>
          <p:cNvPr id="12" name="圖片 11">
            <a:extLst>
              <a:ext uri="{FF2B5EF4-FFF2-40B4-BE49-F238E27FC236}">
                <a16:creationId xmlns:a16="http://schemas.microsoft.com/office/drawing/2014/main" id="{3F0C41C0-6DDD-59F7-C2AC-05378C796AC0}"/>
              </a:ext>
            </a:extLst>
          </p:cNvPr>
          <p:cNvPicPr>
            <a:picLocks noChangeAspect="1"/>
          </p:cNvPicPr>
          <p:nvPr/>
        </p:nvPicPr>
        <p:blipFill rotWithShape="1">
          <a:blip r:embed="rId6"/>
          <a:srcRect t="22354" r="15317" b="54719"/>
          <a:stretch/>
        </p:blipFill>
        <p:spPr bwMode="auto">
          <a:xfrm>
            <a:off x="652792" y="4793642"/>
            <a:ext cx="7609782" cy="1143000"/>
          </a:xfrm>
          <a:prstGeom prst="rect">
            <a:avLst/>
          </a:prstGeom>
          <a:ln w="19050">
            <a:solidFill>
              <a:schemeClr val="accent6">
                <a:lumMod val="50000"/>
              </a:schemeClr>
            </a:solidFill>
          </a:ln>
          <a:extLst>
            <a:ext uri="{53640926-AAD7-44D8-BBD7-CCE9431645EC}">
              <a14:shadowObscured xmlns:a14="http://schemas.microsoft.com/office/drawing/2010/main"/>
            </a:ext>
          </a:extLst>
        </p:spPr>
      </p:pic>
      <p:sp>
        <p:nvSpPr>
          <p:cNvPr id="14" name="文字方塊 13">
            <a:extLst>
              <a:ext uri="{FF2B5EF4-FFF2-40B4-BE49-F238E27FC236}">
                <a16:creationId xmlns:a16="http://schemas.microsoft.com/office/drawing/2014/main" id="{CE555B91-05AA-AE84-31A5-ED640FE39333}"/>
              </a:ext>
            </a:extLst>
          </p:cNvPr>
          <p:cNvSpPr txBox="1"/>
          <p:nvPr/>
        </p:nvSpPr>
        <p:spPr>
          <a:xfrm>
            <a:off x="416896" y="184378"/>
            <a:ext cx="2178828" cy="646331"/>
          </a:xfrm>
          <a:prstGeom prst="rect">
            <a:avLst/>
          </a:prstGeom>
          <a:solidFill>
            <a:schemeClr val="bg1"/>
          </a:solidFill>
          <a:ln w="28575">
            <a:solidFill>
              <a:schemeClr val="bg2">
                <a:lumMod val="25000"/>
              </a:schemeClr>
            </a:solidFill>
          </a:ln>
        </p:spPr>
        <p:txBody>
          <a:bodyPr wrap="square" rtlCol="0">
            <a:spAutoFit/>
          </a:bodyPr>
          <a:lstStyle/>
          <a:p>
            <a:pPr algn="ctr"/>
            <a:r>
              <a:rPr lang="zh-TW" altLang="en-US" sz="2400" b="1" dirty="0">
                <a:latin typeface="+mn-ea"/>
              </a:rPr>
              <a:t> </a:t>
            </a:r>
            <a:r>
              <a:rPr lang="zh-TW" altLang="en-US" sz="3600" b="1" dirty="0">
                <a:latin typeface="標楷體" panose="03000509000000000000" pitchFamily="65" charset="-120"/>
                <a:ea typeface="標楷體" panose="03000509000000000000" pitchFamily="65" charset="-120"/>
              </a:rPr>
              <a:t>在職人員</a:t>
            </a:r>
            <a:endParaRPr lang="en-US" altLang="zh-TW" sz="3600" b="1" dirty="0">
              <a:latin typeface="標楷體" panose="03000509000000000000" pitchFamily="65" charset="-120"/>
              <a:ea typeface="標楷體" panose="03000509000000000000" pitchFamily="65" charset="-120"/>
            </a:endParaRPr>
          </a:p>
        </p:txBody>
      </p:sp>
      <p:sp>
        <p:nvSpPr>
          <p:cNvPr id="15" name="矩形 14">
            <a:extLst>
              <a:ext uri="{FF2B5EF4-FFF2-40B4-BE49-F238E27FC236}">
                <a16:creationId xmlns:a16="http://schemas.microsoft.com/office/drawing/2014/main" id="{74BDD7AD-B341-F010-DE2D-8767563E5A76}"/>
              </a:ext>
            </a:extLst>
          </p:cNvPr>
          <p:cNvSpPr/>
          <p:nvPr/>
        </p:nvSpPr>
        <p:spPr>
          <a:xfrm>
            <a:off x="215104" y="3782728"/>
            <a:ext cx="9304280" cy="2388864"/>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a:extLst>
              <a:ext uri="{FF2B5EF4-FFF2-40B4-BE49-F238E27FC236}">
                <a16:creationId xmlns:a16="http://schemas.microsoft.com/office/drawing/2014/main" id="{FBE3B67B-11BE-C51D-170E-0395A8FECBEC}"/>
              </a:ext>
            </a:extLst>
          </p:cNvPr>
          <p:cNvSpPr txBox="1"/>
          <p:nvPr/>
        </p:nvSpPr>
        <p:spPr>
          <a:xfrm>
            <a:off x="7192885" y="3240154"/>
            <a:ext cx="2380873" cy="369332"/>
          </a:xfrm>
          <a:prstGeom prst="rect">
            <a:avLst/>
          </a:prstGeom>
          <a:noFill/>
        </p:spPr>
        <p:txBody>
          <a:bodyPr wrap="square" rtlCol="0">
            <a:spAutoFit/>
          </a:bodyPr>
          <a:lstStyle/>
          <a:p>
            <a:r>
              <a:rPr lang="zh-TW" altLang="en-US" b="1" dirty="0">
                <a:solidFill>
                  <a:srgbClr val="C00000"/>
                </a:solidFill>
                <a:latin typeface="標楷體" panose="03000509000000000000" pitchFamily="65" charset="-120"/>
                <a:ea typeface="標楷體" panose="03000509000000000000" pitchFamily="65" charset="-120"/>
              </a:rPr>
              <a:t>*請務必依說明作業</a:t>
            </a:r>
            <a:r>
              <a:rPr lang="en-US" altLang="zh-TW" b="1" dirty="0">
                <a:solidFill>
                  <a:srgbClr val="C00000"/>
                </a:solidFill>
                <a:latin typeface="標楷體" panose="03000509000000000000" pitchFamily="65" charset="-120"/>
                <a:ea typeface="標楷體" panose="03000509000000000000" pitchFamily="65" charset="-120"/>
              </a:rPr>
              <a:t>!!!</a:t>
            </a:r>
            <a:endParaRPr lang="zh-TW" altLang="en-US" b="1" dirty="0">
              <a:solidFill>
                <a:srgbClr val="C00000"/>
              </a:solidFill>
              <a:latin typeface="標楷體" panose="03000509000000000000" pitchFamily="65" charset="-120"/>
              <a:ea typeface="標楷體" panose="03000509000000000000" pitchFamily="65" charset="-120"/>
            </a:endParaRPr>
          </a:p>
        </p:txBody>
      </p:sp>
      <p:sp>
        <p:nvSpPr>
          <p:cNvPr id="13" name="星形: 五角 12">
            <a:extLst>
              <a:ext uri="{FF2B5EF4-FFF2-40B4-BE49-F238E27FC236}">
                <a16:creationId xmlns:a16="http://schemas.microsoft.com/office/drawing/2014/main" id="{E156E138-F456-FBF3-F3CD-507420CC3745}"/>
              </a:ext>
            </a:extLst>
          </p:cNvPr>
          <p:cNvSpPr/>
          <p:nvPr/>
        </p:nvSpPr>
        <p:spPr>
          <a:xfrm rot="20688396">
            <a:off x="9342476" y="3025596"/>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80245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B7E70249-8E5C-0247-A218-9F037A545D9D}"/>
              </a:ext>
            </a:extLst>
          </p:cNvPr>
          <p:cNvGrpSpPr/>
          <p:nvPr/>
        </p:nvGrpSpPr>
        <p:grpSpPr>
          <a:xfrm rot="15433288">
            <a:off x="1694201" y="2070117"/>
            <a:ext cx="2611131" cy="2717764"/>
            <a:chOff x="4297364" y="903288"/>
            <a:chExt cx="2946834" cy="3067178"/>
          </a:xfrm>
          <a:solidFill>
            <a:schemeClr val="bg1">
              <a:lumMod val="65000"/>
              <a:alpha val="13000"/>
            </a:schemeClr>
          </a:solidFill>
        </p:grpSpPr>
        <p:sp>
          <p:nvSpPr>
            <p:cNvPr id="3" name="Freeform 5">
              <a:extLst>
                <a:ext uri="{FF2B5EF4-FFF2-40B4-BE49-F238E27FC236}">
                  <a16:creationId xmlns:a16="http://schemas.microsoft.com/office/drawing/2014/main" id="{ED71DDAF-BC9E-FA46-B618-4A0F73F46CC8}"/>
                </a:ext>
              </a:extLst>
            </p:cNvPr>
            <p:cNvSpPr>
              <a:spLocks/>
            </p:cNvSpPr>
            <p:nvPr/>
          </p:nvSpPr>
          <p:spPr bwMode="auto">
            <a:xfrm>
              <a:off x="4794669" y="1516318"/>
              <a:ext cx="1809749" cy="1915925"/>
            </a:xfrm>
            <a:prstGeom prst="halfFrame">
              <a:avLst>
                <a:gd name="adj1" fmla="val 7967"/>
                <a:gd name="adj2" fmla="val 6509"/>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4" name="Freeform 7">
              <a:extLst>
                <a:ext uri="{FF2B5EF4-FFF2-40B4-BE49-F238E27FC236}">
                  <a16:creationId xmlns:a16="http://schemas.microsoft.com/office/drawing/2014/main" id="{067E55A3-2356-4247-ABBE-770435DF5A42}"/>
                </a:ext>
              </a:extLst>
            </p:cNvPr>
            <p:cNvSpPr>
              <a:spLocks/>
            </p:cNvSpPr>
            <p:nvPr/>
          </p:nvSpPr>
          <p:spPr bwMode="auto">
            <a:xfrm>
              <a:off x="4297364" y="903288"/>
              <a:ext cx="2946834" cy="2058988"/>
            </a:xfrm>
            <a:prstGeom prst="halfFrame">
              <a:avLst>
                <a:gd name="adj1" fmla="val 3868"/>
                <a:gd name="adj2" fmla="val 323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cs typeface="+mn-ea"/>
                <a:sym typeface="+mn-lt"/>
              </a:endParaRPr>
            </a:p>
          </p:txBody>
        </p:sp>
        <p:sp>
          <p:nvSpPr>
            <p:cNvPr id="5" name="Freeform 9">
              <a:extLst>
                <a:ext uri="{FF2B5EF4-FFF2-40B4-BE49-F238E27FC236}">
                  <a16:creationId xmlns:a16="http://schemas.microsoft.com/office/drawing/2014/main" id="{D09191B1-C47E-6945-BB5B-C529B876916D}"/>
                </a:ext>
              </a:extLst>
            </p:cNvPr>
            <p:cNvSpPr>
              <a:spLocks/>
            </p:cNvSpPr>
            <p:nvPr/>
          </p:nvSpPr>
          <p:spPr bwMode="auto">
            <a:xfrm rot="10785847">
              <a:off x="5778599" y="2623513"/>
              <a:ext cx="955675" cy="843824"/>
            </a:xfrm>
            <a:prstGeom prst="halfFrame">
              <a:avLst>
                <a:gd name="adj1" fmla="val 7749"/>
                <a:gd name="adj2" fmla="val 520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cs typeface="+mn-ea"/>
                <a:sym typeface="+mn-lt"/>
              </a:endParaRPr>
            </a:p>
          </p:txBody>
        </p:sp>
        <p:sp>
          <p:nvSpPr>
            <p:cNvPr id="6" name="Freeform 10">
              <a:extLst>
                <a:ext uri="{FF2B5EF4-FFF2-40B4-BE49-F238E27FC236}">
                  <a16:creationId xmlns:a16="http://schemas.microsoft.com/office/drawing/2014/main" id="{7341F5D0-31A9-284B-8819-5E292132F33A}"/>
                </a:ext>
              </a:extLst>
            </p:cNvPr>
            <p:cNvSpPr>
              <a:spLocks/>
            </p:cNvSpPr>
            <p:nvPr/>
          </p:nvSpPr>
          <p:spPr bwMode="auto">
            <a:xfrm rot="5374475">
              <a:off x="4942544" y="1669490"/>
              <a:ext cx="2819189" cy="1782764"/>
            </a:xfrm>
            <a:prstGeom prst="halfFrame">
              <a:avLst>
                <a:gd name="adj1" fmla="val 9115"/>
                <a:gd name="adj2" fmla="val 9656"/>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7" name="Freeform 11">
              <a:extLst>
                <a:ext uri="{FF2B5EF4-FFF2-40B4-BE49-F238E27FC236}">
                  <a16:creationId xmlns:a16="http://schemas.microsoft.com/office/drawing/2014/main" id="{0589DD6A-F401-0C47-803B-07B198452388}"/>
                </a:ext>
              </a:extLst>
            </p:cNvPr>
            <p:cNvSpPr>
              <a:spLocks/>
            </p:cNvSpPr>
            <p:nvPr/>
          </p:nvSpPr>
          <p:spPr bwMode="auto">
            <a:xfrm rot="10720490" flipH="1">
              <a:off x="4473734" y="2580189"/>
              <a:ext cx="2458034" cy="1282700"/>
            </a:xfrm>
            <a:prstGeom prst="halfFrame">
              <a:avLst>
                <a:gd name="adj1" fmla="val 14367"/>
                <a:gd name="adj2" fmla="val 1338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grpSp>
        <p:nvGrpSpPr>
          <p:cNvPr id="14" name="组合 13">
            <a:extLst>
              <a:ext uri="{FF2B5EF4-FFF2-40B4-BE49-F238E27FC236}">
                <a16:creationId xmlns:a16="http://schemas.microsoft.com/office/drawing/2014/main" id="{7B9F135C-A250-FC45-A525-95C4E5CEAC6F}"/>
              </a:ext>
            </a:extLst>
          </p:cNvPr>
          <p:cNvGrpSpPr/>
          <p:nvPr/>
        </p:nvGrpSpPr>
        <p:grpSpPr>
          <a:xfrm>
            <a:off x="8749349" y="-1573827"/>
            <a:ext cx="4118272" cy="9586345"/>
            <a:chOff x="8749349" y="-1573827"/>
            <a:chExt cx="4118272" cy="9586345"/>
          </a:xfrm>
        </p:grpSpPr>
        <p:sp>
          <p:nvSpPr>
            <p:cNvPr id="15" name="任意多边形: 形状 26">
              <a:extLst>
                <a:ext uri="{FF2B5EF4-FFF2-40B4-BE49-F238E27FC236}">
                  <a16:creationId xmlns:a16="http://schemas.microsoft.com/office/drawing/2014/main" id="{3548F1FC-F264-AB4F-BB3E-B84DD396D6A2}"/>
                </a:ext>
              </a:extLst>
            </p:cNvPr>
            <p:cNvSpPr>
              <a:spLocks noChangeAspect="1"/>
            </p:cNvSpPr>
            <p:nvPr/>
          </p:nvSpPr>
          <p:spPr>
            <a:xfrm rot="12104625">
              <a:off x="8749349" y="4867746"/>
              <a:ext cx="2772000" cy="2772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16" name="任意多边形: 形状 1">
              <a:extLst>
                <a:ext uri="{FF2B5EF4-FFF2-40B4-BE49-F238E27FC236}">
                  <a16:creationId xmlns:a16="http://schemas.microsoft.com/office/drawing/2014/main" id="{8E4899B1-432C-3149-98C3-CCEE757BACBD}"/>
                </a:ext>
              </a:extLst>
            </p:cNvPr>
            <p:cNvSpPr/>
            <p:nvPr/>
          </p:nvSpPr>
          <p:spPr>
            <a:xfrm rot="2045644">
              <a:off x="10347621" y="5492518"/>
              <a:ext cx="2520000" cy="2520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8" name="文本框 17">
              <a:extLst>
                <a:ext uri="{FF2B5EF4-FFF2-40B4-BE49-F238E27FC236}">
                  <a16:creationId xmlns:a16="http://schemas.microsoft.com/office/drawing/2014/main" id="{AD3C50BF-6C6E-5844-B09E-683542015EED}"/>
                </a:ext>
              </a:extLst>
            </p:cNvPr>
            <p:cNvSpPr txBox="1"/>
            <p:nvPr/>
          </p:nvSpPr>
          <p:spPr>
            <a:xfrm rot="10800000">
              <a:off x="10302137" y="-1573827"/>
              <a:ext cx="1604211" cy="37702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3900" b="1" i="0" u="none" strike="noStrike" kern="1200" cap="none" spc="0" normalizeH="0" baseline="0" noProof="0" dirty="0">
                  <a:ln>
                    <a:noFill/>
                  </a:ln>
                  <a:solidFill>
                    <a:schemeClr val="bg2">
                      <a:lumMod val="25000"/>
                    </a:schemeClr>
                  </a:solidFill>
                  <a:effectLst/>
                  <a:uLnTx/>
                  <a:uFillTx/>
                  <a:cs typeface="+mn-ea"/>
                  <a:sym typeface="+mn-lt"/>
                </a:rPr>
                <a:t>“</a:t>
              </a:r>
            </a:p>
          </p:txBody>
        </p:sp>
      </p:grpSp>
      <p:pic>
        <p:nvPicPr>
          <p:cNvPr id="17" name="圖片 16">
            <a:extLst>
              <a:ext uri="{FF2B5EF4-FFF2-40B4-BE49-F238E27FC236}">
                <a16:creationId xmlns:a16="http://schemas.microsoft.com/office/drawing/2014/main" id="{2B49A1C9-C05A-47C8-95E8-89D1B08EFD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078416"/>
            <a:ext cx="3249991" cy="647850"/>
          </a:xfrm>
          <a:prstGeom prst="rect">
            <a:avLst/>
          </a:prstGeom>
        </p:spPr>
      </p:pic>
      <p:sp>
        <p:nvSpPr>
          <p:cNvPr id="19" name="矩形 8">
            <a:extLst>
              <a:ext uri="{FF2B5EF4-FFF2-40B4-BE49-F238E27FC236}">
                <a16:creationId xmlns:a16="http://schemas.microsoft.com/office/drawing/2014/main" id="{02265E57-C6B0-4AD4-B272-9E9F1308F485}"/>
              </a:ext>
            </a:extLst>
          </p:cNvPr>
          <p:cNvSpPr/>
          <p:nvPr/>
        </p:nvSpPr>
        <p:spPr>
          <a:xfrm>
            <a:off x="2067117" y="1742128"/>
            <a:ext cx="11518060" cy="707886"/>
          </a:xfrm>
          <a:prstGeom prst="rect">
            <a:avLst/>
          </a:prstGeom>
        </p:spPr>
        <p:txBody>
          <a:bodyPr wrap="square">
            <a:spAutoFit/>
          </a:bodyPr>
          <a:lstStyle/>
          <a:p>
            <a:r>
              <a:rPr lang="zh-TW" altLang="en-US" sz="4000" spc="600" dirty="0">
                <a:solidFill>
                  <a:srgbClr val="FF0000"/>
                </a:solidFill>
                <a:latin typeface="標楷體" panose="03000509000000000000" pitchFamily="65" charset="-120"/>
                <a:ea typeface="標楷體" panose="03000509000000000000" pitchFamily="65" charset="-120"/>
                <a:cs typeface="+mn-ea"/>
                <a:sym typeface="+mn-lt"/>
              </a:rPr>
              <a:t>＊</a:t>
            </a:r>
            <a:r>
              <a:rPr lang="zh-TW" altLang="en-US" sz="3400" spc="600" dirty="0">
                <a:latin typeface="標楷體" panose="03000509000000000000" pitchFamily="65" charset="-120"/>
                <a:ea typeface="標楷體" panose="03000509000000000000" pitchFamily="65" charset="-120"/>
                <a:cs typeface="+mn-ea"/>
                <a:sym typeface="+mn-lt"/>
              </a:rPr>
              <a:t>新進及在職教職員資料異動</a:t>
            </a:r>
          </a:p>
        </p:txBody>
      </p:sp>
      <p:sp>
        <p:nvSpPr>
          <p:cNvPr id="8" name="矩形 7">
            <a:extLst>
              <a:ext uri="{FF2B5EF4-FFF2-40B4-BE49-F238E27FC236}">
                <a16:creationId xmlns:a16="http://schemas.microsoft.com/office/drawing/2014/main" id="{C416D389-6EBB-F39B-3C75-185BA6D71567}"/>
              </a:ext>
            </a:extLst>
          </p:cNvPr>
          <p:cNvSpPr/>
          <p:nvPr/>
        </p:nvSpPr>
        <p:spPr>
          <a:xfrm>
            <a:off x="3742551" y="352332"/>
            <a:ext cx="2711562" cy="885973"/>
          </a:xfrm>
          <a:prstGeom prst="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9" name="TextBox 891">
            <a:extLst>
              <a:ext uri="{FF2B5EF4-FFF2-40B4-BE49-F238E27FC236}">
                <a16:creationId xmlns:a16="http://schemas.microsoft.com/office/drawing/2014/main" id="{C47E3EA3-744F-9999-87F1-6F6CD1C124AB}"/>
              </a:ext>
            </a:extLst>
          </p:cNvPr>
          <p:cNvSpPr txBox="1"/>
          <p:nvPr/>
        </p:nvSpPr>
        <p:spPr>
          <a:xfrm>
            <a:off x="3749720" y="319823"/>
            <a:ext cx="2711562" cy="830997"/>
          </a:xfrm>
          <a:prstGeom prst="rect">
            <a:avLst/>
          </a:prstGeom>
          <a:noFill/>
        </p:spPr>
        <p:txBody>
          <a:bodyPr wrap="square" rtlCol="0">
            <a:spAutoFit/>
          </a:bodyPr>
          <a:lstStyle/>
          <a:p>
            <a:pPr algn="dist"/>
            <a:r>
              <a:rPr lang="zh-TW" altLang="en-US" sz="4800" b="1" dirty="0">
                <a:solidFill>
                  <a:schemeClr val="bg1"/>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概要</a:t>
            </a:r>
            <a:endParaRPr lang="zh-CN" altLang="en-US" sz="4800" b="1" dirty="0">
              <a:solidFill>
                <a:schemeClr val="tx1">
                  <a:lumMod val="65000"/>
                  <a:lumOff val="35000"/>
                </a:schemeClr>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endParaRPr>
          </a:p>
        </p:txBody>
      </p:sp>
      <p:sp>
        <p:nvSpPr>
          <p:cNvPr id="10" name="矩形 8">
            <a:extLst>
              <a:ext uri="{FF2B5EF4-FFF2-40B4-BE49-F238E27FC236}">
                <a16:creationId xmlns:a16="http://schemas.microsoft.com/office/drawing/2014/main" id="{04F00E7B-9517-4E09-E0EE-B04E585343FC}"/>
              </a:ext>
            </a:extLst>
          </p:cNvPr>
          <p:cNvSpPr/>
          <p:nvPr/>
        </p:nvSpPr>
        <p:spPr>
          <a:xfrm>
            <a:off x="2058366" y="4375574"/>
            <a:ext cx="6276144" cy="646331"/>
          </a:xfrm>
          <a:prstGeom prst="rect">
            <a:avLst/>
          </a:prstGeom>
        </p:spPr>
        <p:txBody>
          <a:bodyPr wrap="square">
            <a:spAutoFit/>
          </a:bodyPr>
          <a:lstStyle/>
          <a:p>
            <a:r>
              <a:rPr lang="zh-TW" altLang="en-US" sz="3600" spc="600" dirty="0">
                <a:solidFill>
                  <a:srgbClr val="FF0000"/>
                </a:solidFill>
                <a:latin typeface="標楷體" panose="03000509000000000000" pitchFamily="65" charset="-120"/>
                <a:ea typeface="標楷體" panose="03000509000000000000" pitchFamily="65" charset="-120"/>
                <a:cs typeface="+mn-ea"/>
                <a:sym typeface="+mn-lt"/>
              </a:rPr>
              <a:t>＊</a:t>
            </a:r>
            <a:r>
              <a:rPr lang="zh-TW" altLang="en-US" sz="3400" spc="600" dirty="0">
                <a:latin typeface="標楷體" panose="03000509000000000000" pitchFamily="65" charset="-120"/>
                <a:ea typeface="標楷體" panose="03000509000000000000" pitchFamily="65" charset="-120"/>
                <a:cs typeface="+mn-ea"/>
                <a:sym typeface="+mn-lt"/>
              </a:rPr>
              <a:t>增額提撥</a:t>
            </a:r>
            <a:endParaRPr lang="en-US" altLang="zh-TW" sz="3400" spc="600" dirty="0">
              <a:latin typeface="標楷體" panose="03000509000000000000" pitchFamily="65" charset="-120"/>
              <a:ea typeface="標楷體" panose="03000509000000000000" pitchFamily="65" charset="-120"/>
              <a:cs typeface="+mn-ea"/>
              <a:sym typeface="+mn-lt"/>
            </a:endParaRPr>
          </a:p>
        </p:txBody>
      </p:sp>
      <p:sp>
        <p:nvSpPr>
          <p:cNvPr id="11" name="矩形 8">
            <a:extLst>
              <a:ext uri="{FF2B5EF4-FFF2-40B4-BE49-F238E27FC236}">
                <a16:creationId xmlns:a16="http://schemas.microsoft.com/office/drawing/2014/main" id="{750A3CD7-F7AB-A191-203D-FB680B994C6F}"/>
              </a:ext>
            </a:extLst>
          </p:cNvPr>
          <p:cNvSpPr/>
          <p:nvPr/>
        </p:nvSpPr>
        <p:spPr>
          <a:xfrm>
            <a:off x="-1086801" y="4991521"/>
            <a:ext cx="10564003" cy="646331"/>
          </a:xfrm>
          <a:prstGeom prst="rect">
            <a:avLst/>
          </a:prstGeom>
        </p:spPr>
        <p:txBody>
          <a:bodyPr wrap="square">
            <a:spAutoFit/>
          </a:bodyPr>
          <a:lstStyle/>
          <a:p>
            <a:pPr algn="ctr"/>
            <a:r>
              <a:rPr lang="zh-TW" altLang="en-US" sz="3600" spc="600" dirty="0">
                <a:solidFill>
                  <a:srgbClr val="FF0000"/>
                </a:solidFill>
                <a:latin typeface="標楷體" panose="03000509000000000000" pitchFamily="65" charset="-120"/>
                <a:ea typeface="標楷體" panose="03000509000000000000" pitchFamily="65" charset="-120"/>
                <a:cs typeface="+mn-ea"/>
                <a:sym typeface="+mn-lt"/>
              </a:rPr>
              <a:t>＊</a:t>
            </a:r>
            <a:r>
              <a:rPr lang="zh-TW" altLang="en-US" sz="3400" spc="600" dirty="0">
                <a:latin typeface="標楷體" panose="03000509000000000000" pitchFamily="65" charset="-120"/>
                <a:ea typeface="標楷體" panose="03000509000000000000" pitchFamily="65" charset="-120"/>
                <a:cs typeface="+mn-ea"/>
                <a:sym typeface="+mn-lt"/>
              </a:rPr>
              <a:t>綜合性業務宣導</a:t>
            </a:r>
            <a:endParaRPr lang="en-US" altLang="zh-TW" sz="3400" spc="600" dirty="0">
              <a:latin typeface="標楷體" panose="03000509000000000000" pitchFamily="65" charset="-120"/>
              <a:ea typeface="標楷體" panose="03000509000000000000" pitchFamily="65" charset="-120"/>
              <a:cs typeface="+mn-ea"/>
              <a:sym typeface="+mn-lt"/>
            </a:endParaRPr>
          </a:p>
        </p:txBody>
      </p:sp>
      <p:sp>
        <p:nvSpPr>
          <p:cNvPr id="12" name="矩形 8">
            <a:extLst>
              <a:ext uri="{FF2B5EF4-FFF2-40B4-BE49-F238E27FC236}">
                <a16:creationId xmlns:a16="http://schemas.microsoft.com/office/drawing/2014/main" id="{7BB8DFB4-A10C-69C7-FF60-5B48BE5D0F28}"/>
              </a:ext>
            </a:extLst>
          </p:cNvPr>
          <p:cNvSpPr/>
          <p:nvPr/>
        </p:nvSpPr>
        <p:spPr>
          <a:xfrm>
            <a:off x="101" y="3729243"/>
            <a:ext cx="11451659" cy="646331"/>
          </a:xfrm>
          <a:prstGeom prst="rect">
            <a:avLst/>
          </a:prstGeom>
        </p:spPr>
        <p:txBody>
          <a:bodyPr wrap="square">
            <a:spAutoFit/>
          </a:bodyPr>
          <a:lstStyle/>
          <a:p>
            <a:pPr algn="ctr"/>
            <a:r>
              <a:rPr lang="zh-TW" altLang="en-US" sz="3600" spc="600" dirty="0">
                <a:solidFill>
                  <a:srgbClr val="FF0000"/>
                </a:solidFill>
                <a:latin typeface="標楷體" panose="03000509000000000000" pitchFamily="65" charset="-120"/>
                <a:ea typeface="標楷體" panose="03000509000000000000" pitchFamily="65" charset="-120"/>
                <a:cs typeface="+mn-ea"/>
                <a:sym typeface="+mn-lt"/>
              </a:rPr>
              <a:t>＊</a:t>
            </a:r>
            <a:r>
              <a:rPr lang="zh-TW" altLang="en-US" sz="3400" spc="600" dirty="0">
                <a:latin typeface="標楷體" panose="03000509000000000000" pitchFamily="65" charset="-120"/>
                <a:ea typeface="標楷體" panose="03000509000000000000" pitchFamily="65" charset="-120"/>
                <a:cs typeface="+mn-ea"/>
                <a:sym typeface="+mn-lt"/>
              </a:rPr>
              <a:t>案件之適用條款及應注意事項</a:t>
            </a:r>
          </a:p>
        </p:txBody>
      </p:sp>
      <p:sp>
        <p:nvSpPr>
          <p:cNvPr id="13" name="矩形 8">
            <a:extLst>
              <a:ext uri="{FF2B5EF4-FFF2-40B4-BE49-F238E27FC236}">
                <a16:creationId xmlns:a16="http://schemas.microsoft.com/office/drawing/2014/main" id="{F2ED5717-BC18-E7B5-EB64-EA0E4CAE3D5B}"/>
              </a:ext>
            </a:extLst>
          </p:cNvPr>
          <p:cNvSpPr/>
          <p:nvPr/>
        </p:nvSpPr>
        <p:spPr>
          <a:xfrm>
            <a:off x="215104" y="3105452"/>
            <a:ext cx="10564003" cy="646331"/>
          </a:xfrm>
          <a:prstGeom prst="rect">
            <a:avLst/>
          </a:prstGeom>
        </p:spPr>
        <p:txBody>
          <a:bodyPr wrap="square">
            <a:spAutoFit/>
          </a:bodyPr>
          <a:lstStyle/>
          <a:p>
            <a:pPr algn="ctr"/>
            <a:r>
              <a:rPr lang="zh-TW" altLang="en-US" sz="3600" spc="600" dirty="0">
                <a:solidFill>
                  <a:srgbClr val="FF0000"/>
                </a:solidFill>
                <a:latin typeface="標楷體" panose="03000509000000000000" pitchFamily="65" charset="-120"/>
                <a:ea typeface="標楷體" panose="03000509000000000000" pitchFamily="65" charset="-120"/>
                <a:cs typeface="+mn-ea"/>
                <a:sym typeface="+mn-lt"/>
              </a:rPr>
              <a:t>＊</a:t>
            </a:r>
            <a:r>
              <a:rPr lang="zh-TW" altLang="en-US" sz="3400" spc="600" dirty="0">
                <a:latin typeface="標楷體" panose="03000509000000000000" pitchFamily="65" charset="-120"/>
                <a:ea typeface="標楷體" panose="03000509000000000000" pitchFamily="65" charset="-120"/>
                <a:cs typeface="+mn-ea"/>
                <a:sym typeface="+mn-lt"/>
              </a:rPr>
              <a:t>私校退撫儲金管理系統作業</a:t>
            </a:r>
            <a:endParaRPr lang="en-US" altLang="zh-TW" sz="3400" spc="600" dirty="0">
              <a:latin typeface="標楷體" panose="03000509000000000000" pitchFamily="65" charset="-120"/>
              <a:ea typeface="標楷體" panose="03000509000000000000" pitchFamily="65" charset="-120"/>
              <a:cs typeface="+mn-ea"/>
              <a:sym typeface="+mn-lt"/>
            </a:endParaRPr>
          </a:p>
        </p:txBody>
      </p:sp>
      <p:sp>
        <p:nvSpPr>
          <p:cNvPr id="20" name="矩形 8">
            <a:extLst>
              <a:ext uri="{FF2B5EF4-FFF2-40B4-BE49-F238E27FC236}">
                <a16:creationId xmlns:a16="http://schemas.microsoft.com/office/drawing/2014/main" id="{92B54638-E7CB-8894-036B-A62D16335BEA}"/>
              </a:ext>
            </a:extLst>
          </p:cNvPr>
          <p:cNvSpPr/>
          <p:nvPr/>
        </p:nvSpPr>
        <p:spPr>
          <a:xfrm>
            <a:off x="980378" y="2443535"/>
            <a:ext cx="10564003" cy="646331"/>
          </a:xfrm>
          <a:prstGeom prst="rect">
            <a:avLst/>
          </a:prstGeom>
        </p:spPr>
        <p:txBody>
          <a:bodyPr wrap="square">
            <a:spAutoFit/>
          </a:bodyPr>
          <a:lstStyle/>
          <a:p>
            <a:pPr algn="ctr"/>
            <a:r>
              <a:rPr lang="zh-TW" altLang="en-US" sz="3600" spc="600" dirty="0">
                <a:solidFill>
                  <a:srgbClr val="FF0000"/>
                </a:solidFill>
                <a:latin typeface="標楷體" panose="03000509000000000000" pitchFamily="65" charset="-120"/>
                <a:ea typeface="標楷體" panose="03000509000000000000" pitchFamily="65" charset="-120"/>
                <a:cs typeface="+mn-ea"/>
                <a:sym typeface="+mn-lt"/>
              </a:rPr>
              <a:t>＊</a:t>
            </a:r>
            <a:r>
              <a:rPr lang="zh-TW" altLang="en-US" sz="3400" spc="600" dirty="0">
                <a:latin typeface="標楷體" panose="03000509000000000000" pitchFamily="65" charset="-120"/>
                <a:ea typeface="標楷體" panose="03000509000000000000" pitchFamily="65" charset="-120"/>
                <a:cs typeface="+mn-ea"/>
                <a:sym typeface="+mn-lt"/>
              </a:rPr>
              <a:t>法定儲金、增額提撥款之繳款時程</a:t>
            </a:r>
            <a:endParaRPr lang="en-US" altLang="zh-TW" sz="3400" spc="600" dirty="0">
              <a:latin typeface="標楷體" panose="03000509000000000000" pitchFamily="65" charset="-120"/>
              <a:ea typeface="標楷體" panose="03000509000000000000" pitchFamily="65" charset="-120"/>
              <a:cs typeface="+mn-ea"/>
              <a:sym typeface="+mn-lt"/>
            </a:endParaRPr>
          </a:p>
        </p:txBody>
      </p:sp>
      <p:sp>
        <p:nvSpPr>
          <p:cNvPr id="23" name="投影片編號版面配置區 11">
            <a:extLst>
              <a:ext uri="{FF2B5EF4-FFF2-40B4-BE49-F238E27FC236}">
                <a16:creationId xmlns:a16="http://schemas.microsoft.com/office/drawing/2014/main" id="{E30C005E-586D-A25D-6E52-A97FE6145B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21" name="投影片編號版面配置區 11">
            <a:extLst>
              <a:ext uri="{FF2B5EF4-FFF2-40B4-BE49-F238E27FC236}">
                <a16:creationId xmlns:a16="http://schemas.microsoft.com/office/drawing/2014/main" id="{3E43A7CB-C47C-6B28-0B92-17B23CDBB4E8}"/>
              </a:ext>
            </a:extLst>
          </p:cNvPr>
          <p:cNvSpPr txBox="1">
            <a:spLocks/>
          </p:cNvSpPr>
          <p:nvPr/>
        </p:nvSpPr>
        <p:spPr>
          <a:xfrm>
            <a:off x="11691744" y="100614"/>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2</a:t>
            </a:fld>
            <a:endParaRPr lang="zh-CN" altLang="en-US" dirty="0"/>
          </a:p>
        </p:txBody>
      </p:sp>
    </p:spTree>
    <p:extLst>
      <p:ext uri="{BB962C8B-B14F-4D97-AF65-F5344CB8AC3E}">
        <p14:creationId xmlns:p14="http://schemas.microsoft.com/office/powerpoint/2010/main" val="165408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7F902-9D90-6038-FC44-166F9A340F79}"/>
            </a:ext>
          </a:extLst>
        </p:cNvPr>
        <p:cNvGrpSpPr/>
        <p:nvPr/>
      </p:nvGrpSpPr>
      <p:grpSpPr>
        <a:xfrm>
          <a:off x="0" y="0"/>
          <a:ext cx="0" cy="0"/>
          <a:chOff x="0" y="0"/>
          <a:chExt cx="0" cy="0"/>
        </a:xfrm>
      </p:grpSpPr>
      <p:pic>
        <p:nvPicPr>
          <p:cNvPr id="9" name="圖片 8">
            <a:extLst>
              <a:ext uri="{FF2B5EF4-FFF2-40B4-BE49-F238E27FC236}">
                <a16:creationId xmlns:a16="http://schemas.microsoft.com/office/drawing/2014/main" id="{03B6D991-5EEA-9FA7-9C1C-E6AB0B8DC658}"/>
              </a:ext>
            </a:extLst>
          </p:cNvPr>
          <p:cNvPicPr>
            <a:picLocks noChangeAspect="1"/>
          </p:cNvPicPr>
          <p:nvPr/>
        </p:nvPicPr>
        <p:blipFill>
          <a:blip r:embed="rId3"/>
          <a:stretch>
            <a:fillRect/>
          </a:stretch>
        </p:blipFill>
        <p:spPr>
          <a:xfrm>
            <a:off x="102139" y="1869739"/>
            <a:ext cx="7763855" cy="3552657"/>
          </a:xfrm>
          <a:prstGeom prst="rect">
            <a:avLst/>
          </a:prstGeom>
        </p:spPr>
      </p:pic>
      <p:pic>
        <p:nvPicPr>
          <p:cNvPr id="67" name="圖片 66">
            <a:extLst>
              <a:ext uri="{FF2B5EF4-FFF2-40B4-BE49-F238E27FC236}">
                <a16:creationId xmlns:a16="http://schemas.microsoft.com/office/drawing/2014/main" id="{E510EE60-91F1-80B8-F601-EE87CBDF28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DC46C283-456E-3449-2612-9CC742E07AB2}"/>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7A46980-7F9B-50D9-A87F-4A57D0F3C75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6" name="矩形: 圆角 4">
              <a:extLst>
                <a:ext uri="{FF2B5EF4-FFF2-40B4-BE49-F238E27FC236}">
                  <a16:creationId xmlns:a16="http://schemas.microsoft.com/office/drawing/2014/main" id="{841222F4-ED3D-5778-B2C0-C1E30B2B2D97}"/>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9" name="矩形: 圆角 4">
              <a:extLst>
                <a:ext uri="{FF2B5EF4-FFF2-40B4-BE49-F238E27FC236}">
                  <a16:creationId xmlns:a16="http://schemas.microsoft.com/office/drawing/2014/main" id="{6C9C3B44-1FAE-9EAE-4A91-F3361084D280}"/>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50" name="矩形: 圆角 4">
              <a:extLst>
                <a:ext uri="{FF2B5EF4-FFF2-40B4-BE49-F238E27FC236}">
                  <a16:creationId xmlns:a16="http://schemas.microsoft.com/office/drawing/2014/main" id="{9AA2E4FC-B29D-15FE-5810-86E17AF05260}"/>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grpSp>
      <p:sp>
        <p:nvSpPr>
          <p:cNvPr id="4" name="矩形 3">
            <a:extLst>
              <a:ext uri="{FF2B5EF4-FFF2-40B4-BE49-F238E27FC236}">
                <a16:creationId xmlns:a16="http://schemas.microsoft.com/office/drawing/2014/main" id="{ABA0D777-B4C2-4BDD-838E-46E3EE608D5E}"/>
              </a:ext>
            </a:extLst>
          </p:cNvPr>
          <p:cNvSpPr/>
          <p:nvPr/>
        </p:nvSpPr>
        <p:spPr>
          <a:xfrm>
            <a:off x="415068" y="515049"/>
            <a:ext cx="6100053" cy="400110"/>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關於 </a:t>
            </a:r>
            <a:r>
              <a:rPr kumimoji="0" lang="zh-TW" altLang="en-US" sz="200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私校退撫系統操作</a:t>
            </a:r>
            <a:endParaRPr kumimoji="0" lang="en-US" altLang="zh-TW" sz="200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p:txBody>
      </p:sp>
      <p:sp>
        <p:nvSpPr>
          <p:cNvPr id="8" name="矩形 7">
            <a:extLst>
              <a:ext uri="{FF2B5EF4-FFF2-40B4-BE49-F238E27FC236}">
                <a16:creationId xmlns:a16="http://schemas.microsoft.com/office/drawing/2014/main" id="{EA2CD372-093D-3FDB-B3FA-99C70B4BAABB}"/>
              </a:ext>
            </a:extLst>
          </p:cNvPr>
          <p:cNvSpPr/>
          <p:nvPr/>
        </p:nvSpPr>
        <p:spPr>
          <a:xfrm>
            <a:off x="312286" y="1178439"/>
            <a:ext cx="11669313" cy="507831"/>
          </a:xfrm>
          <a:prstGeom prst="rect">
            <a:avLst/>
          </a:prstGeom>
        </p:spPr>
        <p:txBody>
          <a:bodyPr wrap="square">
            <a:spAutoFit/>
          </a:bodyPr>
          <a:lstStyle/>
          <a:p>
            <a:pPr>
              <a:defRPr/>
            </a:pPr>
            <a:endParaRPr kumimoji="0" lang="en-US" altLang="zh-TW" sz="9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a:defRPr/>
            </a:pP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rPr>
              <a:t>可至本會官網下載系統操作手冊，操作及檢視系統資訊。</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endParaRPr>
          </a:p>
        </p:txBody>
      </p:sp>
      <p:sp>
        <p:nvSpPr>
          <p:cNvPr id="25" name="星形: 五角 24">
            <a:extLst>
              <a:ext uri="{FF2B5EF4-FFF2-40B4-BE49-F238E27FC236}">
                <a16:creationId xmlns:a16="http://schemas.microsoft.com/office/drawing/2014/main" id="{24323038-BDD7-75F1-C07B-E3712A2605AF}"/>
              </a:ext>
            </a:extLst>
          </p:cNvPr>
          <p:cNvSpPr/>
          <p:nvPr/>
        </p:nvSpPr>
        <p:spPr>
          <a:xfrm rot="20688396">
            <a:off x="5466498" y="311074"/>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文字方塊 22">
            <a:extLst>
              <a:ext uri="{FF2B5EF4-FFF2-40B4-BE49-F238E27FC236}">
                <a16:creationId xmlns:a16="http://schemas.microsoft.com/office/drawing/2014/main" id="{0C52E476-032B-26B9-0E0E-885CBBDB53C1}"/>
              </a:ext>
            </a:extLst>
          </p:cNvPr>
          <p:cNvSpPr txBox="1"/>
          <p:nvPr/>
        </p:nvSpPr>
        <p:spPr>
          <a:xfrm>
            <a:off x="9884563" y="3179582"/>
            <a:ext cx="2244147" cy="338554"/>
          </a:xfrm>
          <a:prstGeom prst="rect">
            <a:avLst/>
          </a:prstGeom>
          <a:noFill/>
        </p:spPr>
        <p:txBody>
          <a:bodyPr wrap="square" rtlCol="0">
            <a:spAutoFit/>
          </a:bodyPr>
          <a:lstStyle/>
          <a:p>
            <a:r>
              <a:rPr lang="zh-TW" altLang="en-US" sz="1600" dirty="0">
                <a:solidFill>
                  <a:srgbClr val="C00000"/>
                </a:solidFill>
                <a:latin typeface="標楷體" panose="03000509000000000000" pitchFamily="65" charset="-120"/>
                <a:ea typeface="標楷體" panose="03000509000000000000" pitchFamily="65" charset="-120"/>
              </a:rPr>
              <a:t>*生效日顯示於右上方</a:t>
            </a:r>
          </a:p>
        </p:txBody>
      </p:sp>
      <p:sp>
        <p:nvSpPr>
          <p:cNvPr id="3" name="矩形 2">
            <a:extLst>
              <a:ext uri="{FF2B5EF4-FFF2-40B4-BE49-F238E27FC236}">
                <a16:creationId xmlns:a16="http://schemas.microsoft.com/office/drawing/2014/main" id="{8C9B5F32-8609-4A8D-8C8D-76EE00632F0F}"/>
              </a:ext>
            </a:extLst>
          </p:cNvPr>
          <p:cNvSpPr/>
          <p:nvPr/>
        </p:nvSpPr>
        <p:spPr>
          <a:xfrm>
            <a:off x="4651867" y="2416071"/>
            <a:ext cx="928505" cy="193454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17" name="箭號: 向下 16">
            <a:extLst>
              <a:ext uri="{FF2B5EF4-FFF2-40B4-BE49-F238E27FC236}">
                <a16:creationId xmlns:a16="http://schemas.microsoft.com/office/drawing/2014/main" id="{89DA5D19-B49F-F3BF-C98B-978BA3FCB46C}"/>
              </a:ext>
            </a:extLst>
          </p:cNvPr>
          <p:cNvSpPr/>
          <p:nvPr/>
        </p:nvSpPr>
        <p:spPr>
          <a:xfrm rot="3069748">
            <a:off x="5661332" y="3182539"/>
            <a:ext cx="251670" cy="36911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8" name="矩形 27">
            <a:extLst>
              <a:ext uri="{FF2B5EF4-FFF2-40B4-BE49-F238E27FC236}">
                <a16:creationId xmlns:a16="http://schemas.microsoft.com/office/drawing/2014/main" id="{7B2A34B4-E4AF-ADE5-8A79-8DD487681637}"/>
              </a:ext>
            </a:extLst>
          </p:cNvPr>
          <p:cNvSpPr/>
          <p:nvPr/>
        </p:nvSpPr>
        <p:spPr>
          <a:xfrm>
            <a:off x="215104" y="4684491"/>
            <a:ext cx="1268860" cy="24009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29" name="矩形 28">
            <a:extLst>
              <a:ext uri="{FF2B5EF4-FFF2-40B4-BE49-F238E27FC236}">
                <a16:creationId xmlns:a16="http://schemas.microsoft.com/office/drawing/2014/main" id="{2B117DAF-7686-AF1C-2A48-A2829E0F1866}"/>
              </a:ext>
            </a:extLst>
          </p:cNvPr>
          <p:cNvSpPr/>
          <p:nvPr/>
        </p:nvSpPr>
        <p:spPr>
          <a:xfrm>
            <a:off x="4547065" y="3640263"/>
            <a:ext cx="1205635" cy="209842"/>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19" name="箭號: 向下 18">
            <a:extLst>
              <a:ext uri="{FF2B5EF4-FFF2-40B4-BE49-F238E27FC236}">
                <a16:creationId xmlns:a16="http://schemas.microsoft.com/office/drawing/2014/main" id="{DCEFE045-48CC-4271-E9BE-50C829C48A43}"/>
              </a:ext>
            </a:extLst>
          </p:cNvPr>
          <p:cNvSpPr/>
          <p:nvPr/>
        </p:nvSpPr>
        <p:spPr>
          <a:xfrm rot="2276018">
            <a:off x="1601384" y="4360087"/>
            <a:ext cx="251670" cy="36911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33" name="圖片 32">
            <a:extLst>
              <a:ext uri="{FF2B5EF4-FFF2-40B4-BE49-F238E27FC236}">
                <a16:creationId xmlns:a16="http://schemas.microsoft.com/office/drawing/2014/main" id="{BC7FB76C-542E-24A0-B903-90E691E367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1876" y="6431791"/>
            <a:ext cx="1907625" cy="380264"/>
          </a:xfrm>
          <a:prstGeom prst="rect">
            <a:avLst/>
          </a:prstGeom>
        </p:spPr>
      </p:pic>
      <p:pic>
        <p:nvPicPr>
          <p:cNvPr id="11" name="圖片 10">
            <a:extLst>
              <a:ext uri="{FF2B5EF4-FFF2-40B4-BE49-F238E27FC236}">
                <a16:creationId xmlns:a16="http://schemas.microsoft.com/office/drawing/2014/main" id="{60F5B5DC-8C94-47C0-0DBE-A276FD483494}"/>
              </a:ext>
            </a:extLst>
          </p:cNvPr>
          <p:cNvPicPr>
            <a:picLocks noChangeAspect="1"/>
          </p:cNvPicPr>
          <p:nvPr/>
        </p:nvPicPr>
        <p:blipFill>
          <a:blip r:embed="rId5"/>
          <a:srcRect r="31129"/>
          <a:stretch/>
        </p:blipFill>
        <p:spPr>
          <a:xfrm>
            <a:off x="5966935" y="2322535"/>
            <a:ext cx="5828774" cy="3914223"/>
          </a:xfrm>
          <a:prstGeom prst="rect">
            <a:avLst/>
          </a:prstGeom>
        </p:spPr>
      </p:pic>
      <p:sp>
        <p:nvSpPr>
          <p:cNvPr id="14" name="矩形 13">
            <a:extLst>
              <a:ext uri="{FF2B5EF4-FFF2-40B4-BE49-F238E27FC236}">
                <a16:creationId xmlns:a16="http://schemas.microsoft.com/office/drawing/2014/main" id="{FB7A748B-800D-0538-79B2-C63A63DEC61B}"/>
              </a:ext>
            </a:extLst>
          </p:cNvPr>
          <p:cNvSpPr/>
          <p:nvPr/>
        </p:nvSpPr>
        <p:spPr>
          <a:xfrm rot="16200000">
            <a:off x="8656416" y="2451315"/>
            <a:ext cx="928505" cy="2587737"/>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15" name="箭號: 向下 14">
            <a:extLst>
              <a:ext uri="{FF2B5EF4-FFF2-40B4-BE49-F238E27FC236}">
                <a16:creationId xmlns:a16="http://schemas.microsoft.com/office/drawing/2014/main" id="{5D927AC8-9935-79F9-B6C5-9898901802BE}"/>
              </a:ext>
            </a:extLst>
          </p:cNvPr>
          <p:cNvSpPr/>
          <p:nvPr/>
        </p:nvSpPr>
        <p:spPr>
          <a:xfrm rot="2276018">
            <a:off x="9279607" y="3600220"/>
            <a:ext cx="251670" cy="36911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pic>
        <p:nvPicPr>
          <p:cNvPr id="21" name="圖片 20">
            <a:extLst>
              <a:ext uri="{FF2B5EF4-FFF2-40B4-BE49-F238E27FC236}">
                <a16:creationId xmlns:a16="http://schemas.microsoft.com/office/drawing/2014/main" id="{FB8CFB46-8887-69BD-DBD1-46129638083E}"/>
              </a:ext>
            </a:extLst>
          </p:cNvPr>
          <p:cNvPicPr>
            <a:picLocks noChangeAspect="1"/>
          </p:cNvPicPr>
          <p:nvPr/>
        </p:nvPicPr>
        <p:blipFill>
          <a:blip r:embed="rId6"/>
          <a:stretch>
            <a:fillRect/>
          </a:stretch>
        </p:blipFill>
        <p:spPr>
          <a:xfrm>
            <a:off x="8311919" y="4684491"/>
            <a:ext cx="3781494" cy="1202505"/>
          </a:xfrm>
          <a:prstGeom prst="rect">
            <a:avLst/>
          </a:prstGeom>
        </p:spPr>
      </p:pic>
      <p:sp>
        <p:nvSpPr>
          <p:cNvPr id="5" name="文字方塊 4">
            <a:extLst>
              <a:ext uri="{FF2B5EF4-FFF2-40B4-BE49-F238E27FC236}">
                <a16:creationId xmlns:a16="http://schemas.microsoft.com/office/drawing/2014/main" id="{8F7D0170-751D-D519-B6CD-FB00AC8C11E1}"/>
              </a:ext>
            </a:extLst>
          </p:cNvPr>
          <p:cNvSpPr txBox="1"/>
          <p:nvPr/>
        </p:nvSpPr>
        <p:spPr>
          <a:xfrm>
            <a:off x="8885108" y="5968775"/>
            <a:ext cx="1777203" cy="369332"/>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手冊封面如圖</a:t>
            </a:r>
          </a:p>
        </p:txBody>
      </p:sp>
      <p:cxnSp>
        <p:nvCxnSpPr>
          <p:cNvPr id="20" name="接點: 弧形 19">
            <a:extLst>
              <a:ext uri="{FF2B5EF4-FFF2-40B4-BE49-F238E27FC236}">
                <a16:creationId xmlns:a16="http://schemas.microsoft.com/office/drawing/2014/main" id="{5950E871-ED4B-1B16-AE39-62CD955AC86B}"/>
              </a:ext>
            </a:extLst>
          </p:cNvPr>
          <p:cNvCxnSpPr>
            <a:cxnSpLocks/>
          </p:cNvCxnSpPr>
          <p:nvPr/>
        </p:nvCxnSpPr>
        <p:spPr>
          <a:xfrm rot="10800000" flipV="1">
            <a:off x="10337243" y="5743995"/>
            <a:ext cx="315947" cy="291859"/>
          </a:xfrm>
          <a:prstGeom prst="curvedConnector3">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文字方塊 29">
            <a:extLst>
              <a:ext uri="{FF2B5EF4-FFF2-40B4-BE49-F238E27FC236}">
                <a16:creationId xmlns:a16="http://schemas.microsoft.com/office/drawing/2014/main" id="{264236EB-D0BA-F7DE-07C4-CE5AE1BC3569}"/>
              </a:ext>
            </a:extLst>
          </p:cNvPr>
          <p:cNvSpPr txBox="1"/>
          <p:nvPr/>
        </p:nvSpPr>
        <p:spPr>
          <a:xfrm>
            <a:off x="5752700" y="489376"/>
            <a:ext cx="5036307" cy="584775"/>
          </a:xfrm>
          <a:prstGeom prst="rect">
            <a:avLst/>
          </a:prstGeom>
          <a:solidFill>
            <a:schemeClr val="bg1">
              <a:lumMod val="95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a:solidFill>
                  <a:schemeClr val="bg2">
                    <a:lumMod val="50000"/>
                  </a:schemeClr>
                </a:solidFill>
                <a:latin typeface="標楷體" panose="03000509000000000000" pitchFamily="65" charset="-120"/>
                <a:ea typeface="標楷體" panose="03000509000000000000" pitchFamily="65" charset="-120"/>
              </a:rPr>
              <a:t>路徑</a:t>
            </a:r>
            <a:r>
              <a:rPr lang="en-US" altLang="zh-TW" sz="1600" dirty="0">
                <a:solidFill>
                  <a:schemeClr val="bg2">
                    <a:lumMod val="50000"/>
                  </a:schemeClr>
                </a:solidFill>
                <a:latin typeface="標楷體" panose="03000509000000000000" pitchFamily="65" charset="-120"/>
                <a:ea typeface="標楷體" panose="03000509000000000000" pitchFamily="65" charset="-120"/>
              </a:rPr>
              <a:t>:</a:t>
            </a:r>
            <a:r>
              <a:rPr lang="zh-TW" altLang="en-US" sz="1600" dirty="0">
                <a:solidFill>
                  <a:schemeClr val="bg2">
                    <a:lumMod val="50000"/>
                  </a:schemeClr>
                </a:solidFill>
                <a:latin typeface="標楷體" panose="03000509000000000000" pitchFamily="65" charset="-120"/>
                <a:ea typeface="標楷體" panose="03000509000000000000" pitchFamily="65" charset="-120"/>
              </a:rPr>
              <a:t>官網</a:t>
            </a:r>
            <a:r>
              <a:rPr lang="en-US" altLang="zh-TW" sz="1600" dirty="0">
                <a:solidFill>
                  <a:schemeClr val="bg2">
                    <a:lumMod val="50000"/>
                  </a:schemeClr>
                </a:solidFill>
                <a:latin typeface="標楷體" panose="03000509000000000000" pitchFamily="65" charset="-120"/>
                <a:ea typeface="標楷體" panose="03000509000000000000" pitchFamily="65" charset="-120"/>
              </a:rPr>
              <a:t>-&gt;</a:t>
            </a:r>
            <a:r>
              <a:rPr lang="zh-TW" altLang="en-US" sz="1600" dirty="0">
                <a:solidFill>
                  <a:schemeClr val="bg2">
                    <a:lumMod val="50000"/>
                  </a:schemeClr>
                </a:solidFill>
                <a:latin typeface="標楷體" panose="03000509000000000000" pitchFamily="65" charset="-120"/>
                <a:ea typeface="標楷體" panose="03000509000000000000" pitchFamily="65" charset="-120"/>
              </a:rPr>
              <a:t>下載專區</a:t>
            </a:r>
            <a:r>
              <a:rPr lang="en-US" altLang="zh-TW" sz="1600" dirty="0">
                <a:solidFill>
                  <a:schemeClr val="bg2">
                    <a:lumMod val="50000"/>
                  </a:schemeClr>
                </a:solidFill>
                <a:latin typeface="標楷體" panose="03000509000000000000" pitchFamily="65" charset="-120"/>
                <a:ea typeface="標楷體" panose="03000509000000000000" pitchFamily="65" charset="-120"/>
              </a:rPr>
              <a:t>-&gt;</a:t>
            </a:r>
            <a:r>
              <a:rPr lang="zh-TW" altLang="en-US" sz="1600" dirty="0">
                <a:solidFill>
                  <a:schemeClr val="bg2">
                    <a:lumMod val="50000"/>
                  </a:schemeClr>
                </a:solidFill>
                <a:latin typeface="標楷體" panose="03000509000000000000" pitchFamily="65" charset="-120"/>
                <a:ea typeface="標楷體" panose="03000509000000000000" pitchFamily="65" charset="-120"/>
              </a:rPr>
              <a:t>學校作業相關表單</a:t>
            </a:r>
            <a:r>
              <a:rPr lang="en-US" altLang="zh-TW" sz="1600" dirty="0">
                <a:solidFill>
                  <a:schemeClr val="bg2">
                    <a:lumMod val="50000"/>
                  </a:schemeClr>
                </a:solidFill>
                <a:latin typeface="標楷體" panose="03000509000000000000" pitchFamily="65" charset="-120"/>
                <a:ea typeface="標楷體" panose="03000509000000000000" pitchFamily="65" charset="-120"/>
              </a:rPr>
              <a:t>-&gt;</a:t>
            </a:r>
            <a:r>
              <a:rPr lang="zh-TW" altLang="en-US" sz="1600" dirty="0">
                <a:solidFill>
                  <a:schemeClr val="bg2">
                    <a:lumMod val="50000"/>
                  </a:schemeClr>
                </a:solidFill>
                <a:latin typeface="標楷體" panose="03000509000000000000" pitchFamily="65" charset="-120"/>
                <a:ea typeface="標楷體" panose="03000509000000000000" pitchFamily="65" charset="-120"/>
              </a:rPr>
              <a:t>左側橘色項目</a:t>
            </a:r>
            <a:r>
              <a:rPr lang="en-US" altLang="zh-TW" sz="1600" dirty="0">
                <a:solidFill>
                  <a:schemeClr val="bg2">
                    <a:lumMod val="50000"/>
                  </a:schemeClr>
                </a:solidFill>
                <a:latin typeface="標楷體" panose="03000509000000000000" pitchFamily="65" charset="-120"/>
                <a:ea typeface="標楷體" panose="03000509000000000000" pitchFamily="65" charset="-120"/>
              </a:rPr>
              <a:t>”</a:t>
            </a:r>
            <a:r>
              <a:rPr lang="zh-TW" altLang="en-US" sz="1600" dirty="0">
                <a:solidFill>
                  <a:schemeClr val="bg2">
                    <a:lumMod val="50000"/>
                  </a:schemeClr>
                </a:solidFill>
                <a:latin typeface="標楷體" panose="03000509000000000000" pitchFamily="65" charset="-120"/>
                <a:ea typeface="標楷體" panose="03000509000000000000" pitchFamily="65" charset="-120"/>
              </a:rPr>
              <a:t>儲金管理系統操作手冊</a:t>
            </a:r>
            <a:r>
              <a:rPr lang="en-US" altLang="zh-TW" sz="1600" dirty="0">
                <a:solidFill>
                  <a:schemeClr val="bg2">
                    <a:lumMod val="50000"/>
                  </a:schemeClr>
                </a:solidFill>
                <a:latin typeface="標楷體" panose="03000509000000000000" pitchFamily="65" charset="-120"/>
                <a:ea typeface="標楷體" panose="03000509000000000000" pitchFamily="65" charset="-120"/>
              </a:rPr>
              <a:t>”-&gt;</a:t>
            </a:r>
            <a:r>
              <a:rPr lang="zh-TW" altLang="en-US" sz="1600" dirty="0">
                <a:solidFill>
                  <a:schemeClr val="bg2">
                    <a:lumMod val="50000"/>
                  </a:schemeClr>
                </a:solidFill>
                <a:latin typeface="標楷體" panose="03000509000000000000" pitchFamily="65" charset="-120"/>
                <a:ea typeface="標楷體" panose="03000509000000000000" pitchFamily="65" charset="-120"/>
              </a:rPr>
              <a:t>頁面中檔案</a:t>
            </a:r>
            <a:endParaRPr kumimoji="0" lang="en-US" altLang="zh-TW" sz="1600" b="0" i="0" strike="noStrike" kern="1200" cap="none" spc="0" normalizeH="0" baseline="0" noProof="0" dirty="0">
              <a:ln>
                <a:noFill/>
              </a:ln>
              <a:solidFill>
                <a:schemeClr val="bg2">
                  <a:lumMod val="50000"/>
                </a:schemeClr>
              </a:solidFill>
              <a:effectLst/>
              <a:uLnTx/>
              <a:uFillTx/>
              <a:latin typeface="標楷體" panose="03000509000000000000" pitchFamily="65" charset="-120"/>
              <a:ea typeface="標楷體" panose="03000509000000000000" pitchFamily="65" charset="-120"/>
              <a:cs typeface="+mn-cs"/>
            </a:endParaRPr>
          </a:p>
        </p:txBody>
      </p:sp>
      <p:sp>
        <p:nvSpPr>
          <p:cNvPr id="31" name="矩形 30">
            <a:extLst>
              <a:ext uri="{FF2B5EF4-FFF2-40B4-BE49-F238E27FC236}">
                <a16:creationId xmlns:a16="http://schemas.microsoft.com/office/drawing/2014/main" id="{C3BF0554-AFF7-D6C8-9301-274D371AC60D}"/>
              </a:ext>
            </a:extLst>
          </p:cNvPr>
          <p:cNvSpPr/>
          <p:nvPr/>
        </p:nvSpPr>
        <p:spPr>
          <a:xfrm>
            <a:off x="5989946" y="5412951"/>
            <a:ext cx="1268860" cy="24009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2" name="投影片編號版面配置區 11">
            <a:extLst>
              <a:ext uri="{FF2B5EF4-FFF2-40B4-BE49-F238E27FC236}">
                <a16:creationId xmlns:a16="http://schemas.microsoft.com/office/drawing/2014/main" id="{D1FC4202-9FF5-B6C1-AD85-6373D4D1AC85}"/>
              </a:ext>
            </a:extLst>
          </p:cNvPr>
          <p:cNvSpPr txBox="1">
            <a:spLocks/>
          </p:cNvSpPr>
          <p:nvPr/>
        </p:nvSpPr>
        <p:spPr>
          <a:xfrm>
            <a:off x="531812" y="787782"/>
            <a:ext cx="779767" cy="365125"/>
          </a:xfrm>
          <a:prstGeom prst="rect">
            <a:avLst/>
          </a:prstGeom>
        </p:spPr>
        <p:txBody>
          <a:bodyPr vert="horz" lIns="91440" tIns="45720" rIns="91440" bIns="45720" rtlCol="0" anchor="ctr"/>
          <a:lstStyle>
            <a:defPPr>
              <a:defRPr lang="en-US"/>
            </a:defPPr>
            <a:lvl1pPr marL="0" algn="r" defTabSz="457200" rtl="0" eaLnBrk="1" latinLnBrk="0" hangingPunct="1">
              <a:defRPr sz="2000" kern="1200">
                <a:solidFill>
                  <a:srgbClr val="FE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20</a:t>
            </a:fld>
            <a:endParaRPr lang="zh-CN" altLang="en-US" dirty="0"/>
          </a:p>
        </p:txBody>
      </p:sp>
      <p:sp>
        <p:nvSpPr>
          <p:cNvPr id="6" name="投影片編號版面配置區 11">
            <a:extLst>
              <a:ext uri="{FF2B5EF4-FFF2-40B4-BE49-F238E27FC236}">
                <a16:creationId xmlns:a16="http://schemas.microsoft.com/office/drawing/2014/main" id="{F02D9AB2-273A-0E84-E9BB-846EE5095EF7}"/>
              </a:ext>
            </a:extLst>
          </p:cNvPr>
          <p:cNvSpPr>
            <a:spLocks noGrp="1"/>
          </p:cNvSpPr>
          <p:nvPr>
            <p:ph type="sldNum" sz="quarter" idx="12"/>
          </p:nvPr>
        </p:nvSpPr>
        <p:spPr>
          <a:xfrm>
            <a:off x="11762793" y="100701"/>
            <a:ext cx="429207" cy="365125"/>
          </a:xfrm>
        </p:spPr>
        <p:txBody>
          <a:bodyPr/>
          <a:lstStyle/>
          <a:p>
            <a:fld id="{7BD80B0F-6881-4047-A1BD-5901B0F00B99}" type="slidenum">
              <a:rPr lang="zh-CN" altLang="en-US" smtClean="0"/>
              <a:t>20</a:t>
            </a:fld>
            <a:endParaRPr lang="zh-CN" altLang="en-US" dirty="0"/>
          </a:p>
        </p:txBody>
      </p:sp>
    </p:spTree>
    <p:extLst>
      <p:ext uri="{BB962C8B-B14F-4D97-AF65-F5344CB8AC3E}">
        <p14:creationId xmlns:p14="http://schemas.microsoft.com/office/powerpoint/2010/main" val="775817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组合 43">
            <a:extLst>
              <a:ext uri="{FF2B5EF4-FFF2-40B4-BE49-F238E27FC236}">
                <a16:creationId xmlns:a16="http://schemas.microsoft.com/office/drawing/2014/main" id="{5A11AC6B-4BF9-48CA-8193-8556EE06BBD4}"/>
              </a:ext>
            </a:extLst>
          </p:cNvPr>
          <p:cNvGrpSpPr/>
          <p:nvPr/>
        </p:nvGrpSpPr>
        <p:grpSpPr>
          <a:xfrm>
            <a:off x="10546573" y="484441"/>
            <a:ext cx="1890971" cy="7057559"/>
            <a:chOff x="10546573" y="484441"/>
            <a:chExt cx="1890971" cy="7057559"/>
          </a:xfrm>
        </p:grpSpPr>
        <p:sp>
          <p:nvSpPr>
            <p:cNvPr id="45" name="矩形 44">
              <a:extLst>
                <a:ext uri="{FF2B5EF4-FFF2-40B4-BE49-F238E27FC236}">
                  <a16:creationId xmlns:a16="http://schemas.microsoft.com/office/drawing/2014/main" id="{FB60BD70-05AE-4B15-94DF-35692FACDE0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7" name="矩形 6">
            <a:extLst>
              <a:ext uri="{FF2B5EF4-FFF2-40B4-BE49-F238E27FC236}">
                <a16:creationId xmlns:a16="http://schemas.microsoft.com/office/drawing/2014/main" id="{C148B635-C72D-BE41-B3A6-30C9782CF294}"/>
              </a:ext>
            </a:extLst>
          </p:cNvPr>
          <p:cNvSpPr/>
          <p:nvPr/>
        </p:nvSpPr>
        <p:spPr>
          <a:xfrm>
            <a:off x="604448" y="577658"/>
            <a:ext cx="9561206" cy="1200329"/>
          </a:xfrm>
          <a:prstGeom prst="rect">
            <a:avLst/>
          </a:prstGeom>
        </p:spPr>
        <p:txBody>
          <a:bodyPr wrap="square">
            <a:spAutoFit/>
          </a:bodyPr>
          <a:lstStyle/>
          <a:p>
            <a:pPr marL="342900" lvl="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教職員</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資料異動</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在職人員</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400" b="1" dirty="0">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12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   *請依敘薪審查相關資料如實鍵入新進人員資料，</a:t>
            </a:r>
            <a:endParaRPr lang="en-US" altLang="zh-TW" sz="2000"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   下方兩選項請依私校退撫條例第</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8</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條及第</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17</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條之規範確實點選。</a:t>
            </a:r>
            <a:endParaRPr lang="en-US" altLang="zh-TW" sz="20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21</a:t>
            </a:fld>
            <a:endParaRPr lang="zh-CN" altLang="en-US" dirty="0"/>
          </a:p>
        </p:txBody>
      </p:sp>
      <p:pic>
        <p:nvPicPr>
          <p:cNvPr id="8" name="圖片 7">
            <a:extLst>
              <a:ext uri="{FF2B5EF4-FFF2-40B4-BE49-F238E27FC236}">
                <a16:creationId xmlns:a16="http://schemas.microsoft.com/office/drawing/2014/main" id="{CC84D0A7-61DC-084F-C42B-DDEBBC46DE48}"/>
              </a:ext>
            </a:extLst>
          </p:cNvPr>
          <p:cNvPicPr>
            <a:picLocks noChangeAspect="1"/>
          </p:cNvPicPr>
          <p:nvPr/>
        </p:nvPicPr>
        <p:blipFill rotWithShape="1">
          <a:blip r:embed="rId3"/>
          <a:srcRect l="85756" t="29070" r="5868" b="26089"/>
          <a:stretch/>
        </p:blipFill>
        <p:spPr bwMode="auto">
          <a:xfrm>
            <a:off x="10137163" y="869680"/>
            <a:ext cx="1730864" cy="5213337"/>
          </a:xfrm>
          <a:prstGeom prst="rect">
            <a:avLst/>
          </a:prstGeom>
          <a:ln>
            <a:solidFill>
              <a:schemeClr val="bg2">
                <a:lumMod val="75000"/>
              </a:schemeClr>
            </a:solidFill>
          </a:ln>
          <a:extLst>
            <a:ext uri="{53640926-AAD7-44D8-BBD7-CCE9431645EC}">
              <a14:shadowObscured xmlns:a14="http://schemas.microsoft.com/office/drawing/2010/main"/>
            </a:ext>
          </a:extLst>
        </p:spPr>
      </p:pic>
      <p:sp>
        <p:nvSpPr>
          <p:cNvPr id="9" name="矩形 8">
            <a:extLst>
              <a:ext uri="{FF2B5EF4-FFF2-40B4-BE49-F238E27FC236}">
                <a16:creationId xmlns:a16="http://schemas.microsoft.com/office/drawing/2014/main" id="{187B2381-3656-6F89-FDEA-4E9E70DBB259}"/>
              </a:ext>
            </a:extLst>
          </p:cNvPr>
          <p:cNvSpPr/>
          <p:nvPr/>
        </p:nvSpPr>
        <p:spPr>
          <a:xfrm>
            <a:off x="5999382" y="318477"/>
            <a:ext cx="2359195" cy="646331"/>
          </a:xfrm>
          <a:prstGeom prst="rect">
            <a:avLst/>
          </a:prstGeom>
          <a:solidFill>
            <a:schemeClr val="accent4">
              <a:lumMod val="20000"/>
              <a:lumOff val="80000"/>
            </a:schemeClr>
          </a:solidFill>
          <a:ln w="38100">
            <a:solidFill>
              <a:schemeClr val="accent4">
                <a:lumMod val="60000"/>
                <a:lumOff val="40000"/>
              </a:schemeClr>
            </a:solidFill>
          </a:ln>
        </p:spPr>
        <p:txBody>
          <a:bodyPr wrap="square">
            <a:spAutoFit/>
          </a:bodyPr>
          <a:lstStyle/>
          <a:p>
            <a:r>
              <a:rPr lang="zh-TW" altLang="en-US" sz="3600" spc="600" dirty="0">
                <a:latin typeface="標楷體" panose="03000509000000000000" pitchFamily="65" charset="-120"/>
                <a:ea typeface="標楷體" panose="03000509000000000000" pitchFamily="65" charset="-120"/>
                <a:cs typeface="+mn-ea"/>
                <a:sym typeface="+mn-lt"/>
              </a:rPr>
              <a:t>基本資料</a:t>
            </a:r>
          </a:p>
        </p:txBody>
      </p:sp>
      <p:sp>
        <p:nvSpPr>
          <p:cNvPr id="3" name="流程圖: 程序 2">
            <a:extLst>
              <a:ext uri="{FF2B5EF4-FFF2-40B4-BE49-F238E27FC236}">
                <a16:creationId xmlns:a16="http://schemas.microsoft.com/office/drawing/2014/main" id="{4969D524-45BC-58D5-CC2B-9A7EF8DB3E29}"/>
              </a:ext>
            </a:extLst>
          </p:cNvPr>
          <p:cNvSpPr/>
          <p:nvPr/>
        </p:nvSpPr>
        <p:spPr>
          <a:xfrm>
            <a:off x="9856688" y="848113"/>
            <a:ext cx="1730864" cy="481989"/>
          </a:xfrm>
          <a:prstGeom prst="flowChartProcess">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TW" altLang="en-US"/>
          </a:p>
        </p:txBody>
      </p:sp>
      <p:sp>
        <p:nvSpPr>
          <p:cNvPr id="15" name="星形: 五角 14">
            <a:extLst>
              <a:ext uri="{FF2B5EF4-FFF2-40B4-BE49-F238E27FC236}">
                <a16:creationId xmlns:a16="http://schemas.microsoft.com/office/drawing/2014/main" id="{61ADEC31-972B-AD4C-3630-E0EF85E3CAF7}"/>
              </a:ext>
            </a:extLst>
          </p:cNvPr>
          <p:cNvSpPr/>
          <p:nvPr/>
        </p:nvSpPr>
        <p:spPr>
          <a:xfrm rot="557538">
            <a:off x="11604798" y="882638"/>
            <a:ext cx="468027" cy="497242"/>
          </a:xfrm>
          <a:prstGeom prst="star5">
            <a:avLst/>
          </a:prstGeom>
          <a:solidFill>
            <a:schemeClr val="accent2">
              <a:lumMod val="75000"/>
            </a:schemeClr>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1" name="圖片 10">
            <a:extLst>
              <a:ext uri="{FF2B5EF4-FFF2-40B4-BE49-F238E27FC236}">
                <a16:creationId xmlns:a16="http://schemas.microsoft.com/office/drawing/2014/main" id="{94FB6C94-3B53-F892-885F-842412A81D43}"/>
              </a:ext>
            </a:extLst>
          </p:cNvPr>
          <p:cNvPicPr>
            <a:picLocks noChangeAspect="1"/>
          </p:cNvPicPr>
          <p:nvPr/>
        </p:nvPicPr>
        <p:blipFill>
          <a:blip r:embed="rId4"/>
          <a:stretch>
            <a:fillRect/>
          </a:stretch>
        </p:blipFill>
        <p:spPr>
          <a:xfrm>
            <a:off x="323973" y="2092999"/>
            <a:ext cx="9176162" cy="4673840"/>
          </a:xfrm>
          <a:prstGeom prst="rect">
            <a:avLst/>
          </a:prstGeom>
        </p:spPr>
      </p:pic>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Tree>
    <p:extLst>
      <p:ext uri="{BB962C8B-B14F-4D97-AF65-F5344CB8AC3E}">
        <p14:creationId xmlns:p14="http://schemas.microsoft.com/office/powerpoint/2010/main" val="32823335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484441"/>
            <a:ext cx="1890971" cy="7057559"/>
            <a:chOff x="10546573" y="484441"/>
            <a:chExt cx="1890971" cy="7057559"/>
          </a:xfrm>
        </p:grpSpPr>
        <p:sp>
          <p:nvSpPr>
            <p:cNvPr id="45" name="矩形 44">
              <a:extLst>
                <a:ext uri="{FF2B5EF4-FFF2-40B4-BE49-F238E27FC236}">
                  <a16:creationId xmlns:a16="http://schemas.microsoft.com/office/drawing/2014/main" id="{FB60BD70-05AE-4B15-94DF-35692FACDE0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4" name="文字方塊 3">
            <a:extLst>
              <a:ext uri="{FF2B5EF4-FFF2-40B4-BE49-F238E27FC236}">
                <a16:creationId xmlns:a16="http://schemas.microsoft.com/office/drawing/2014/main" id="{9F853322-0906-E6DE-3035-1B4B25495622}"/>
              </a:ext>
            </a:extLst>
          </p:cNvPr>
          <p:cNvSpPr txBox="1"/>
          <p:nvPr/>
        </p:nvSpPr>
        <p:spPr>
          <a:xfrm>
            <a:off x="1006331" y="1543819"/>
            <a:ext cx="7832933" cy="419100"/>
          </a:xfrm>
          <a:prstGeom prst="rect">
            <a:avLst/>
          </a:prstGeom>
          <a:solidFill>
            <a:schemeClr val="accent4">
              <a:lumMod val="20000"/>
              <a:lumOff val="80000"/>
            </a:schemeClr>
          </a:solidFill>
        </p:spPr>
        <p:txBody>
          <a:bodyPr wrap="square" rtlCol="0">
            <a:spAutoFit/>
          </a:bodyPr>
          <a:lstStyle/>
          <a:p>
            <a:endParaRPr lang="zh-TW" altLang="en-US" dirty="0"/>
          </a:p>
        </p:txBody>
      </p:sp>
      <p:sp>
        <p:nvSpPr>
          <p:cNvPr id="7" name="矩形 6">
            <a:extLst>
              <a:ext uri="{FF2B5EF4-FFF2-40B4-BE49-F238E27FC236}">
                <a16:creationId xmlns:a16="http://schemas.microsoft.com/office/drawing/2014/main" id="{C148B635-C72D-BE41-B3A6-30C9782CF294}"/>
              </a:ext>
            </a:extLst>
          </p:cNvPr>
          <p:cNvSpPr/>
          <p:nvPr/>
        </p:nvSpPr>
        <p:spPr>
          <a:xfrm>
            <a:off x="604994" y="655189"/>
            <a:ext cx="9861092" cy="1323439"/>
          </a:xfrm>
          <a:prstGeom prst="rect">
            <a:avLst/>
          </a:prstGeom>
        </p:spPr>
        <p:txBody>
          <a:bodyPr wrap="square">
            <a:spAutoFit/>
          </a:bodyPr>
          <a:lstStyle/>
          <a:p>
            <a:pPr marL="342900" lvl="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教職員</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薪級異動</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在職人員</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400" b="1" dirty="0">
              <a:latin typeface="標楷體" panose="03000509000000000000" pitchFamily="65" charset="-120"/>
              <a:ea typeface="標楷體" panose="03000509000000000000" pitchFamily="65" charset="-120"/>
              <a:cs typeface="Times New Roman" panose="02020603050405020304" pitchFamily="18" charset="0"/>
            </a:endParaRPr>
          </a:p>
          <a:p>
            <a:pPr marL="342900" lvl="0" indent="-342900">
              <a:buFont typeface="Wingdings" panose="05000000000000000000" pitchFamily="2" charset="2"/>
              <a:buChar char="p"/>
            </a:pPr>
            <a:endParaRPr lang="en-US" altLang="zh-TW" sz="12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  依</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教師待遇條例</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12</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條、</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教師待遇條例施行細則</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9</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條等相關規定，</a:t>
            </a:r>
            <a:endParaRPr lang="en-US" altLang="zh-TW" sz="2000"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8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任職服務滿</a:t>
            </a:r>
            <a:r>
              <a:rPr lang="en-US" altLang="zh-TW" sz="28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a:t>
            </a:r>
            <a:r>
              <a:rPr lang="zh-TW" altLang="en-US" sz="28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學年得辦理評定，每年</a:t>
            </a:r>
            <a:r>
              <a:rPr lang="en-US" altLang="zh-TW" sz="28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8</a:t>
            </a:r>
            <a:r>
              <a:rPr lang="zh-TW" altLang="en-US" sz="28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28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a:t>
            </a:r>
            <a:r>
              <a:rPr lang="zh-TW" altLang="en-US" sz="28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日為生效日</a:t>
            </a:r>
            <a:r>
              <a:rPr lang="zh-TW" altLang="en-US" sz="2800" dirty="0">
                <a:latin typeface="標楷體" panose="03000509000000000000" pitchFamily="65" charset="-120"/>
                <a:ea typeface="標楷體" panose="03000509000000000000" pitchFamily="65" charset="-120"/>
                <a:cs typeface="Times New Roman" panose="02020603050405020304" pitchFamily="18" charset="0"/>
              </a:rPr>
              <a:t>。</a:t>
            </a:r>
            <a:endParaRPr lang="en-US" altLang="zh-TW" sz="28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22</a:t>
            </a:fld>
            <a:endParaRPr lang="zh-CN" altLang="en-US" dirty="0"/>
          </a:p>
        </p:txBody>
      </p:sp>
      <p:pic>
        <p:nvPicPr>
          <p:cNvPr id="8" name="圖片 7">
            <a:extLst>
              <a:ext uri="{FF2B5EF4-FFF2-40B4-BE49-F238E27FC236}">
                <a16:creationId xmlns:a16="http://schemas.microsoft.com/office/drawing/2014/main" id="{CC84D0A7-61DC-084F-C42B-DDEBBC46DE48}"/>
              </a:ext>
            </a:extLst>
          </p:cNvPr>
          <p:cNvPicPr>
            <a:picLocks noChangeAspect="1"/>
          </p:cNvPicPr>
          <p:nvPr/>
        </p:nvPicPr>
        <p:blipFill rotWithShape="1">
          <a:blip r:embed="rId4"/>
          <a:srcRect l="85756" t="29070" r="5868" b="26089"/>
          <a:stretch/>
        </p:blipFill>
        <p:spPr bwMode="auto">
          <a:xfrm>
            <a:off x="10137163" y="869680"/>
            <a:ext cx="1730864" cy="5213337"/>
          </a:xfrm>
          <a:prstGeom prst="rect">
            <a:avLst/>
          </a:prstGeom>
          <a:ln>
            <a:solidFill>
              <a:schemeClr val="bg2">
                <a:lumMod val="75000"/>
              </a:schemeClr>
            </a:solidFill>
          </a:ln>
          <a:extLst>
            <a:ext uri="{53640926-AAD7-44D8-BBD7-CCE9431645EC}">
              <a14:shadowObscured xmlns:a14="http://schemas.microsoft.com/office/drawing/2010/main"/>
            </a:ext>
          </a:extLst>
        </p:spPr>
      </p:pic>
      <p:sp>
        <p:nvSpPr>
          <p:cNvPr id="11" name="文字方塊 10">
            <a:extLst>
              <a:ext uri="{FF2B5EF4-FFF2-40B4-BE49-F238E27FC236}">
                <a16:creationId xmlns:a16="http://schemas.microsoft.com/office/drawing/2014/main" id="{84D4A6D6-D1E8-F8B3-597D-B3EE329F40D4}"/>
              </a:ext>
            </a:extLst>
          </p:cNvPr>
          <p:cNvSpPr txBox="1"/>
          <p:nvPr/>
        </p:nvSpPr>
        <p:spPr>
          <a:xfrm>
            <a:off x="404552" y="4588029"/>
            <a:ext cx="7310795" cy="400110"/>
          </a:xfrm>
          <a:prstGeom prst="rect">
            <a:avLst/>
          </a:prstGeom>
          <a:noFill/>
        </p:spPr>
        <p:txBody>
          <a:bodyPr wrap="square">
            <a:spAutoFit/>
          </a:bodyPr>
          <a:lstStyle/>
          <a:p>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sym typeface="+mn-lt"/>
              </a:rPr>
              <a:t>公立高級中等以下學校教師成績考核辦法</a:t>
            </a:r>
            <a:r>
              <a:rPr lang="en-US" altLang="zh-TW" sz="2000" dirty="0">
                <a:latin typeface="標楷體" panose="03000509000000000000" pitchFamily="65" charset="-120"/>
                <a:ea typeface="標楷體" panose="03000509000000000000" pitchFamily="65" charset="-120"/>
                <a:cs typeface="Times New Roman" panose="02020603050405020304" pitchFamily="18" charset="0"/>
                <a:sym typeface="+mn-lt"/>
              </a:rPr>
              <a:t>&gt;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sym typeface="+mn-lt"/>
              </a:rPr>
              <a:t>第</a:t>
            </a:r>
            <a:r>
              <a:rPr lang="en-US" altLang="zh-TW" sz="2000" dirty="0">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sz="2000" dirty="0">
                <a:latin typeface="標楷體" panose="03000509000000000000" pitchFamily="65" charset="-120"/>
                <a:ea typeface="標楷體" panose="03000509000000000000" pitchFamily="65" charset="-120"/>
                <a:cs typeface="Times New Roman" panose="02020603050405020304" pitchFamily="18" charset="0"/>
                <a:sym typeface="+mn-lt"/>
              </a:rPr>
              <a:t>條規定同上說明。</a:t>
            </a:r>
            <a:endParaRPr lang="zh-TW" altLang="en-US" sz="2000" dirty="0">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12" name="圖片 11">
            <a:extLst>
              <a:ext uri="{FF2B5EF4-FFF2-40B4-BE49-F238E27FC236}">
                <a16:creationId xmlns:a16="http://schemas.microsoft.com/office/drawing/2014/main" id="{DCDCD48C-FD21-534F-7330-930B4FEAA999}"/>
              </a:ext>
            </a:extLst>
          </p:cNvPr>
          <p:cNvPicPr>
            <a:picLocks noChangeAspect="1"/>
          </p:cNvPicPr>
          <p:nvPr/>
        </p:nvPicPr>
        <p:blipFill rotWithShape="1">
          <a:blip r:embed="rId5"/>
          <a:srcRect l="4381" t="26128" r="2828" b="47394"/>
          <a:stretch/>
        </p:blipFill>
        <p:spPr bwMode="auto">
          <a:xfrm>
            <a:off x="473179" y="5020569"/>
            <a:ext cx="7173539" cy="1243630"/>
          </a:xfrm>
          <a:prstGeom prst="rect">
            <a:avLst/>
          </a:prstGeom>
          <a:ln>
            <a:noFill/>
          </a:ln>
          <a:extLst>
            <a:ext uri="{53640926-AAD7-44D8-BBD7-CCE9431645EC}">
              <a14:shadowObscured xmlns:a14="http://schemas.microsoft.com/office/drawing/2010/main"/>
            </a:ext>
          </a:extLst>
        </p:spPr>
      </p:pic>
      <p:pic>
        <p:nvPicPr>
          <p:cNvPr id="13" name="圖片 12">
            <a:extLst>
              <a:ext uri="{FF2B5EF4-FFF2-40B4-BE49-F238E27FC236}">
                <a16:creationId xmlns:a16="http://schemas.microsoft.com/office/drawing/2014/main" id="{C86C3C22-D7F0-913D-7E5C-E5AF215CDFD3}"/>
              </a:ext>
            </a:extLst>
          </p:cNvPr>
          <p:cNvPicPr>
            <a:picLocks noChangeAspect="1"/>
          </p:cNvPicPr>
          <p:nvPr/>
        </p:nvPicPr>
        <p:blipFill rotWithShape="1">
          <a:blip r:embed="rId6"/>
          <a:srcRect l="3360" t="27086" r="10595" b="33669"/>
          <a:stretch/>
        </p:blipFill>
        <p:spPr bwMode="auto">
          <a:xfrm>
            <a:off x="215104" y="2278165"/>
            <a:ext cx="6021415" cy="1617145"/>
          </a:xfrm>
          <a:prstGeom prst="rect">
            <a:avLst/>
          </a:prstGeom>
          <a:ln>
            <a:noFill/>
          </a:ln>
          <a:extLst>
            <a:ext uri="{53640926-AAD7-44D8-BBD7-CCE9431645EC}">
              <a14:shadowObscured xmlns:a14="http://schemas.microsoft.com/office/drawing/2010/main"/>
            </a:ext>
          </a:extLst>
        </p:spPr>
      </p:pic>
      <p:sp>
        <p:nvSpPr>
          <p:cNvPr id="17" name="矩形 8">
            <a:extLst>
              <a:ext uri="{FF2B5EF4-FFF2-40B4-BE49-F238E27FC236}">
                <a16:creationId xmlns:a16="http://schemas.microsoft.com/office/drawing/2014/main" id="{800AE565-C92B-CE46-4D22-D411C4BF9551}"/>
              </a:ext>
            </a:extLst>
          </p:cNvPr>
          <p:cNvSpPr/>
          <p:nvPr/>
        </p:nvSpPr>
        <p:spPr>
          <a:xfrm>
            <a:off x="6843353" y="337955"/>
            <a:ext cx="1343488" cy="646331"/>
          </a:xfrm>
          <a:prstGeom prst="rect">
            <a:avLst/>
          </a:prstGeom>
          <a:solidFill>
            <a:schemeClr val="accent4">
              <a:lumMod val="20000"/>
              <a:lumOff val="80000"/>
            </a:schemeClr>
          </a:solidFill>
          <a:ln w="38100">
            <a:solidFill>
              <a:schemeClr val="accent4">
                <a:lumMod val="60000"/>
                <a:lumOff val="40000"/>
              </a:schemeClr>
            </a:solidFill>
          </a:ln>
        </p:spPr>
        <p:txBody>
          <a:bodyPr wrap="square">
            <a:spAutoFit/>
          </a:bodyPr>
          <a:lstStyle/>
          <a:p>
            <a:r>
              <a:rPr lang="zh-TW" altLang="en-US" sz="3600" spc="600" dirty="0">
                <a:latin typeface="標楷體" panose="03000509000000000000" pitchFamily="65" charset="-120"/>
                <a:ea typeface="標楷體" panose="03000509000000000000" pitchFamily="65" charset="-120"/>
                <a:cs typeface="+mn-ea"/>
                <a:sym typeface="+mn-lt"/>
              </a:rPr>
              <a:t>考核</a:t>
            </a:r>
          </a:p>
        </p:txBody>
      </p:sp>
      <p:sp>
        <p:nvSpPr>
          <p:cNvPr id="3" name="流程圖: 程序 2">
            <a:extLst>
              <a:ext uri="{FF2B5EF4-FFF2-40B4-BE49-F238E27FC236}">
                <a16:creationId xmlns:a16="http://schemas.microsoft.com/office/drawing/2014/main" id="{BD7B0985-07EE-8503-6B08-59D4B7620988}"/>
              </a:ext>
            </a:extLst>
          </p:cNvPr>
          <p:cNvSpPr/>
          <p:nvPr/>
        </p:nvSpPr>
        <p:spPr>
          <a:xfrm>
            <a:off x="9837277" y="2457974"/>
            <a:ext cx="1730864" cy="451151"/>
          </a:xfrm>
          <a:prstGeom prst="flowChartProcess">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TW" altLang="en-US"/>
          </a:p>
        </p:txBody>
      </p:sp>
      <p:sp>
        <p:nvSpPr>
          <p:cNvPr id="15" name="星形: 五角 14">
            <a:extLst>
              <a:ext uri="{FF2B5EF4-FFF2-40B4-BE49-F238E27FC236}">
                <a16:creationId xmlns:a16="http://schemas.microsoft.com/office/drawing/2014/main" id="{61ADEC31-972B-AD4C-3630-E0EF85E3CAF7}"/>
              </a:ext>
            </a:extLst>
          </p:cNvPr>
          <p:cNvSpPr/>
          <p:nvPr/>
        </p:nvSpPr>
        <p:spPr>
          <a:xfrm rot="450945">
            <a:off x="11556313" y="2434928"/>
            <a:ext cx="468027" cy="497242"/>
          </a:xfrm>
          <a:prstGeom prst="star5">
            <a:avLst/>
          </a:prstGeom>
          <a:solidFill>
            <a:schemeClr val="accent2">
              <a:lumMod val="75000"/>
            </a:schemeClr>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a:extLst>
              <a:ext uri="{FF2B5EF4-FFF2-40B4-BE49-F238E27FC236}">
                <a16:creationId xmlns:a16="http://schemas.microsoft.com/office/drawing/2014/main" id="{E4FB717C-AE31-F6EC-FF69-D9C6B8CACAA8}"/>
              </a:ext>
            </a:extLst>
          </p:cNvPr>
          <p:cNvSpPr txBox="1"/>
          <p:nvPr/>
        </p:nvSpPr>
        <p:spPr>
          <a:xfrm>
            <a:off x="5131017" y="2167268"/>
            <a:ext cx="4819324" cy="923330"/>
          </a:xfrm>
          <a:prstGeom prst="rect">
            <a:avLst/>
          </a:prstGeom>
          <a:noFill/>
        </p:spPr>
        <p:txBody>
          <a:bodyPr wrap="square">
            <a:spAutoFit/>
          </a:bodyPr>
          <a:lstStyle/>
          <a:p>
            <a:r>
              <a:rPr lang="en-US"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ex:</a:t>
            </a:r>
            <a:r>
              <a:rPr lang="zh-TW" altLang="en-US"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113</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學年年度考核紀錄為</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114</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8</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1</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日生效</a:t>
            </a:r>
            <a:r>
              <a:rPr lang="zh-TW" altLang="en-US"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為</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1130801-1140731</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在職者，倘期間</a:t>
            </a:r>
            <a:endPar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有留職停薪之情事亦可作業。</a:t>
            </a:r>
            <a:endPar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p:txBody>
      </p:sp>
      <p:pic>
        <p:nvPicPr>
          <p:cNvPr id="14" name="圖片 13">
            <a:extLst>
              <a:ext uri="{FF2B5EF4-FFF2-40B4-BE49-F238E27FC236}">
                <a16:creationId xmlns:a16="http://schemas.microsoft.com/office/drawing/2014/main" id="{3B940E37-4A75-F404-D649-F68F8F30AD01}"/>
              </a:ext>
            </a:extLst>
          </p:cNvPr>
          <p:cNvPicPr>
            <a:picLocks noChangeAspect="1"/>
          </p:cNvPicPr>
          <p:nvPr/>
        </p:nvPicPr>
        <p:blipFill>
          <a:blip r:embed="rId7"/>
          <a:stretch>
            <a:fillRect/>
          </a:stretch>
        </p:blipFill>
        <p:spPr>
          <a:xfrm>
            <a:off x="323973" y="3988956"/>
            <a:ext cx="6379854" cy="1073246"/>
          </a:xfrm>
          <a:prstGeom prst="rect">
            <a:avLst/>
          </a:prstGeom>
        </p:spPr>
      </p:pic>
      <p:sp>
        <p:nvSpPr>
          <p:cNvPr id="16" name="文字方塊 15">
            <a:extLst>
              <a:ext uri="{FF2B5EF4-FFF2-40B4-BE49-F238E27FC236}">
                <a16:creationId xmlns:a16="http://schemas.microsoft.com/office/drawing/2014/main" id="{ECD2C5B9-6DC9-2AA5-EE32-F4593514E552}"/>
              </a:ext>
            </a:extLst>
          </p:cNvPr>
          <p:cNvSpPr txBox="1"/>
          <p:nvPr/>
        </p:nvSpPr>
        <p:spPr>
          <a:xfrm>
            <a:off x="6676136" y="3095907"/>
            <a:ext cx="3122537" cy="461665"/>
          </a:xfrm>
          <a:prstGeom prst="rect">
            <a:avLst/>
          </a:prstGeom>
          <a:noFill/>
        </p:spPr>
        <p:txBody>
          <a:bodyPr wrap="square" rtlCol="0">
            <a:spAutoFit/>
          </a:bodyPr>
          <a:lstStyle/>
          <a:p>
            <a:r>
              <a:rPr lang="zh-TW" altLang="en-US" sz="1200" dirty="0">
                <a:solidFill>
                  <a:srgbClr val="C00000"/>
                </a:solidFill>
              </a:rPr>
              <a:t>*教育部</a:t>
            </a:r>
            <a:r>
              <a:rPr lang="en-US" altLang="zh-TW" sz="1200" dirty="0">
                <a:solidFill>
                  <a:srgbClr val="C00000"/>
                </a:solidFill>
              </a:rPr>
              <a:t>108</a:t>
            </a:r>
            <a:r>
              <a:rPr lang="zh-TW" altLang="en-US" sz="1200" dirty="0">
                <a:solidFill>
                  <a:srgbClr val="C00000"/>
                </a:solidFill>
              </a:rPr>
              <a:t>年</a:t>
            </a:r>
            <a:r>
              <a:rPr lang="en-US" altLang="zh-TW" sz="1200" dirty="0">
                <a:solidFill>
                  <a:srgbClr val="C00000"/>
                </a:solidFill>
              </a:rPr>
              <a:t>8</a:t>
            </a:r>
            <a:r>
              <a:rPr lang="zh-TW" altLang="en-US" sz="1200" dirty="0">
                <a:solidFill>
                  <a:srgbClr val="C00000"/>
                </a:solidFill>
              </a:rPr>
              <a:t>月</a:t>
            </a:r>
            <a:r>
              <a:rPr lang="en-US" altLang="zh-TW" sz="1200" dirty="0">
                <a:solidFill>
                  <a:srgbClr val="C00000"/>
                </a:solidFill>
              </a:rPr>
              <a:t>14</a:t>
            </a:r>
            <a:r>
              <a:rPr lang="zh-TW" altLang="en-US" sz="1200" dirty="0">
                <a:solidFill>
                  <a:srgbClr val="C00000"/>
                </a:solidFill>
              </a:rPr>
              <a:t>日臺教人</a:t>
            </a:r>
            <a:r>
              <a:rPr lang="en-US" altLang="zh-TW" sz="1200" dirty="0">
                <a:solidFill>
                  <a:srgbClr val="C00000"/>
                </a:solidFill>
              </a:rPr>
              <a:t>(</a:t>
            </a:r>
            <a:r>
              <a:rPr lang="zh-TW" altLang="en-US" sz="1200" dirty="0">
                <a:solidFill>
                  <a:srgbClr val="C00000"/>
                </a:solidFill>
              </a:rPr>
              <a:t>二</a:t>
            </a:r>
            <a:r>
              <a:rPr lang="en-US" altLang="zh-TW" sz="1200" dirty="0">
                <a:solidFill>
                  <a:srgbClr val="C00000"/>
                </a:solidFill>
              </a:rPr>
              <a:t>)</a:t>
            </a:r>
            <a:r>
              <a:rPr lang="zh-TW" altLang="en-US" sz="1200" dirty="0">
                <a:solidFill>
                  <a:srgbClr val="C00000"/>
                </a:solidFill>
              </a:rPr>
              <a:t>字第</a:t>
            </a:r>
            <a:r>
              <a:rPr lang="en-US" altLang="zh-TW" sz="1200" dirty="0">
                <a:solidFill>
                  <a:srgbClr val="C00000"/>
                </a:solidFill>
              </a:rPr>
              <a:t>1080119757B</a:t>
            </a:r>
            <a:r>
              <a:rPr lang="zh-TW" altLang="en-US" sz="1200" dirty="0">
                <a:solidFill>
                  <a:srgbClr val="C00000"/>
                </a:solidFill>
              </a:rPr>
              <a:t>號意旨</a:t>
            </a:r>
            <a:r>
              <a:rPr lang="zh-TW" altLang="en-US" sz="1200" b="1" u="sng" dirty="0">
                <a:solidFill>
                  <a:srgbClr val="C00000"/>
                </a:solidFill>
              </a:rPr>
              <a:t>「考核年度為學年度」</a:t>
            </a:r>
            <a:r>
              <a:rPr lang="zh-TW" altLang="en-US" sz="1200" dirty="0">
                <a:solidFill>
                  <a:srgbClr val="C00000"/>
                </a:solidFill>
              </a:rPr>
              <a:t>。</a:t>
            </a:r>
          </a:p>
        </p:txBody>
      </p:sp>
      <p:sp>
        <p:nvSpPr>
          <p:cNvPr id="19" name="箭號: ＞形 18">
            <a:extLst>
              <a:ext uri="{FF2B5EF4-FFF2-40B4-BE49-F238E27FC236}">
                <a16:creationId xmlns:a16="http://schemas.microsoft.com/office/drawing/2014/main" id="{35AC4210-38AD-8481-3052-C763FE6379DE}"/>
              </a:ext>
            </a:extLst>
          </p:cNvPr>
          <p:cNvSpPr/>
          <p:nvPr/>
        </p:nvSpPr>
        <p:spPr>
          <a:xfrm>
            <a:off x="146150" y="4687503"/>
            <a:ext cx="189448" cy="300472"/>
          </a:xfrm>
          <a:prstGeom prst="chevr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cxnSp>
        <p:nvCxnSpPr>
          <p:cNvPr id="20" name="接點: 弧形 19">
            <a:extLst>
              <a:ext uri="{FF2B5EF4-FFF2-40B4-BE49-F238E27FC236}">
                <a16:creationId xmlns:a16="http://schemas.microsoft.com/office/drawing/2014/main" id="{FCB117F6-CBC5-8043-C1AD-C3153789AFDC}"/>
              </a:ext>
            </a:extLst>
          </p:cNvPr>
          <p:cNvCxnSpPr>
            <a:cxnSpLocks/>
          </p:cNvCxnSpPr>
          <p:nvPr/>
        </p:nvCxnSpPr>
        <p:spPr>
          <a:xfrm rot="5400000">
            <a:off x="7768186" y="3590288"/>
            <a:ext cx="2767500" cy="1833197"/>
          </a:xfrm>
          <a:prstGeom prst="curved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47387E15-A501-B0BA-FD61-5CA6548C0D22}"/>
              </a:ext>
            </a:extLst>
          </p:cNvPr>
          <p:cNvSpPr txBox="1"/>
          <p:nvPr/>
        </p:nvSpPr>
        <p:spPr>
          <a:xfrm>
            <a:off x="8331874" y="5713685"/>
            <a:ext cx="1381839" cy="369332"/>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*系統畫面</a:t>
            </a:r>
          </a:p>
        </p:txBody>
      </p:sp>
      <p:pic>
        <p:nvPicPr>
          <p:cNvPr id="21" name="圖片 20">
            <a:extLst>
              <a:ext uri="{FF2B5EF4-FFF2-40B4-BE49-F238E27FC236}">
                <a16:creationId xmlns:a16="http://schemas.microsoft.com/office/drawing/2014/main" id="{FF88ECC6-8F56-DEE9-A8EF-52293AEAB628}"/>
              </a:ext>
            </a:extLst>
          </p:cNvPr>
          <p:cNvPicPr>
            <a:picLocks noChangeAspect="1"/>
          </p:cNvPicPr>
          <p:nvPr/>
        </p:nvPicPr>
        <p:blipFill>
          <a:blip r:embed="rId8"/>
          <a:stretch>
            <a:fillRect/>
          </a:stretch>
        </p:blipFill>
        <p:spPr>
          <a:xfrm>
            <a:off x="4063156" y="6115553"/>
            <a:ext cx="6268194" cy="673442"/>
          </a:xfrm>
          <a:prstGeom prst="rect">
            <a:avLst/>
          </a:prstGeom>
          <a:ln>
            <a:solidFill>
              <a:schemeClr val="bg1">
                <a:lumMod val="65000"/>
              </a:schemeClr>
            </a:solidFill>
          </a:ln>
        </p:spPr>
      </p:pic>
    </p:spTree>
    <p:extLst>
      <p:ext uri="{BB962C8B-B14F-4D97-AF65-F5344CB8AC3E}">
        <p14:creationId xmlns:p14="http://schemas.microsoft.com/office/powerpoint/2010/main" val="989532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484441"/>
            <a:ext cx="1890971" cy="7057559"/>
            <a:chOff x="10546573" y="484441"/>
            <a:chExt cx="1890971" cy="7057559"/>
          </a:xfrm>
        </p:grpSpPr>
        <p:sp>
          <p:nvSpPr>
            <p:cNvPr id="45" name="矩形 44">
              <a:extLst>
                <a:ext uri="{FF2B5EF4-FFF2-40B4-BE49-F238E27FC236}">
                  <a16:creationId xmlns:a16="http://schemas.microsoft.com/office/drawing/2014/main" id="{FB60BD70-05AE-4B15-94DF-35692FACDE0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7" name="矩形 6">
            <a:extLst>
              <a:ext uri="{FF2B5EF4-FFF2-40B4-BE49-F238E27FC236}">
                <a16:creationId xmlns:a16="http://schemas.microsoft.com/office/drawing/2014/main" id="{C148B635-C72D-BE41-B3A6-30C9782CF294}"/>
              </a:ext>
            </a:extLst>
          </p:cNvPr>
          <p:cNvSpPr/>
          <p:nvPr/>
        </p:nvSpPr>
        <p:spPr>
          <a:xfrm>
            <a:off x="544103" y="661831"/>
            <a:ext cx="9561206" cy="954107"/>
          </a:xfrm>
          <a:prstGeom prst="rect">
            <a:avLst/>
          </a:prstGeom>
        </p:spPr>
        <p:txBody>
          <a:bodyPr wrap="square">
            <a:spAutoFit/>
          </a:bodyPr>
          <a:lstStyle/>
          <a:p>
            <a:pPr marL="342900" lvl="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教職員</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資料異動</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在職人員</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400" b="1" dirty="0">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12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sz="2400"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職務異動</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屬調職</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無論職員、教師之類別</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，薪級亦得一併更動之。</a:t>
            </a:r>
            <a:endParaRPr lang="en-US" altLang="zh-TW" sz="20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23</a:t>
            </a:fld>
            <a:endParaRPr lang="zh-CN" altLang="en-US" dirty="0"/>
          </a:p>
        </p:txBody>
      </p:sp>
      <p:pic>
        <p:nvPicPr>
          <p:cNvPr id="8" name="圖片 7">
            <a:extLst>
              <a:ext uri="{FF2B5EF4-FFF2-40B4-BE49-F238E27FC236}">
                <a16:creationId xmlns:a16="http://schemas.microsoft.com/office/drawing/2014/main" id="{CC84D0A7-61DC-084F-C42B-DDEBBC46DE48}"/>
              </a:ext>
            </a:extLst>
          </p:cNvPr>
          <p:cNvPicPr>
            <a:picLocks noChangeAspect="1"/>
          </p:cNvPicPr>
          <p:nvPr/>
        </p:nvPicPr>
        <p:blipFill rotWithShape="1">
          <a:blip r:embed="rId4"/>
          <a:srcRect l="85756" t="29070" r="5868" b="26089"/>
          <a:stretch/>
        </p:blipFill>
        <p:spPr bwMode="auto">
          <a:xfrm>
            <a:off x="10137163" y="869680"/>
            <a:ext cx="1730864" cy="5213337"/>
          </a:xfrm>
          <a:prstGeom prst="rect">
            <a:avLst/>
          </a:prstGeom>
          <a:ln>
            <a:solidFill>
              <a:schemeClr val="bg2">
                <a:lumMod val="75000"/>
              </a:schemeClr>
            </a:solidFill>
          </a:ln>
          <a:extLst>
            <a:ext uri="{53640926-AAD7-44D8-BBD7-CCE9431645EC}">
              <a14:shadowObscured xmlns:a14="http://schemas.microsoft.com/office/drawing/2010/main"/>
            </a:ext>
          </a:extLst>
        </p:spPr>
      </p:pic>
      <p:pic>
        <p:nvPicPr>
          <p:cNvPr id="6" name="圖片 5">
            <a:extLst>
              <a:ext uri="{FF2B5EF4-FFF2-40B4-BE49-F238E27FC236}">
                <a16:creationId xmlns:a16="http://schemas.microsoft.com/office/drawing/2014/main" id="{319F1805-32EF-CC50-19F4-8AC88692D1B6}"/>
              </a:ext>
            </a:extLst>
          </p:cNvPr>
          <p:cNvPicPr>
            <a:picLocks noChangeAspect="1"/>
          </p:cNvPicPr>
          <p:nvPr/>
        </p:nvPicPr>
        <p:blipFill rotWithShape="1">
          <a:blip r:embed="rId5"/>
          <a:srcRect l="9242" t="16814" r="9622" b="15170"/>
          <a:stretch/>
        </p:blipFill>
        <p:spPr bwMode="auto">
          <a:xfrm>
            <a:off x="654734" y="1934886"/>
            <a:ext cx="8552814" cy="4032850"/>
          </a:xfrm>
          <a:prstGeom prst="rect">
            <a:avLst/>
          </a:prstGeom>
          <a:ln>
            <a:noFill/>
          </a:ln>
          <a:extLst>
            <a:ext uri="{53640926-AAD7-44D8-BBD7-CCE9431645EC}">
              <a14:shadowObscured xmlns:a14="http://schemas.microsoft.com/office/drawing/2010/main"/>
            </a:ext>
          </a:extLst>
        </p:spPr>
      </p:pic>
      <p:sp>
        <p:nvSpPr>
          <p:cNvPr id="15" name="星形: 五角 14">
            <a:extLst>
              <a:ext uri="{FF2B5EF4-FFF2-40B4-BE49-F238E27FC236}">
                <a16:creationId xmlns:a16="http://schemas.microsoft.com/office/drawing/2014/main" id="{61ADEC31-972B-AD4C-3630-E0EF85E3CAF7}"/>
              </a:ext>
            </a:extLst>
          </p:cNvPr>
          <p:cNvSpPr/>
          <p:nvPr/>
        </p:nvSpPr>
        <p:spPr>
          <a:xfrm rot="557538">
            <a:off x="11611546" y="2851360"/>
            <a:ext cx="468027" cy="497242"/>
          </a:xfrm>
          <a:prstGeom prst="star5">
            <a:avLst/>
          </a:prstGeom>
          <a:solidFill>
            <a:schemeClr val="accent2">
              <a:lumMod val="75000"/>
            </a:schemeClr>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矩形 8">
            <a:extLst>
              <a:ext uri="{FF2B5EF4-FFF2-40B4-BE49-F238E27FC236}">
                <a16:creationId xmlns:a16="http://schemas.microsoft.com/office/drawing/2014/main" id="{42BDBBDD-63E7-623D-E122-0621A5252BEC}"/>
              </a:ext>
            </a:extLst>
          </p:cNvPr>
          <p:cNvSpPr/>
          <p:nvPr/>
        </p:nvSpPr>
        <p:spPr>
          <a:xfrm>
            <a:off x="6648863" y="395275"/>
            <a:ext cx="1343488" cy="646331"/>
          </a:xfrm>
          <a:prstGeom prst="rect">
            <a:avLst/>
          </a:prstGeom>
          <a:solidFill>
            <a:schemeClr val="accent4">
              <a:lumMod val="20000"/>
              <a:lumOff val="80000"/>
            </a:schemeClr>
          </a:solidFill>
          <a:ln w="38100">
            <a:solidFill>
              <a:schemeClr val="accent4">
                <a:lumMod val="60000"/>
                <a:lumOff val="40000"/>
              </a:schemeClr>
            </a:solidFill>
          </a:ln>
        </p:spPr>
        <p:txBody>
          <a:bodyPr wrap="square">
            <a:spAutoFit/>
          </a:bodyPr>
          <a:lstStyle/>
          <a:p>
            <a:r>
              <a:rPr lang="zh-TW" altLang="en-US" sz="3600" spc="600" dirty="0">
                <a:latin typeface="標楷體" panose="03000509000000000000" pitchFamily="65" charset="-120"/>
                <a:ea typeface="標楷體" panose="03000509000000000000" pitchFamily="65" charset="-120"/>
                <a:cs typeface="+mn-ea"/>
                <a:sym typeface="+mn-lt"/>
              </a:rPr>
              <a:t>調職</a:t>
            </a:r>
          </a:p>
        </p:txBody>
      </p:sp>
      <p:sp>
        <p:nvSpPr>
          <p:cNvPr id="3" name="流程圖: 程序 2">
            <a:extLst>
              <a:ext uri="{FF2B5EF4-FFF2-40B4-BE49-F238E27FC236}">
                <a16:creationId xmlns:a16="http://schemas.microsoft.com/office/drawing/2014/main" id="{8ECBD668-AFAB-7710-D805-68C38159EDB1}"/>
              </a:ext>
            </a:extLst>
          </p:cNvPr>
          <p:cNvSpPr/>
          <p:nvPr/>
        </p:nvSpPr>
        <p:spPr>
          <a:xfrm>
            <a:off x="9888542" y="2866692"/>
            <a:ext cx="1730864" cy="468001"/>
          </a:xfrm>
          <a:prstGeom prst="flowChartProcess">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TW" altLang="en-US"/>
          </a:p>
        </p:txBody>
      </p:sp>
      <p:sp>
        <p:nvSpPr>
          <p:cNvPr id="4" name="十邊形 3">
            <a:extLst>
              <a:ext uri="{FF2B5EF4-FFF2-40B4-BE49-F238E27FC236}">
                <a16:creationId xmlns:a16="http://schemas.microsoft.com/office/drawing/2014/main" id="{813DF43C-5444-3B2B-FA7C-CCEF8C7A1B1F}"/>
              </a:ext>
            </a:extLst>
          </p:cNvPr>
          <p:cNvSpPr/>
          <p:nvPr/>
        </p:nvSpPr>
        <p:spPr>
          <a:xfrm>
            <a:off x="1619074" y="4932727"/>
            <a:ext cx="305237" cy="326788"/>
          </a:xfrm>
          <a:prstGeom prst="dec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lumMod val="75000"/>
                    <a:lumOff val="25000"/>
                  </a:schemeClr>
                </a:solidFill>
              </a:rPr>
              <a:t>1</a:t>
            </a:r>
            <a:endParaRPr lang="zh-TW" altLang="en-US" dirty="0">
              <a:solidFill>
                <a:schemeClr val="tx1">
                  <a:lumMod val="75000"/>
                  <a:lumOff val="25000"/>
                </a:schemeClr>
              </a:solidFill>
            </a:endParaRPr>
          </a:p>
        </p:txBody>
      </p:sp>
      <p:sp>
        <p:nvSpPr>
          <p:cNvPr id="11" name="十邊形 10">
            <a:extLst>
              <a:ext uri="{FF2B5EF4-FFF2-40B4-BE49-F238E27FC236}">
                <a16:creationId xmlns:a16="http://schemas.microsoft.com/office/drawing/2014/main" id="{2C7012FD-6B41-34FC-04D1-3B7C490D00C4}"/>
              </a:ext>
            </a:extLst>
          </p:cNvPr>
          <p:cNvSpPr/>
          <p:nvPr/>
        </p:nvSpPr>
        <p:spPr>
          <a:xfrm>
            <a:off x="2691479" y="4915146"/>
            <a:ext cx="305237" cy="326788"/>
          </a:xfrm>
          <a:prstGeom prst="dec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lumMod val="75000"/>
                    <a:lumOff val="25000"/>
                  </a:schemeClr>
                </a:solidFill>
              </a:rPr>
              <a:t>2</a:t>
            </a:r>
            <a:endParaRPr lang="zh-TW" altLang="en-US" dirty="0">
              <a:solidFill>
                <a:schemeClr val="tx1">
                  <a:lumMod val="75000"/>
                  <a:lumOff val="25000"/>
                </a:schemeClr>
              </a:solidFill>
            </a:endParaRPr>
          </a:p>
        </p:txBody>
      </p:sp>
      <p:sp>
        <p:nvSpPr>
          <p:cNvPr id="12" name="十邊形 11">
            <a:extLst>
              <a:ext uri="{FF2B5EF4-FFF2-40B4-BE49-F238E27FC236}">
                <a16:creationId xmlns:a16="http://schemas.microsoft.com/office/drawing/2014/main" id="{F88E6892-BA15-648D-502E-6AFEE60BF06B}"/>
              </a:ext>
            </a:extLst>
          </p:cNvPr>
          <p:cNvSpPr/>
          <p:nvPr/>
        </p:nvSpPr>
        <p:spPr>
          <a:xfrm>
            <a:off x="3808437" y="4915146"/>
            <a:ext cx="305237" cy="326788"/>
          </a:xfrm>
          <a:prstGeom prst="dec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lumMod val="75000"/>
                    <a:lumOff val="25000"/>
                  </a:schemeClr>
                </a:solidFill>
              </a:rPr>
              <a:t>3</a:t>
            </a:r>
            <a:endParaRPr lang="zh-TW" altLang="en-US" dirty="0">
              <a:solidFill>
                <a:schemeClr val="tx1">
                  <a:lumMod val="75000"/>
                  <a:lumOff val="25000"/>
                </a:schemeClr>
              </a:solidFill>
            </a:endParaRPr>
          </a:p>
        </p:txBody>
      </p:sp>
      <p:sp>
        <p:nvSpPr>
          <p:cNvPr id="13" name="十邊形 12">
            <a:extLst>
              <a:ext uri="{FF2B5EF4-FFF2-40B4-BE49-F238E27FC236}">
                <a16:creationId xmlns:a16="http://schemas.microsoft.com/office/drawing/2014/main" id="{1CC63A6C-3442-E09A-6FD4-F87954DB5C09}"/>
              </a:ext>
            </a:extLst>
          </p:cNvPr>
          <p:cNvSpPr/>
          <p:nvPr/>
        </p:nvSpPr>
        <p:spPr>
          <a:xfrm>
            <a:off x="4904055" y="4915146"/>
            <a:ext cx="305237" cy="326788"/>
          </a:xfrm>
          <a:prstGeom prst="dec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lumMod val="75000"/>
                    <a:lumOff val="25000"/>
                  </a:schemeClr>
                </a:solidFill>
              </a:rPr>
              <a:t>4</a:t>
            </a:r>
            <a:endParaRPr lang="zh-TW" altLang="en-US" dirty="0">
              <a:solidFill>
                <a:schemeClr val="tx1">
                  <a:lumMod val="75000"/>
                  <a:lumOff val="25000"/>
                </a:schemeClr>
              </a:solidFill>
            </a:endParaRPr>
          </a:p>
        </p:txBody>
      </p:sp>
      <p:sp>
        <p:nvSpPr>
          <p:cNvPr id="14" name="箭號: 向右 13">
            <a:extLst>
              <a:ext uri="{FF2B5EF4-FFF2-40B4-BE49-F238E27FC236}">
                <a16:creationId xmlns:a16="http://schemas.microsoft.com/office/drawing/2014/main" id="{22B4E56C-3EFB-3F56-35ED-9BA4BCB18D18}"/>
              </a:ext>
            </a:extLst>
          </p:cNvPr>
          <p:cNvSpPr/>
          <p:nvPr/>
        </p:nvSpPr>
        <p:spPr>
          <a:xfrm rot="8001112">
            <a:off x="5460351" y="4231711"/>
            <a:ext cx="503339" cy="3271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a:extLst>
              <a:ext uri="{FF2B5EF4-FFF2-40B4-BE49-F238E27FC236}">
                <a16:creationId xmlns:a16="http://schemas.microsoft.com/office/drawing/2014/main" id="{78E1A536-554A-7962-96F9-EA7F13C4CA52}"/>
              </a:ext>
            </a:extLst>
          </p:cNvPr>
          <p:cNvSpPr txBox="1"/>
          <p:nvPr/>
        </p:nvSpPr>
        <p:spPr>
          <a:xfrm>
            <a:off x="5960642" y="3831656"/>
            <a:ext cx="3246906" cy="369332"/>
          </a:xfrm>
          <a:prstGeom prst="rect">
            <a:avLst/>
          </a:prstGeom>
          <a:noFill/>
        </p:spPr>
        <p:txBody>
          <a:bodyPr wrap="square">
            <a:spAutoFit/>
          </a:bodyPr>
          <a:lstStyle/>
          <a:p>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皆可</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同時</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異動</a:t>
            </a:r>
            <a:endParaRPr lang="en-US" altLang="zh-TW"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17" name="十邊形 16">
            <a:extLst>
              <a:ext uri="{FF2B5EF4-FFF2-40B4-BE49-F238E27FC236}">
                <a16:creationId xmlns:a16="http://schemas.microsoft.com/office/drawing/2014/main" id="{DF4664EB-BD4E-78A2-CEB3-EF9A53776AAA}"/>
              </a:ext>
            </a:extLst>
          </p:cNvPr>
          <p:cNvSpPr/>
          <p:nvPr/>
        </p:nvSpPr>
        <p:spPr>
          <a:xfrm>
            <a:off x="6223168" y="3837632"/>
            <a:ext cx="305237" cy="326788"/>
          </a:xfrm>
          <a:prstGeom prst="dec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lumMod val="75000"/>
                    <a:lumOff val="25000"/>
                  </a:schemeClr>
                </a:solidFill>
              </a:rPr>
              <a:t>1</a:t>
            </a:r>
            <a:endParaRPr lang="zh-TW" altLang="en-US" dirty="0">
              <a:solidFill>
                <a:schemeClr val="tx1">
                  <a:lumMod val="75000"/>
                  <a:lumOff val="25000"/>
                </a:schemeClr>
              </a:solidFill>
            </a:endParaRPr>
          </a:p>
        </p:txBody>
      </p:sp>
      <p:sp>
        <p:nvSpPr>
          <p:cNvPr id="18" name="十邊形 17">
            <a:extLst>
              <a:ext uri="{FF2B5EF4-FFF2-40B4-BE49-F238E27FC236}">
                <a16:creationId xmlns:a16="http://schemas.microsoft.com/office/drawing/2014/main" id="{9844A892-FC90-34C6-C244-2347A405378E}"/>
              </a:ext>
            </a:extLst>
          </p:cNvPr>
          <p:cNvSpPr/>
          <p:nvPr/>
        </p:nvSpPr>
        <p:spPr>
          <a:xfrm>
            <a:off x="6535357" y="3837632"/>
            <a:ext cx="305237" cy="326788"/>
          </a:xfrm>
          <a:prstGeom prst="dec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lumMod val="75000"/>
                    <a:lumOff val="25000"/>
                  </a:schemeClr>
                </a:solidFill>
              </a:rPr>
              <a:t>2</a:t>
            </a:r>
            <a:endParaRPr lang="zh-TW" altLang="en-US" dirty="0">
              <a:solidFill>
                <a:schemeClr val="tx1">
                  <a:lumMod val="75000"/>
                  <a:lumOff val="25000"/>
                </a:schemeClr>
              </a:solidFill>
            </a:endParaRPr>
          </a:p>
        </p:txBody>
      </p:sp>
      <p:sp>
        <p:nvSpPr>
          <p:cNvPr id="19" name="十邊形 18">
            <a:extLst>
              <a:ext uri="{FF2B5EF4-FFF2-40B4-BE49-F238E27FC236}">
                <a16:creationId xmlns:a16="http://schemas.microsoft.com/office/drawing/2014/main" id="{E3A680AE-B573-76BF-DAE5-174B30F756AA}"/>
              </a:ext>
            </a:extLst>
          </p:cNvPr>
          <p:cNvSpPr/>
          <p:nvPr/>
        </p:nvSpPr>
        <p:spPr>
          <a:xfrm>
            <a:off x="6847546" y="3837632"/>
            <a:ext cx="305237" cy="326788"/>
          </a:xfrm>
          <a:prstGeom prst="dec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lumMod val="75000"/>
                    <a:lumOff val="25000"/>
                  </a:schemeClr>
                </a:solidFill>
              </a:rPr>
              <a:t>3</a:t>
            </a:r>
            <a:endParaRPr lang="zh-TW" altLang="en-US" dirty="0">
              <a:solidFill>
                <a:schemeClr val="tx1">
                  <a:lumMod val="75000"/>
                  <a:lumOff val="25000"/>
                </a:schemeClr>
              </a:solidFill>
            </a:endParaRPr>
          </a:p>
        </p:txBody>
      </p:sp>
      <p:sp>
        <p:nvSpPr>
          <p:cNvPr id="20" name="十邊形 19">
            <a:extLst>
              <a:ext uri="{FF2B5EF4-FFF2-40B4-BE49-F238E27FC236}">
                <a16:creationId xmlns:a16="http://schemas.microsoft.com/office/drawing/2014/main" id="{4A3E3F51-0DED-7A39-319A-CECCF9D669D5}"/>
              </a:ext>
            </a:extLst>
          </p:cNvPr>
          <p:cNvSpPr/>
          <p:nvPr/>
        </p:nvSpPr>
        <p:spPr>
          <a:xfrm>
            <a:off x="7167989" y="3836216"/>
            <a:ext cx="305237" cy="326788"/>
          </a:xfrm>
          <a:prstGeom prst="decagon">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lumMod val="75000"/>
                    <a:lumOff val="25000"/>
                  </a:schemeClr>
                </a:solidFill>
              </a:rPr>
              <a:t>4</a:t>
            </a:r>
            <a:endParaRPr lang="zh-TW" altLang="en-US" dirty="0">
              <a:solidFill>
                <a:schemeClr val="tx1">
                  <a:lumMod val="75000"/>
                  <a:lumOff val="25000"/>
                </a:schemeClr>
              </a:solidFill>
            </a:endParaRPr>
          </a:p>
        </p:txBody>
      </p:sp>
    </p:spTree>
    <p:extLst>
      <p:ext uri="{BB962C8B-B14F-4D97-AF65-F5344CB8AC3E}">
        <p14:creationId xmlns:p14="http://schemas.microsoft.com/office/powerpoint/2010/main" val="2422966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484441"/>
            <a:ext cx="1890971" cy="7057559"/>
            <a:chOff x="10546573" y="484441"/>
            <a:chExt cx="1890971" cy="7057559"/>
          </a:xfrm>
        </p:grpSpPr>
        <p:sp>
          <p:nvSpPr>
            <p:cNvPr id="45" name="矩形 44">
              <a:extLst>
                <a:ext uri="{FF2B5EF4-FFF2-40B4-BE49-F238E27FC236}">
                  <a16:creationId xmlns:a16="http://schemas.microsoft.com/office/drawing/2014/main" id="{FB60BD70-05AE-4B15-94DF-35692FACDE0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7" name="矩形 6">
            <a:extLst>
              <a:ext uri="{FF2B5EF4-FFF2-40B4-BE49-F238E27FC236}">
                <a16:creationId xmlns:a16="http://schemas.microsoft.com/office/drawing/2014/main" id="{C148B635-C72D-BE41-B3A6-30C9782CF294}"/>
              </a:ext>
            </a:extLst>
          </p:cNvPr>
          <p:cNvSpPr/>
          <p:nvPr/>
        </p:nvSpPr>
        <p:spPr>
          <a:xfrm>
            <a:off x="809044" y="641643"/>
            <a:ext cx="9561206" cy="2431435"/>
          </a:xfrm>
          <a:prstGeom prst="rect">
            <a:avLst/>
          </a:prstGeom>
        </p:spPr>
        <p:txBody>
          <a:bodyPr wrap="square">
            <a:spAutoFit/>
          </a:bodyPr>
          <a:lstStyle/>
          <a:p>
            <a:pPr marL="342900" lvl="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教職員</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薪級異動</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在職人員</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400" b="1" dirty="0">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latin typeface="標楷體" panose="03000509000000000000" pitchFamily="65" charset="-120"/>
              <a:ea typeface="標楷體" panose="03000509000000000000" pitchFamily="65" charset="-120"/>
              <a:cs typeface="Times New Roman" panose="02020603050405020304" pitchFamily="18" charset="0"/>
            </a:endParaRPr>
          </a:p>
          <a:p>
            <a:pPr marL="342900" lvl="0" indent="-342900">
              <a:buFont typeface="Wingdings" panose="05000000000000000000" pitchFamily="2" charset="2"/>
              <a:buChar char="p"/>
            </a:pPr>
            <a:endParaRPr lang="en-US" altLang="zh-TW" sz="12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3000"/>
              </a:lnSpc>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  依</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教師待遇條例</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10</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條、</a:t>
            </a:r>
            <a:endParaRPr lang="en-US" altLang="zh-TW" sz="2000" dirty="0">
              <a:latin typeface="標楷體" panose="03000509000000000000" pitchFamily="65" charset="-120"/>
              <a:ea typeface="標楷體" panose="03000509000000000000" pitchFamily="65" charset="-120"/>
              <a:cs typeface="Times New Roman" panose="02020603050405020304" pitchFamily="18" charset="0"/>
            </a:endParaRPr>
          </a:p>
          <a:p>
            <a:pPr lvl="0">
              <a:lnSpc>
                <a:spcPts val="3000"/>
              </a:lnSpc>
            </a:pP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  </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私立專科以上學校教職員工敘薪原則</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及各校聘任辦法等規定，</a:t>
            </a:r>
            <a:endParaRPr lang="en-US" altLang="zh-TW" sz="2000" dirty="0">
              <a:latin typeface="標楷體" panose="03000509000000000000" pitchFamily="65" charset="-120"/>
              <a:ea typeface="標楷體" panose="03000509000000000000" pitchFamily="65" charset="-120"/>
              <a:cs typeface="Times New Roman" panose="02020603050405020304" pitchFamily="18" charset="0"/>
            </a:endParaRPr>
          </a:p>
          <a:p>
            <a:pPr lvl="0">
              <a:lnSpc>
                <a:spcPts val="3000"/>
              </a:lnSpc>
            </a:pP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  教職員於</a:t>
            </a:r>
            <a:r>
              <a:rPr lang="zh-TW" altLang="en-US" sz="2000" b="1" u="sng" dirty="0">
                <a:latin typeface="標楷體" panose="03000509000000000000" pitchFamily="65" charset="-120"/>
                <a:ea typeface="標楷體" panose="03000509000000000000" pitchFamily="65" charset="-120"/>
                <a:cs typeface="Times New Roman" panose="02020603050405020304" pitchFamily="18" charset="0"/>
              </a:rPr>
              <a:t>在職期間取得較高學歷、提敘等，</a:t>
            </a:r>
            <a:endParaRPr lang="en-US" altLang="zh-TW" sz="2000" b="1" u="sng" dirty="0">
              <a:latin typeface="標楷體" panose="03000509000000000000" pitchFamily="65" charset="-120"/>
              <a:ea typeface="標楷體" panose="03000509000000000000" pitchFamily="65" charset="-120"/>
              <a:cs typeface="Times New Roman" panose="02020603050405020304" pitchFamily="18" charset="0"/>
            </a:endParaRPr>
          </a:p>
          <a:p>
            <a:pPr lvl="0">
              <a:lnSpc>
                <a:spcPts val="3000"/>
              </a:lnSpc>
            </a:pP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b="1" u="sng" dirty="0">
                <a:latin typeface="標楷體" panose="03000509000000000000" pitchFamily="65" charset="-120"/>
                <a:ea typeface="標楷體" panose="03000509000000000000" pitchFamily="65" charset="-120"/>
                <a:cs typeface="Times New Roman" panose="02020603050405020304" pitchFamily="18" charset="0"/>
              </a:rPr>
              <a:t>以現支薪級為基準，受本職最高薪限制得進行改敘</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a:t>
            </a:r>
            <a:endParaRPr lang="en-US" altLang="zh-TW" sz="20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24</a:t>
            </a:fld>
            <a:endParaRPr lang="zh-CN" altLang="en-US" dirty="0"/>
          </a:p>
        </p:txBody>
      </p:sp>
      <p:pic>
        <p:nvPicPr>
          <p:cNvPr id="8" name="圖片 7">
            <a:extLst>
              <a:ext uri="{FF2B5EF4-FFF2-40B4-BE49-F238E27FC236}">
                <a16:creationId xmlns:a16="http://schemas.microsoft.com/office/drawing/2014/main" id="{CC84D0A7-61DC-084F-C42B-DDEBBC46DE48}"/>
              </a:ext>
            </a:extLst>
          </p:cNvPr>
          <p:cNvPicPr>
            <a:picLocks noChangeAspect="1"/>
          </p:cNvPicPr>
          <p:nvPr/>
        </p:nvPicPr>
        <p:blipFill rotWithShape="1">
          <a:blip r:embed="rId4"/>
          <a:srcRect l="85756" t="29070" r="5868" b="26089"/>
          <a:stretch/>
        </p:blipFill>
        <p:spPr bwMode="auto">
          <a:xfrm>
            <a:off x="10137163" y="869680"/>
            <a:ext cx="1730864" cy="5213337"/>
          </a:xfrm>
          <a:prstGeom prst="rect">
            <a:avLst/>
          </a:prstGeom>
          <a:ln>
            <a:solidFill>
              <a:schemeClr val="bg2">
                <a:lumMod val="75000"/>
              </a:schemeClr>
            </a:solidFill>
          </a:ln>
          <a:extLst>
            <a:ext uri="{53640926-AAD7-44D8-BBD7-CCE9431645EC}">
              <a14:shadowObscured xmlns:a14="http://schemas.microsoft.com/office/drawing/2010/main"/>
            </a:ext>
          </a:extLst>
        </p:spPr>
      </p:pic>
      <p:pic>
        <p:nvPicPr>
          <p:cNvPr id="10" name="圖片 9">
            <a:extLst>
              <a:ext uri="{FF2B5EF4-FFF2-40B4-BE49-F238E27FC236}">
                <a16:creationId xmlns:a16="http://schemas.microsoft.com/office/drawing/2014/main" id="{43282216-0B14-DA15-7A2E-2B76AE0549CD}"/>
              </a:ext>
            </a:extLst>
          </p:cNvPr>
          <p:cNvPicPr>
            <a:picLocks noChangeAspect="1"/>
          </p:cNvPicPr>
          <p:nvPr/>
        </p:nvPicPr>
        <p:blipFill rotWithShape="1">
          <a:blip r:embed="rId5"/>
          <a:srcRect l="4439" t="22607" r="12025" b="46681"/>
          <a:stretch/>
        </p:blipFill>
        <p:spPr bwMode="auto">
          <a:xfrm>
            <a:off x="433074" y="3515688"/>
            <a:ext cx="9488018" cy="2044150"/>
          </a:xfrm>
          <a:prstGeom prst="rect">
            <a:avLst/>
          </a:prstGeom>
          <a:ln>
            <a:noFill/>
          </a:ln>
          <a:extLst>
            <a:ext uri="{53640926-AAD7-44D8-BBD7-CCE9431645EC}">
              <a14:shadowObscured xmlns:a14="http://schemas.microsoft.com/office/drawing/2010/main"/>
            </a:ext>
          </a:extLst>
        </p:spPr>
      </p:pic>
      <p:sp>
        <p:nvSpPr>
          <p:cNvPr id="15" name="星形: 五角 14">
            <a:extLst>
              <a:ext uri="{FF2B5EF4-FFF2-40B4-BE49-F238E27FC236}">
                <a16:creationId xmlns:a16="http://schemas.microsoft.com/office/drawing/2014/main" id="{61ADEC31-972B-AD4C-3630-E0EF85E3CAF7}"/>
              </a:ext>
            </a:extLst>
          </p:cNvPr>
          <p:cNvSpPr/>
          <p:nvPr/>
        </p:nvSpPr>
        <p:spPr>
          <a:xfrm rot="557538">
            <a:off x="11656480" y="3238556"/>
            <a:ext cx="468027" cy="497242"/>
          </a:xfrm>
          <a:prstGeom prst="star5">
            <a:avLst/>
          </a:prstGeom>
          <a:solidFill>
            <a:schemeClr val="accent2">
              <a:lumMod val="75000"/>
            </a:schemeClr>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8">
            <a:extLst>
              <a:ext uri="{FF2B5EF4-FFF2-40B4-BE49-F238E27FC236}">
                <a16:creationId xmlns:a16="http://schemas.microsoft.com/office/drawing/2014/main" id="{367C5C0A-8559-3DE3-3D02-30FB93689260}"/>
              </a:ext>
            </a:extLst>
          </p:cNvPr>
          <p:cNvSpPr/>
          <p:nvPr/>
        </p:nvSpPr>
        <p:spPr>
          <a:xfrm>
            <a:off x="7124744" y="464616"/>
            <a:ext cx="1343488" cy="646331"/>
          </a:xfrm>
          <a:prstGeom prst="rect">
            <a:avLst/>
          </a:prstGeom>
          <a:solidFill>
            <a:schemeClr val="accent4">
              <a:lumMod val="20000"/>
              <a:lumOff val="80000"/>
            </a:schemeClr>
          </a:solidFill>
          <a:ln w="38100">
            <a:solidFill>
              <a:schemeClr val="accent4">
                <a:lumMod val="60000"/>
                <a:lumOff val="40000"/>
              </a:schemeClr>
            </a:solidFill>
          </a:ln>
        </p:spPr>
        <p:txBody>
          <a:bodyPr wrap="square">
            <a:spAutoFit/>
          </a:bodyPr>
          <a:lstStyle/>
          <a:p>
            <a:r>
              <a:rPr lang="zh-TW" altLang="en-US" sz="3600" spc="600" dirty="0">
                <a:latin typeface="標楷體" panose="03000509000000000000" pitchFamily="65" charset="-120"/>
                <a:ea typeface="標楷體" panose="03000509000000000000" pitchFamily="65" charset="-120"/>
                <a:cs typeface="+mn-ea"/>
                <a:sym typeface="+mn-lt"/>
              </a:rPr>
              <a:t>改敘</a:t>
            </a:r>
          </a:p>
        </p:txBody>
      </p:sp>
      <p:sp>
        <p:nvSpPr>
          <p:cNvPr id="3" name="流程圖: 程序 2">
            <a:extLst>
              <a:ext uri="{FF2B5EF4-FFF2-40B4-BE49-F238E27FC236}">
                <a16:creationId xmlns:a16="http://schemas.microsoft.com/office/drawing/2014/main" id="{C6B4D4EA-B1B0-A9A8-05B8-B62C4BEC701B}"/>
              </a:ext>
            </a:extLst>
          </p:cNvPr>
          <p:cNvSpPr/>
          <p:nvPr/>
        </p:nvSpPr>
        <p:spPr>
          <a:xfrm>
            <a:off x="9921092" y="3274421"/>
            <a:ext cx="1730864" cy="481989"/>
          </a:xfrm>
          <a:prstGeom prst="flowChartProcess">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TW" altLang="en-US"/>
          </a:p>
        </p:txBody>
      </p:sp>
    </p:spTree>
    <p:extLst>
      <p:ext uri="{BB962C8B-B14F-4D97-AF65-F5344CB8AC3E}">
        <p14:creationId xmlns:p14="http://schemas.microsoft.com/office/powerpoint/2010/main" val="369763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a:extLst>
              <a:ext uri="{FF2B5EF4-FFF2-40B4-BE49-F238E27FC236}">
                <a16:creationId xmlns:a16="http://schemas.microsoft.com/office/drawing/2014/main" id="{67C76C76-F491-D1B8-45FF-788C91291AA3}"/>
              </a:ext>
            </a:extLst>
          </p:cNvPr>
          <p:cNvPicPr>
            <a:picLocks noChangeAspect="1"/>
          </p:cNvPicPr>
          <p:nvPr/>
        </p:nvPicPr>
        <p:blipFill>
          <a:blip r:embed="rId3"/>
          <a:stretch>
            <a:fillRect/>
          </a:stretch>
        </p:blipFill>
        <p:spPr>
          <a:xfrm>
            <a:off x="366782" y="4628149"/>
            <a:ext cx="9521759" cy="1686605"/>
          </a:xfrm>
          <a:prstGeom prst="rect">
            <a:avLst/>
          </a:prstGeom>
        </p:spPr>
      </p:pic>
      <p:pic>
        <p:nvPicPr>
          <p:cNvPr id="14" name="圖片 13">
            <a:extLst>
              <a:ext uri="{FF2B5EF4-FFF2-40B4-BE49-F238E27FC236}">
                <a16:creationId xmlns:a16="http://schemas.microsoft.com/office/drawing/2014/main" id="{7B41C720-0E26-D2DF-9796-ADEF432529B9}"/>
              </a:ext>
            </a:extLst>
          </p:cNvPr>
          <p:cNvPicPr>
            <a:picLocks noChangeAspect="1"/>
          </p:cNvPicPr>
          <p:nvPr/>
        </p:nvPicPr>
        <p:blipFill rotWithShape="1">
          <a:blip r:embed="rId4"/>
          <a:srcRect l="10102" t="17769" r="10267" b="41489"/>
          <a:stretch/>
        </p:blipFill>
        <p:spPr bwMode="auto">
          <a:xfrm>
            <a:off x="465210" y="2142615"/>
            <a:ext cx="9347979" cy="2689823"/>
          </a:xfrm>
          <a:prstGeom prst="rect">
            <a:avLst/>
          </a:prstGeom>
          <a:ln>
            <a:noFill/>
          </a:ln>
          <a:extLst>
            <a:ext uri="{53640926-AAD7-44D8-BBD7-CCE9431645EC}">
              <a14:shadowObscured xmlns:a14="http://schemas.microsoft.com/office/drawing/2010/main"/>
            </a:ext>
          </a:extLst>
        </p:spPr>
      </p:pic>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484441"/>
            <a:ext cx="1890971" cy="7057559"/>
            <a:chOff x="10546573" y="484441"/>
            <a:chExt cx="1890971" cy="7057559"/>
          </a:xfrm>
        </p:grpSpPr>
        <p:sp>
          <p:nvSpPr>
            <p:cNvPr id="45" name="矩形 44">
              <a:extLst>
                <a:ext uri="{FF2B5EF4-FFF2-40B4-BE49-F238E27FC236}">
                  <a16:creationId xmlns:a16="http://schemas.microsoft.com/office/drawing/2014/main" id="{FB60BD70-05AE-4B15-94DF-35692FACDE0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7" name="矩形 6">
            <a:extLst>
              <a:ext uri="{FF2B5EF4-FFF2-40B4-BE49-F238E27FC236}">
                <a16:creationId xmlns:a16="http://schemas.microsoft.com/office/drawing/2014/main" id="{C148B635-C72D-BE41-B3A6-30C9782CF294}"/>
              </a:ext>
            </a:extLst>
          </p:cNvPr>
          <p:cNvSpPr/>
          <p:nvPr/>
        </p:nvSpPr>
        <p:spPr>
          <a:xfrm>
            <a:off x="1602616" y="756337"/>
            <a:ext cx="9768169" cy="892552"/>
          </a:xfrm>
          <a:prstGeom prst="rect">
            <a:avLst/>
          </a:prstGeom>
        </p:spPr>
        <p:txBody>
          <a:bodyPr wrap="square">
            <a:spAutoFit/>
          </a:bodyPr>
          <a:lstStyle/>
          <a:p>
            <a:pPr marL="342900" lvl="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教職員</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資料異動</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在職人員</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400" b="1" dirty="0">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12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   *系統紀錄為起日及</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復職日</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非迄日</a:t>
            </a:r>
            <a:r>
              <a:rPr lang="en-US" altLang="zh-TW" sz="2000"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，請各承辦人</a:t>
            </a:r>
            <a:r>
              <a:rPr lang="zh-TW" altLang="en-US" sz="20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特別留意*</a:t>
            </a:r>
            <a:r>
              <a:rPr lang="zh-TW" altLang="en-US" sz="2000" dirty="0">
                <a:latin typeface="標楷體" panose="03000509000000000000" pitchFamily="65" charset="-120"/>
                <a:ea typeface="標楷體" panose="03000509000000000000" pitchFamily="65" charset="-120"/>
                <a:cs typeface="Times New Roman" panose="02020603050405020304" pitchFamily="18" charset="0"/>
              </a:rPr>
              <a:t>資料新增。</a:t>
            </a:r>
            <a:endParaRPr lang="en-US" altLang="zh-TW" sz="2000"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25</a:t>
            </a:fld>
            <a:endParaRPr lang="zh-CN" altLang="en-US" dirty="0"/>
          </a:p>
        </p:txBody>
      </p:sp>
      <p:pic>
        <p:nvPicPr>
          <p:cNvPr id="8" name="圖片 7">
            <a:extLst>
              <a:ext uri="{FF2B5EF4-FFF2-40B4-BE49-F238E27FC236}">
                <a16:creationId xmlns:a16="http://schemas.microsoft.com/office/drawing/2014/main" id="{CC84D0A7-61DC-084F-C42B-DDEBBC46DE48}"/>
              </a:ext>
            </a:extLst>
          </p:cNvPr>
          <p:cNvPicPr>
            <a:picLocks noChangeAspect="1"/>
          </p:cNvPicPr>
          <p:nvPr/>
        </p:nvPicPr>
        <p:blipFill rotWithShape="1">
          <a:blip r:embed="rId6"/>
          <a:srcRect l="85756" t="29070" r="5868" b="26089"/>
          <a:stretch/>
        </p:blipFill>
        <p:spPr bwMode="auto">
          <a:xfrm>
            <a:off x="10137163" y="869680"/>
            <a:ext cx="1730864" cy="5213337"/>
          </a:xfrm>
          <a:prstGeom prst="rect">
            <a:avLst/>
          </a:prstGeom>
          <a:ln>
            <a:solidFill>
              <a:schemeClr val="bg2">
                <a:lumMod val="75000"/>
              </a:schemeClr>
            </a:solidFill>
          </a:ln>
          <a:extLst>
            <a:ext uri="{53640926-AAD7-44D8-BBD7-CCE9431645EC}">
              <a14:shadowObscured xmlns:a14="http://schemas.microsoft.com/office/drawing/2010/main"/>
            </a:ext>
          </a:extLst>
        </p:spPr>
      </p:pic>
      <p:sp>
        <p:nvSpPr>
          <p:cNvPr id="15" name="星形: 五角 14">
            <a:extLst>
              <a:ext uri="{FF2B5EF4-FFF2-40B4-BE49-F238E27FC236}">
                <a16:creationId xmlns:a16="http://schemas.microsoft.com/office/drawing/2014/main" id="{61ADEC31-972B-AD4C-3630-E0EF85E3CAF7}"/>
              </a:ext>
            </a:extLst>
          </p:cNvPr>
          <p:cNvSpPr/>
          <p:nvPr/>
        </p:nvSpPr>
        <p:spPr>
          <a:xfrm rot="557538">
            <a:off x="11634013" y="3652546"/>
            <a:ext cx="468027" cy="497242"/>
          </a:xfrm>
          <a:prstGeom prst="star5">
            <a:avLst/>
          </a:prstGeom>
          <a:solidFill>
            <a:schemeClr val="accent2">
              <a:lumMod val="75000"/>
            </a:schemeClr>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187B2381-3656-6F89-FDEA-4E9E70DBB259}"/>
              </a:ext>
            </a:extLst>
          </p:cNvPr>
          <p:cNvSpPr/>
          <p:nvPr/>
        </p:nvSpPr>
        <p:spPr>
          <a:xfrm>
            <a:off x="6436384" y="342488"/>
            <a:ext cx="2359195" cy="646331"/>
          </a:xfrm>
          <a:prstGeom prst="rect">
            <a:avLst/>
          </a:prstGeom>
          <a:solidFill>
            <a:schemeClr val="accent4">
              <a:lumMod val="20000"/>
              <a:lumOff val="80000"/>
            </a:schemeClr>
          </a:solidFill>
          <a:ln w="38100">
            <a:noFill/>
          </a:ln>
        </p:spPr>
        <p:txBody>
          <a:bodyPr wrap="square">
            <a:spAutoFit/>
          </a:bodyPr>
          <a:lstStyle/>
          <a:p>
            <a:r>
              <a:rPr lang="zh-TW" altLang="en-US" sz="3600" spc="600" dirty="0">
                <a:latin typeface="標楷體" panose="03000509000000000000" pitchFamily="65" charset="-120"/>
                <a:ea typeface="標楷體" panose="03000509000000000000" pitchFamily="65" charset="-120"/>
                <a:cs typeface="+mn-ea"/>
                <a:sym typeface="+mn-lt"/>
              </a:rPr>
              <a:t>留職停薪</a:t>
            </a:r>
          </a:p>
        </p:txBody>
      </p:sp>
      <p:sp>
        <p:nvSpPr>
          <p:cNvPr id="4" name="流程圖: 程序 3">
            <a:extLst>
              <a:ext uri="{FF2B5EF4-FFF2-40B4-BE49-F238E27FC236}">
                <a16:creationId xmlns:a16="http://schemas.microsoft.com/office/drawing/2014/main" id="{FEB47933-D26B-35DE-8659-21415DFF5405}"/>
              </a:ext>
            </a:extLst>
          </p:cNvPr>
          <p:cNvSpPr/>
          <p:nvPr/>
        </p:nvSpPr>
        <p:spPr>
          <a:xfrm>
            <a:off x="9888542" y="3662241"/>
            <a:ext cx="1730864" cy="481989"/>
          </a:xfrm>
          <a:prstGeom prst="flowChartProcess">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TW" altLang="en-US">
              <a:solidFill>
                <a:schemeClr val="tx1"/>
              </a:solidFill>
            </a:endParaRPr>
          </a:p>
        </p:txBody>
      </p:sp>
      <p:sp>
        <p:nvSpPr>
          <p:cNvPr id="10" name="矩形 9">
            <a:extLst>
              <a:ext uri="{FF2B5EF4-FFF2-40B4-BE49-F238E27FC236}">
                <a16:creationId xmlns:a16="http://schemas.microsoft.com/office/drawing/2014/main" id="{6C2C3E3C-1599-6C5C-AB5E-D1D8CD117237}"/>
              </a:ext>
            </a:extLst>
          </p:cNvPr>
          <p:cNvSpPr/>
          <p:nvPr/>
        </p:nvSpPr>
        <p:spPr>
          <a:xfrm>
            <a:off x="4185205" y="1152907"/>
            <a:ext cx="1907987" cy="691197"/>
          </a:xfrm>
          <a:prstGeom prst="rect">
            <a:avLst/>
          </a:prstGeom>
          <a:noFill/>
          <a:ln w="76200">
            <a:solidFill>
              <a:srgbClr val="0070C0"/>
            </a:solidFill>
          </a:ln>
          <a:effectLst>
            <a:innerShdw blurRad="63500" dist="50800" dir="189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a:extLst>
              <a:ext uri="{FF2B5EF4-FFF2-40B4-BE49-F238E27FC236}">
                <a16:creationId xmlns:a16="http://schemas.microsoft.com/office/drawing/2014/main" id="{EEA64B9A-338E-70A4-2AD5-47E29A00DC85}"/>
              </a:ext>
            </a:extLst>
          </p:cNvPr>
          <p:cNvSpPr txBox="1"/>
          <p:nvPr/>
        </p:nvSpPr>
        <p:spPr>
          <a:xfrm>
            <a:off x="5373624" y="3225979"/>
            <a:ext cx="4608576" cy="369332"/>
          </a:xfrm>
          <a:prstGeom prst="rect">
            <a:avLst/>
          </a:prstGeom>
          <a:noFill/>
        </p:spPr>
        <p:txBody>
          <a:bodyPr wrap="square" rtlCol="0">
            <a:spAutoFit/>
          </a:bodyPr>
          <a:lstStyle/>
          <a:p>
            <a:r>
              <a:rPr lang="zh-TW" altLang="en-US" b="1" u="sng" dirty="0">
                <a:solidFill>
                  <a:srgbClr val="0070C0"/>
                </a:solidFill>
                <a:latin typeface="標楷體" panose="03000509000000000000" pitchFamily="65" charset="-120"/>
                <a:ea typeface="標楷體" panose="03000509000000000000" pitchFamily="65" charset="-120"/>
              </a:rPr>
              <a:t>如</a:t>
            </a:r>
            <a:r>
              <a:rPr lang="en-US" altLang="zh-TW" b="1" u="sng" dirty="0">
                <a:solidFill>
                  <a:srgbClr val="0070C0"/>
                </a:solidFill>
                <a:latin typeface="標楷體" panose="03000509000000000000" pitchFamily="65" charset="-120"/>
                <a:ea typeface="標楷體" panose="03000509000000000000" pitchFamily="65" charset="-120"/>
              </a:rPr>
              <a:t>: </a:t>
            </a:r>
            <a:r>
              <a:rPr lang="en-US" altLang="zh-TW" b="1" u="sng" kern="0" dirty="0">
                <a:solidFill>
                  <a:srgbClr val="0070C0"/>
                </a:solidFill>
                <a:latin typeface="標楷體" panose="03000509000000000000" pitchFamily="65" charset="-120"/>
                <a:ea typeface="標楷體" panose="03000509000000000000" pitchFamily="65" charset="-120"/>
              </a:rPr>
              <a:t>2</a:t>
            </a:r>
            <a:r>
              <a:rPr lang="en-US" altLang="zh-TW" sz="1800" b="1" u="sng" kern="0" dirty="0">
                <a:solidFill>
                  <a:srgbClr val="0070C0"/>
                </a:solidFill>
                <a:effectLst/>
                <a:latin typeface="標楷體" panose="03000509000000000000" pitchFamily="65" charset="-120"/>
                <a:ea typeface="標楷體" panose="03000509000000000000" pitchFamily="65" charset="-120"/>
                <a:cs typeface="新細明體" panose="02020500000000000000" pitchFamily="18" charset="-120"/>
              </a:rPr>
              <a:t>/1</a:t>
            </a:r>
            <a:r>
              <a:rPr lang="zh-TW" altLang="en-US" b="1" u="sng" kern="0" dirty="0">
                <a:solidFill>
                  <a:srgbClr val="0070C0"/>
                </a:solidFill>
                <a:latin typeface="標楷體" panose="03000509000000000000" pitchFamily="65" charset="-120"/>
                <a:ea typeface="標楷體" panose="03000509000000000000" pitchFamily="65" charset="-120"/>
                <a:cs typeface="新細明體" panose="02020500000000000000" pitchFamily="18" charset="-120"/>
              </a:rPr>
              <a:t>復職</a:t>
            </a:r>
            <a:r>
              <a:rPr lang="zh-TW" altLang="zh-TW" sz="1800" b="1" u="sng" kern="0" dirty="0">
                <a:solidFill>
                  <a:srgbClr val="0070C0"/>
                </a:solidFill>
                <a:effectLst/>
                <a:latin typeface="標楷體" panose="03000509000000000000" pitchFamily="65" charset="-120"/>
                <a:ea typeface="標楷體" panose="03000509000000000000" pitchFamily="65" charset="-120"/>
                <a:cs typeface="新細明體" panose="02020500000000000000" pitchFamily="18" charset="-120"/>
              </a:rPr>
              <a:t>生效，</a:t>
            </a:r>
            <a:r>
              <a:rPr lang="en-US" altLang="zh-TW" sz="1800" b="1" u="sng" kern="0" dirty="0">
                <a:solidFill>
                  <a:srgbClr val="0070C0"/>
                </a:solidFill>
                <a:effectLst/>
                <a:latin typeface="標楷體" panose="03000509000000000000" pitchFamily="65" charset="-120"/>
                <a:ea typeface="標楷體" panose="03000509000000000000" pitchFamily="65" charset="-120"/>
                <a:cs typeface="新細明體" panose="02020500000000000000" pitchFamily="18" charset="-120"/>
              </a:rPr>
              <a:t>2/1</a:t>
            </a:r>
            <a:r>
              <a:rPr lang="zh-TW" altLang="zh-TW" sz="1800" b="1" u="sng" kern="0" dirty="0">
                <a:solidFill>
                  <a:srgbClr val="0070C0"/>
                </a:solidFill>
                <a:effectLst/>
                <a:latin typeface="標楷體" panose="03000509000000000000" pitchFamily="65" charset="-120"/>
                <a:ea typeface="標楷體" panose="03000509000000000000" pitchFamily="65" charset="-120"/>
                <a:cs typeface="新細明體" panose="02020500000000000000" pitchFamily="18" charset="-120"/>
              </a:rPr>
              <a:t>為</a:t>
            </a:r>
            <a:r>
              <a:rPr lang="zh-TW" altLang="en-US" b="1" u="sng" kern="0" dirty="0">
                <a:solidFill>
                  <a:srgbClr val="0070C0"/>
                </a:solidFill>
                <a:latin typeface="標楷體" panose="03000509000000000000" pitchFamily="65" charset="-120"/>
                <a:ea typeface="標楷體" panose="03000509000000000000" pitchFamily="65" charset="-120"/>
                <a:cs typeface="新細明體" panose="02020500000000000000" pitchFamily="18" charset="-120"/>
              </a:rPr>
              <a:t>其回校復</a:t>
            </a:r>
            <a:r>
              <a:rPr lang="zh-TW" altLang="zh-TW" sz="1800" b="1" u="sng" kern="0" dirty="0">
                <a:solidFill>
                  <a:srgbClr val="0070C0"/>
                </a:solidFill>
                <a:effectLst/>
                <a:latin typeface="標楷體" panose="03000509000000000000" pitchFamily="65" charset="-120"/>
                <a:ea typeface="標楷體" panose="03000509000000000000" pitchFamily="65" charset="-120"/>
                <a:cs typeface="新細明體" panose="02020500000000000000" pitchFamily="18" charset="-120"/>
              </a:rPr>
              <a:t>職</a:t>
            </a:r>
            <a:r>
              <a:rPr lang="zh-TW" altLang="en-US" b="1" u="sng" kern="0" dirty="0">
                <a:solidFill>
                  <a:srgbClr val="0070C0"/>
                </a:solidFill>
                <a:latin typeface="標楷體" panose="03000509000000000000" pitchFamily="65" charset="-120"/>
                <a:ea typeface="標楷體" panose="03000509000000000000" pitchFamily="65" charset="-120"/>
                <a:cs typeface="新細明體" panose="02020500000000000000" pitchFamily="18" charset="-120"/>
              </a:rPr>
              <a:t>第</a:t>
            </a:r>
            <a:r>
              <a:rPr lang="en-US" altLang="zh-TW" b="1" u="sng" kern="0" dirty="0">
                <a:solidFill>
                  <a:srgbClr val="0070C0"/>
                </a:solidFill>
                <a:latin typeface="標楷體" panose="03000509000000000000" pitchFamily="65" charset="-120"/>
                <a:ea typeface="標楷體" panose="03000509000000000000" pitchFamily="65" charset="-120"/>
                <a:cs typeface="新細明體" panose="02020500000000000000" pitchFamily="18" charset="-120"/>
              </a:rPr>
              <a:t>1</a:t>
            </a:r>
            <a:r>
              <a:rPr lang="zh-TW" altLang="en-US" b="1" u="sng" kern="0" dirty="0">
                <a:solidFill>
                  <a:srgbClr val="0070C0"/>
                </a:solidFill>
                <a:latin typeface="標楷體" panose="03000509000000000000" pitchFamily="65" charset="-120"/>
                <a:ea typeface="標楷體" panose="03000509000000000000" pitchFamily="65" charset="-120"/>
                <a:cs typeface="新細明體" panose="02020500000000000000" pitchFamily="18" charset="-120"/>
              </a:rPr>
              <a:t>天</a:t>
            </a:r>
            <a:r>
              <a:rPr lang="zh-TW" altLang="en-US" sz="1800" b="1" u="sng" kern="0" dirty="0">
                <a:solidFill>
                  <a:srgbClr val="0070C0"/>
                </a:solidFill>
                <a:effectLst/>
                <a:latin typeface="標楷體" panose="03000509000000000000" pitchFamily="65" charset="-120"/>
                <a:ea typeface="標楷體" panose="03000509000000000000" pitchFamily="65" charset="-120"/>
                <a:cs typeface="新細明體" panose="02020500000000000000" pitchFamily="18" charset="-120"/>
              </a:rPr>
              <a:t>。</a:t>
            </a:r>
            <a:endParaRPr lang="zh-TW" altLang="en-US" b="1" u="sng" dirty="0">
              <a:solidFill>
                <a:srgbClr val="0070C0"/>
              </a:solidFill>
              <a:latin typeface="標楷體" panose="03000509000000000000" pitchFamily="65" charset="-120"/>
              <a:ea typeface="標楷體" panose="03000509000000000000" pitchFamily="65" charset="-120"/>
            </a:endParaRPr>
          </a:p>
        </p:txBody>
      </p:sp>
      <p:cxnSp>
        <p:nvCxnSpPr>
          <p:cNvPr id="16" name="接點: 弧形 15">
            <a:extLst>
              <a:ext uri="{FF2B5EF4-FFF2-40B4-BE49-F238E27FC236}">
                <a16:creationId xmlns:a16="http://schemas.microsoft.com/office/drawing/2014/main" id="{29398BBF-9977-D342-521C-F434C7DDF553}"/>
              </a:ext>
            </a:extLst>
          </p:cNvPr>
          <p:cNvCxnSpPr>
            <a:cxnSpLocks/>
          </p:cNvCxnSpPr>
          <p:nvPr/>
        </p:nvCxnSpPr>
        <p:spPr>
          <a:xfrm rot="16200000" flipH="1">
            <a:off x="5908284" y="1951097"/>
            <a:ext cx="1461630" cy="1229624"/>
          </a:xfrm>
          <a:prstGeom prst="curvedConnector3">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0" name="接點: 弧形 19">
            <a:extLst>
              <a:ext uri="{FF2B5EF4-FFF2-40B4-BE49-F238E27FC236}">
                <a16:creationId xmlns:a16="http://schemas.microsoft.com/office/drawing/2014/main" id="{AF2F6E25-35BA-B055-D90D-CF54BD4B3508}"/>
              </a:ext>
            </a:extLst>
          </p:cNvPr>
          <p:cNvCxnSpPr>
            <a:cxnSpLocks/>
            <a:stCxn id="21" idx="3"/>
          </p:cNvCxnSpPr>
          <p:nvPr/>
        </p:nvCxnSpPr>
        <p:spPr>
          <a:xfrm flipV="1">
            <a:off x="4254993" y="3684783"/>
            <a:ext cx="2867210" cy="1892461"/>
          </a:xfrm>
          <a:prstGeom prst="curvedConnector3">
            <a:avLst>
              <a:gd name="adj1" fmla="val 50000"/>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矩形 20">
            <a:extLst>
              <a:ext uri="{FF2B5EF4-FFF2-40B4-BE49-F238E27FC236}">
                <a16:creationId xmlns:a16="http://schemas.microsoft.com/office/drawing/2014/main" id="{989ABDF0-9C57-0BB2-CC4A-6718F47C1339}"/>
              </a:ext>
            </a:extLst>
          </p:cNvPr>
          <p:cNvSpPr/>
          <p:nvPr/>
        </p:nvSpPr>
        <p:spPr>
          <a:xfrm>
            <a:off x="3294483" y="5116791"/>
            <a:ext cx="960510" cy="920906"/>
          </a:xfrm>
          <a:prstGeom prst="rect">
            <a:avLst/>
          </a:prstGeom>
          <a:noFill/>
          <a:ln w="76200">
            <a:solidFill>
              <a:srgbClr val="0070C0"/>
            </a:solidFill>
          </a:ln>
          <a:effectLst>
            <a:innerShdw blurRad="63500" dist="50800" dir="189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052687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484441"/>
            <a:ext cx="1890971" cy="7057559"/>
            <a:chOff x="10546573" y="484441"/>
            <a:chExt cx="1890971" cy="7057559"/>
          </a:xfrm>
        </p:grpSpPr>
        <p:sp>
          <p:nvSpPr>
            <p:cNvPr id="45" name="矩形 44">
              <a:extLst>
                <a:ext uri="{FF2B5EF4-FFF2-40B4-BE49-F238E27FC236}">
                  <a16:creationId xmlns:a16="http://schemas.microsoft.com/office/drawing/2014/main" id="{FB60BD70-05AE-4B15-94DF-35692FACDE0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7" name="矩形 6">
            <a:extLst>
              <a:ext uri="{FF2B5EF4-FFF2-40B4-BE49-F238E27FC236}">
                <a16:creationId xmlns:a16="http://schemas.microsoft.com/office/drawing/2014/main" id="{C148B635-C72D-BE41-B3A6-30C9782CF294}"/>
              </a:ext>
            </a:extLst>
          </p:cNvPr>
          <p:cNvSpPr/>
          <p:nvPr/>
        </p:nvSpPr>
        <p:spPr>
          <a:xfrm>
            <a:off x="416896" y="555221"/>
            <a:ext cx="9861092" cy="1969770"/>
          </a:xfrm>
          <a:prstGeom prst="rect">
            <a:avLst/>
          </a:prstGeom>
        </p:spPr>
        <p:txBody>
          <a:bodyPr wrap="square">
            <a:spAutoFit/>
          </a:bodyPr>
          <a:lstStyle/>
          <a:p>
            <a:pPr marL="342900" lvl="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教職員</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資料異動</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在職人員</a:t>
            </a:r>
            <a:r>
              <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400" b="1" dirty="0">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12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dirty="0">
                <a:latin typeface="標楷體" panose="03000509000000000000" pitchFamily="65" charset="-120"/>
                <a:ea typeface="標楷體" panose="03000509000000000000" pitchFamily="65" charset="-120"/>
                <a:cs typeface="Times New Roman" panose="02020603050405020304" pitchFamily="18" charset="0"/>
              </a:rPr>
              <a:t>  *依</a:t>
            </a:r>
            <a:r>
              <a:rPr lang="en-US" altLang="zh-TW"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dirty="0">
                <a:latin typeface="標楷體" panose="03000509000000000000" pitchFamily="65" charset="-120"/>
                <a:ea typeface="標楷體" panose="03000509000000000000" pitchFamily="65" charset="-120"/>
                <a:cs typeface="Times New Roman" panose="02020603050405020304" pitchFamily="18" charset="0"/>
              </a:rPr>
              <a:t>私校退撫條例</a:t>
            </a:r>
            <a:r>
              <a:rPr lang="en-US" altLang="zh-TW"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dirty="0">
                <a:latin typeface="標楷體" panose="03000509000000000000" pitchFamily="65" charset="-120"/>
                <a:ea typeface="標楷體" panose="03000509000000000000" pitchFamily="65" charset="-120"/>
                <a:cs typeface="Times New Roman" panose="02020603050405020304" pitchFamily="18" charset="0"/>
              </a:rPr>
              <a:t>16</a:t>
            </a:r>
            <a:r>
              <a:rPr lang="zh-TW" altLang="en-US" dirty="0">
                <a:latin typeface="標楷體" panose="03000509000000000000" pitchFamily="65" charset="-120"/>
                <a:ea typeface="標楷體" panose="03000509000000000000" pitchFamily="65" charset="-120"/>
                <a:cs typeface="Times New Roman" panose="02020603050405020304" pitchFamily="18" charset="0"/>
              </a:rPr>
              <a:t>條、</a:t>
            </a:r>
            <a:r>
              <a:rPr lang="en-US" altLang="zh-TW"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dirty="0">
                <a:latin typeface="標楷體" panose="03000509000000000000" pitchFamily="65" charset="-120"/>
                <a:ea typeface="標楷體" panose="03000509000000000000" pitchFamily="65" charset="-120"/>
                <a:cs typeface="Times New Roman" panose="02020603050405020304" pitchFamily="18" charset="0"/>
              </a:rPr>
              <a:t>私校退撫條例施行細則</a:t>
            </a:r>
            <a:r>
              <a:rPr lang="en-US" altLang="zh-TW"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dirty="0">
                <a:latin typeface="標楷體" panose="03000509000000000000" pitchFamily="65" charset="-120"/>
                <a:ea typeface="標楷體" panose="03000509000000000000" pitchFamily="65" charset="-120"/>
                <a:cs typeface="Times New Roman" panose="02020603050405020304" pitchFamily="18" charset="0"/>
              </a:rPr>
              <a:t>24</a:t>
            </a:r>
            <a:r>
              <a:rPr lang="zh-TW" altLang="en-US" dirty="0">
                <a:latin typeface="標楷體" panose="03000509000000000000" pitchFamily="65" charset="-120"/>
                <a:ea typeface="標楷體" panose="03000509000000000000" pitchFamily="65" charset="-120"/>
                <a:cs typeface="Times New Roman" panose="02020603050405020304" pitchFamily="18" charset="0"/>
              </a:rPr>
              <a:t>條、</a:t>
            </a:r>
            <a:r>
              <a:rPr lang="en-US" altLang="zh-TW"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dirty="0">
                <a:latin typeface="標楷體" panose="03000509000000000000" pitchFamily="65" charset="-120"/>
                <a:ea typeface="標楷體" panose="03000509000000000000" pitchFamily="65" charset="-120"/>
                <a:cs typeface="Times New Roman" panose="02020603050405020304" pitchFamily="18" charset="0"/>
              </a:rPr>
              <a:t>私校法</a:t>
            </a:r>
            <a:r>
              <a:rPr lang="en-US" altLang="zh-TW"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dirty="0">
                <a:latin typeface="標楷體" panose="03000509000000000000" pitchFamily="65" charset="-120"/>
                <a:ea typeface="標楷體" panose="03000509000000000000" pitchFamily="65" charset="-120"/>
                <a:cs typeface="Times New Roman" panose="02020603050405020304" pitchFamily="18" charset="0"/>
              </a:rPr>
              <a:t>57</a:t>
            </a:r>
            <a:r>
              <a:rPr lang="zh-TW" altLang="en-US" dirty="0">
                <a:latin typeface="標楷體" panose="03000509000000000000" pitchFamily="65" charset="-120"/>
                <a:ea typeface="標楷體" panose="03000509000000000000" pitchFamily="65" charset="-120"/>
                <a:cs typeface="Times New Roman" panose="02020603050405020304" pitchFamily="18" charset="0"/>
              </a:rPr>
              <a:t>條</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dirty="0">
                <a:latin typeface="標楷體" panose="03000509000000000000" pitchFamily="65" charset="-120"/>
                <a:ea typeface="標楷體" panose="03000509000000000000" pitchFamily="65" charset="-120"/>
                <a:cs typeface="Times New Roman" panose="02020603050405020304" pitchFamily="18" charset="0"/>
              </a:rPr>
              <a:t>   以及</a:t>
            </a:r>
            <a:r>
              <a:rPr lang="en-US" altLang="zh-TW"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dirty="0">
                <a:latin typeface="標楷體" panose="03000509000000000000" pitchFamily="65" charset="-120"/>
                <a:ea typeface="標楷體" panose="03000509000000000000" pitchFamily="65" charset="-120"/>
                <a:cs typeface="Times New Roman" panose="02020603050405020304" pitchFamily="18" charset="0"/>
              </a:rPr>
              <a:t>公立專科以上學校校長教授副教授延長服務辦法</a:t>
            </a:r>
            <a:r>
              <a:rPr lang="en-US" altLang="zh-TW"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dirty="0">
                <a:latin typeface="標楷體" panose="03000509000000000000" pitchFamily="65" charset="-120"/>
                <a:ea typeface="標楷體" panose="03000509000000000000" pitchFamily="65" charset="-120"/>
                <a:cs typeface="Times New Roman" panose="02020603050405020304" pitchFamily="18" charset="0"/>
              </a:rPr>
              <a:t>5</a:t>
            </a:r>
            <a:r>
              <a:rPr lang="zh-TW" altLang="en-US" dirty="0">
                <a:latin typeface="標楷體" panose="03000509000000000000" pitchFamily="65" charset="-120"/>
                <a:ea typeface="標楷體" panose="03000509000000000000" pitchFamily="65" charset="-120"/>
                <a:cs typeface="Times New Roman" panose="02020603050405020304" pitchFamily="18" charset="0"/>
              </a:rPr>
              <a:t>條之規定，</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dirty="0">
                <a:latin typeface="標楷體" panose="03000509000000000000" pitchFamily="65" charset="-120"/>
                <a:ea typeface="標楷體" panose="03000509000000000000" pitchFamily="65" charset="-120"/>
                <a:cs typeface="Times New Roman" panose="02020603050405020304" pitchFamily="18" charset="0"/>
              </a:rPr>
              <a:t>   校長、專科以上學校教授於</a:t>
            </a:r>
            <a:r>
              <a:rPr lang="zh-TW" altLang="en-US" u="sng" dirty="0">
                <a:latin typeface="標楷體" panose="03000509000000000000" pitchFamily="65" charset="-120"/>
                <a:ea typeface="標楷體" panose="03000509000000000000" pitchFamily="65" charset="-120"/>
                <a:cs typeface="Times New Roman" panose="02020603050405020304" pitchFamily="18" charset="0"/>
              </a:rPr>
              <a:t>年滿</a:t>
            </a:r>
            <a:r>
              <a:rPr lang="en-US" altLang="zh-TW" u="sng" dirty="0">
                <a:latin typeface="標楷體" panose="03000509000000000000" pitchFamily="65" charset="-120"/>
                <a:ea typeface="標楷體" panose="03000509000000000000" pitchFamily="65" charset="-120"/>
                <a:cs typeface="Times New Roman" panose="02020603050405020304" pitchFamily="18" charset="0"/>
              </a:rPr>
              <a:t>65</a:t>
            </a:r>
            <a:r>
              <a:rPr lang="zh-TW" altLang="en-US" u="sng" dirty="0">
                <a:latin typeface="標楷體" panose="03000509000000000000" pitchFamily="65" charset="-120"/>
                <a:ea typeface="標楷體" panose="03000509000000000000" pitchFamily="65" charset="-120"/>
                <a:cs typeface="Times New Roman" panose="02020603050405020304" pitchFamily="18" charset="0"/>
              </a:rPr>
              <a:t>歲起得延長服務，不超過</a:t>
            </a:r>
            <a:r>
              <a:rPr lang="zh-TW" altLang="en-US" b="1" u="sng" dirty="0">
                <a:latin typeface="標楷體" panose="03000509000000000000" pitchFamily="65" charset="-120"/>
                <a:ea typeface="標楷體" panose="03000509000000000000" pitchFamily="65" charset="-120"/>
                <a:cs typeface="Times New Roman" panose="02020603050405020304" pitchFamily="18" charset="0"/>
              </a:rPr>
              <a:t>七十五歲為限</a:t>
            </a:r>
            <a:r>
              <a:rPr lang="zh-TW" altLang="en-US" dirty="0">
                <a:latin typeface="標楷體" panose="03000509000000000000" pitchFamily="65" charset="-120"/>
                <a:ea typeface="標楷體" panose="03000509000000000000" pitchFamily="65" charset="-120"/>
                <a:cs typeface="Times New Roman" panose="02020603050405020304" pitchFamily="18" charset="0"/>
              </a:rPr>
              <a:t>。</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u="sng" dirty="0">
                <a:latin typeface="標楷體" panose="03000509000000000000" pitchFamily="65" charset="-120"/>
                <a:ea typeface="標楷體" panose="03000509000000000000" pitchFamily="65" charset="-120"/>
                <a:cs typeface="Times New Roman" panose="02020603050405020304" pitchFamily="18" charset="0"/>
              </a:rPr>
              <a:t>每次延長服務期限不得逾一年。</a:t>
            </a:r>
            <a:endParaRPr lang="en-US" altLang="zh-TW" u="sng"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dirty="0">
                <a:latin typeface="標楷體" panose="03000509000000000000" pitchFamily="65" charset="-120"/>
                <a:ea typeface="標楷體" panose="03000509000000000000" pitchFamily="65" charset="-120"/>
                <a:cs typeface="Times New Roman" panose="02020603050405020304" pitchFamily="18" charset="0"/>
              </a:rPr>
              <a:t>   專科以上學校延長服務案件至遲於屆齡</a:t>
            </a:r>
            <a:r>
              <a:rPr lang="en-US" altLang="zh-TW" dirty="0">
                <a:latin typeface="標楷體" panose="03000509000000000000" pitchFamily="65" charset="-120"/>
                <a:ea typeface="標楷體" panose="03000509000000000000" pitchFamily="65" charset="-120"/>
                <a:cs typeface="Times New Roman" panose="02020603050405020304" pitchFamily="18" charset="0"/>
              </a:rPr>
              <a:t>(</a:t>
            </a:r>
            <a:r>
              <a:rPr lang="zh-TW" altLang="en-US" dirty="0">
                <a:latin typeface="標楷體" panose="03000509000000000000" pitchFamily="65" charset="-120"/>
                <a:ea typeface="標楷體" panose="03000509000000000000" pitchFamily="65" charset="-120"/>
                <a:cs typeface="Times New Roman" panose="02020603050405020304" pitchFamily="18" charset="0"/>
              </a:rPr>
              <a:t>期</a:t>
            </a:r>
            <a:r>
              <a:rPr lang="en-US" altLang="zh-TW" dirty="0">
                <a:latin typeface="標楷體" panose="03000509000000000000" pitchFamily="65" charset="-120"/>
                <a:ea typeface="標楷體" panose="03000509000000000000" pitchFamily="65" charset="-120"/>
                <a:cs typeface="Times New Roman" panose="02020603050405020304" pitchFamily="18" charset="0"/>
              </a:rPr>
              <a:t>)</a:t>
            </a:r>
            <a:r>
              <a:rPr lang="zh-TW" altLang="en-US" dirty="0">
                <a:latin typeface="標楷體" panose="03000509000000000000" pitchFamily="65" charset="-120"/>
                <a:ea typeface="標楷體" panose="03000509000000000000" pitchFamily="65" charset="-120"/>
                <a:cs typeface="Times New Roman" panose="02020603050405020304" pitchFamily="18" charset="0"/>
              </a:rPr>
              <a:t>一個月前報送儲金管理會。</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26</a:t>
            </a:fld>
            <a:endParaRPr lang="zh-CN" altLang="en-US" dirty="0"/>
          </a:p>
        </p:txBody>
      </p:sp>
      <p:pic>
        <p:nvPicPr>
          <p:cNvPr id="8" name="圖片 7">
            <a:extLst>
              <a:ext uri="{FF2B5EF4-FFF2-40B4-BE49-F238E27FC236}">
                <a16:creationId xmlns:a16="http://schemas.microsoft.com/office/drawing/2014/main" id="{CC84D0A7-61DC-084F-C42B-DDEBBC46DE48}"/>
              </a:ext>
            </a:extLst>
          </p:cNvPr>
          <p:cNvPicPr>
            <a:picLocks noChangeAspect="1"/>
          </p:cNvPicPr>
          <p:nvPr/>
        </p:nvPicPr>
        <p:blipFill rotWithShape="1">
          <a:blip r:embed="rId4"/>
          <a:srcRect l="85756" t="29070" r="5868" b="26089"/>
          <a:stretch/>
        </p:blipFill>
        <p:spPr bwMode="auto">
          <a:xfrm>
            <a:off x="10137163" y="869680"/>
            <a:ext cx="1730864" cy="5213337"/>
          </a:xfrm>
          <a:prstGeom prst="rect">
            <a:avLst/>
          </a:prstGeom>
          <a:ln>
            <a:solidFill>
              <a:schemeClr val="bg2">
                <a:lumMod val="75000"/>
              </a:schemeClr>
            </a:solidFill>
          </a:ln>
          <a:extLst>
            <a:ext uri="{53640926-AAD7-44D8-BBD7-CCE9431645EC}">
              <a14:shadowObscured xmlns:a14="http://schemas.microsoft.com/office/drawing/2010/main"/>
            </a:ext>
          </a:extLst>
        </p:spPr>
      </p:pic>
      <p:sp>
        <p:nvSpPr>
          <p:cNvPr id="9" name="矩形 8">
            <a:extLst>
              <a:ext uri="{FF2B5EF4-FFF2-40B4-BE49-F238E27FC236}">
                <a16:creationId xmlns:a16="http://schemas.microsoft.com/office/drawing/2014/main" id="{187B2381-3656-6F89-FDEA-4E9E70DBB259}"/>
              </a:ext>
            </a:extLst>
          </p:cNvPr>
          <p:cNvSpPr/>
          <p:nvPr/>
        </p:nvSpPr>
        <p:spPr>
          <a:xfrm>
            <a:off x="6397579" y="299436"/>
            <a:ext cx="3154627" cy="646331"/>
          </a:xfrm>
          <a:prstGeom prst="rect">
            <a:avLst/>
          </a:prstGeom>
          <a:solidFill>
            <a:schemeClr val="accent4">
              <a:lumMod val="20000"/>
              <a:lumOff val="80000"/>
            </a:schemeClr>
          </a:solidFill>
          <a:ln w="38100">
            <a:noFill/>
          </a:ln>
        </p:spPr>
        <p:txBody>
          <a:bodyPr wrap="square">
            <a:spAutoFit/>
          </a:bodyPr>
          <a:lstStyle/>
          <a:p>
            <a:r>
              <a:rPr lang="zh-TW" altLang="en-US" sz="3600" spc="600" dirty="0">
                <a:latin typeface="標楷體" panose="03000509000000000000" pitchFamily="65" charset="-120"/>
                <a:ea typeface="標楷體" panose="03000509000000000000" pitchFamily="65" charset="-120"/>
                <a:cs typeface="+mn-ea"/>
                <a:sym typeface="+mn-lt"/>
              </a:rPr>
              <a:t>延長服務</a:t>
            </a:r>
            <a:r>
              <a:rPr lang="en-US" altLang="zh-TW" sz="3600" spc="600" dirty="0">
                <a:latin typeface="標楷體" panose="03000509000000000000" pitchFamily="65" charset="-120"/>
                <a:ea typeface="標楷體" panose="03000509000000000000" pitchFamily="65" charset="-120"/>
                <a:cs typeface="+mn-ea"/>
                <a:sym typeface="+mn-lt"/>
              </a:rPr>
              <a:t>-1</a:t>
            </a:r>
            <a:endParaRPr lang="zh-TW" altLang="en-US" sz="3600" spc="600" dirty="0">
              <a:latin typeface="標楷體" panose="03000509000000000000" pitchFamily="65" charset="-120"/>
              <a:ea typeface="標楷體" panose="03000509000000000000" pitchFamily="65" charset="-120"/>
              <a:cs typeface="+mn-ea"/>
              <a:sym typeface="+mn-lt"/>
            </a:endParaRPr>
          </a:p>
        </p:txBody>
      </p:sp>
      <p:sp>
        <p:nvSpPr>
          <p:cNvPr id="15" name="星形: 五角 14">
            <a:extLst>
              <a:ext uri="{FF2B5EF4-FFF2-40B4-BE49-F238E27FC236}">
                <a16:creationId xmlns:a16="http://schemas.microsoft.com/office/drawing/2014/main" id="{61ADEC31-972B-AD4C-3630-E0EF85E3CAF7}"/>
              </a:ext>
            </a:extLst>
          </p:cNvPr>
          <p:cNvSpPr/>
          <p:nvPr/>
        </p:nvSpPr>
        <p:spPr>
          <a:xfrm rot="557538">
            <a:off x="11634013" y="4770468"/>
            <a:ext cx="468027" cy="497242"/>
          </a:xfrm>
          <a:prstGeom prst="star5">
            <a:avLst/>
          </a:prstGeom>
          <a:solidFill>
            <a:schemeClr val="accent2">
              <a:lumMod val="75000"/>
            </a:schemeClr>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流程圖: 程序 11">
            <a:extLst>
              <a:ext uri="{FF2B5EF4-FFF2-40B4-BE49-F238E27FC236}">
                <a16:creationId xmlns:a16="http://schemas.microsoft.com/office/drawing/2014/main" id="{7D13C54F-E720-BA47-0C5E-DDC3FA9E7F00}"/>
              </a:ext>
            </a:extLst>
          </p:cNvPr>
          <p:cNvSpPr/>
          <p:nvPr/>
        </p:nvSpPr>
        <p:spPr>
          <a:xfrm>
            <a:off x="9888542" y="4832645"/>
            <a:ext cx="1730864" cy="481989"/>
          </a:xfrm>
          <a:prstGeom prst="flowChartProcess">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TW" altLang="en-US"/>
          </a:p>
        </p:txBody>
      </p:sp>
      <p:sp>
        <p:nvSpPr>
          <p:cNvPr id="13" name="文字方塊 12">
            <a:extLst>
              <a:ext uri="{FF2B5EF4-FFF2-40B4-BE49-F238E27FC236}">
                <a16:creationId xmlns:a16="http://schemas.microsoft.com/office/drawing/2014/main" id="{EC2CF470-2B4F-D57A-890A-B11BF9C1CA20}"/>
              </a:ext>
            </a:extLst>
          </p:cNvPr>
          <p:cNvSpPr txBox="1"/>
          <p:nvPr/>
        </p:nvSpPr>
        <p:spPr>
          <a:xfrm>
            <a:off x="259416" y="2791381"/>
            <a:ext cx="9503296" cy="707886"/>
          </a:xfrm>
          <a:prstGeom prst="rect">
            <a:avLst/>
          </a:prstGeom>
          <a:solidFill>
            <a:schemeClr val="accent2">
              <a:lumMod val="20000"/>
              <a:lumOff val="80000"/>
            </a:schemeClr>
          </a:solidFill>
          <a:ln w="38100">
            <a:solidFill>
              <a:srgbClr val="C00000"/>
            </a:solidFill>
          </a:ln>
        </p:spPr>
        <p:txBody>
          <a:bodyPr wrap="square" rtlCol="0">
            <a:spAutoFit/>
          </a:bodyPr>
          <a:lstStyle/>
          <a:p>
            <a:r>
              <a:rPr lang="zh-TW" altLang="en-US" sz="2000" u="sng" dirty="0">
                <a:latin typeface="標楷體" panose="03000509000000000000" pitchFamily="65" charset="-120"/>
                <a:ea typeface="標楷體" panose="03000509000000000000" pitchFamily="65" charset="-120"/>
              </a:rPr>
              <a:t>*</a:t>
            </a:r>
            <a:r>
              <a:rPr lang="zh-TW" altLang="en-US" sz="2000" b="1" u="sng" dirty="0">
                <a:solidFill>
                  <a:srgbClr val="0000FF"/>
                </a:solidFill>
                <a:highlight>
                  <a:srgbClr val="FFFF00"/>
                </a:highlight>
                <a:latin typeface="標楷體" panose="03000509000000000000" pitchFamily="65" charset="-120"/>
                <a:ea typeface="標楷體" panose="03000509000000000000" pitchFamily="65" charset="-120"/>
              </a:rPr>
              <a:t>校長</a:t>
            </a:r>
            <a:r>
              <a:rPr lang="zh-TW" altLang="en-US" sz="2000" u="sng" dirty="0">
                <a:latin typeface="標楷體" panose="03000509000000000000" pitchFamily="65" charset="-120"/>
                <a:ea typeface="標楷體" panose="03000509000000000000" pitchFamily="65" charset="-120"/>
              </a:rPr>
              <a:t>延長起訖日以</a:t>
            </a:r>
            <a:r>
              <a:rPr lang="zh-TW" altLang="en-US" sz="2000" u="sng" dirty="0">
                <a:solidFill>
                  <a:srgbClr val="0000FF"/>
                </a:solidFill>
                <a:highlight>
                  <a:srgbClr val="FFFF00"/>
                </a:highlight>
                <a:latin typeface="標楷體" panose="03000509000000000000" pitchFamily="65" charset="-120"/>
                <a:ea typeface="標楷體" panose="03000509000000000000" pitchFamily="65" charset="-120"/>
              </a:rPr>
              <a:t>教育部核備函</a:t>
            </a:r>
            <a:r>
              <a:rPr lang="zh-TW" altLang="en-US" sz="2000" u="sng" dirty="0">
                <a:latin typeface="標楷體" panose="03000509000000000000" pitchFamily="65" charset="-120"/>
                <a:ea typeface="標楷體" panose="03000509000000000000" pitchFamily="65" charset="-120"/>
              </a:rPr>
              <a:t>為準</a:t>
            </a:r>
            <a:r>
              <a:rPr lang="en-US" altLang="zh-TW" sz="2000" u="sng" dirty="0">
                <a:latin typeface="標楷體" panose="03000509000000000000" pitchFamily="65" charset="-120"/>
                <a:ea typeface="標楷體" panose="03000509000000000000" pitchFamily="65" charset="-120"/>
              </a:rPr>
              <a:t>!</a:t>
            </a:r>
            <a:r>
              <a:rPr lang="zh-TW" altLang="en-US" sz="2000" u="sng" dirty="0">
                <a:latin typeface="標楷體" panose="03000509000000000000" pitchFamily="65" charset="-120"/>
                <a:ea typeface="標楷體" panose="03000509000000000000" pitchFamily="65" charset="-120"/>
              </a:rPr>
              <a:t> </a:t>
            </a:r>
            <a:endParaRPr lang="en-US" altLang="zh-TW" sz="2000" u="sng" dirty="0">
              <a:latin typeface="標楷體" panose="03000509000000000000" pitchFamily="65" charset="-120"/>
              <a:ea typeface="標楷體" panose="03000509000000000000" pitchFamily="65" charset="-120"/>
            </a:endParaRPr>
          </a:p>
          <a:p>
            <a:r>
              <a:rPr lang="zh-TW" altLang="en-US" sz="2000" u="sng" dirty="0">
                <a:latin typeface="標楷體" panose="03000509000000000000" pitchFamily="65" charset="-120"/>
                <a:ea typeface="標楷體" panose="03000509000000000000" pitchFamily="65" charset="-120"/>
              </a:rPr>
              <a:t>*專科以上學校可辦理延長服務教師之身份</a:t>
            </a:r>
            <a:r>
              <a:rPr lang="zh-TW" altLang="en-US" sz="2000" dirty="0">
                <a:latin typeface="標楷體" panose="03000509000000000000" pitchFamily="65" charset="-120"/>
                <a:ea typeface="標楷體" panose="03000509000000000000" pitchFamily="65" charset="-120"/>
              </a:rPr>
              <a:t>，</a:t>
            </a:r>
            <a:r>
              <a:rPr lang="zh-TW" altLang="en-US" sz="2000" u="sng" dirty="0">
                <a:latin typeface="標楷體" panose="03000509000000000000" pitchFamily="65" charset="-120"/>
                <a:ea typeface="標楷體" panose="03000509000000000000" pitchFamily="65" charset="-120"/>
              </a:rPr>
              <a:t>以各校延長服務辦法</a:t>
            </a:r>
            <a:r>
              <a:rPr lang="en-US" altLang="zh-TW" sz="2000" u="sng" dirty="0">
                <a:latin typeface="標楷體" panose="03000509000000000000" pitchFamily="65" charset="-120"/>
                <a:ea typeface="標楷體" panose="03000509000000000000" pitchFamily="65" charset="-120"/>
              </a:rPr>
              <a:t>(</a:t>
            </a:r>
            <a:r>
              <a:rPr lang="zh-TW" altLang="en-US" sz="2000" u="sng" dirty="0">
                <a:latin typeface="標楷體" panose="03000509000000000000" pitchFamily="65" charset="-120"/>
                <a:ea typeface="標楷體" panose="03000509000000000000" pitchFamily="65" charset="-120"/>
              </a:rPr>
              <a:t>教育部核定</a:t>
            </a:r>
            <a:r>
              <a:rPr lang="en-US" altLang="zh-TW" sz="2000" u="sng" dirty="0">
                <a:latin typeface="標楷體" panose="03000509000000000000" pitchFamily="65" charset="-120"/>
                <a:ea typeface="標楷體" panose="03000509000000000000" pitchFamily="65" charset="-120"/>
              </a:rPr>
              <a:t>)</a:t>
            </a:r>
            <a:r>
              <a:rPr lang="zh-TW" altLang="en-US" sz="2000" u="sng" dirty="0">
                <a:latin typeface="標楷體" panose="03000509000000000000" pitchFamily="65" charset="-120"/>
                <a:ea typeface="標楷體" panose="03000509000000000000" pitchFamily="65" charset="-120"/>
              </a:rPr>
              <a:t>為準</a:t>
            </a:r>
            <a:r>
              <a:rPr lang="en-US" altLang="zh-TW" sz="2000" u="sng" dirty="0">
                <a:latin typeface="標楷體" panose="03000509000000000000" pitchFamily="65" charset="-120"/>
                <a:ea typeface="標楷體" panose="03000509000000000000" pitchFamily="65" charset="-120"/>
              </a:rPr>
              <a:t>!</a:t>
            </a:r>
          </a:p>
        </p:txBody>
      </p:sp>
      <p:pic>
        <p:nvPicPr>
          <p:cNvPr id="14" name="圖片 13">
            <a:extLst>
              <a:ext uri="{FF2B5EF4-FFF2-40B4-BE49-F238E27FC236}">
                <a16:creationId xmlns:a16="http://schemas.microsoft.com/office/drawing/2014/main" id="{0EA88FCD-91E5-0B95-02B9-40633D706D92}"/>
              </a:ext>
            </a:extLst>
          </p:cNvPr>
          <p:cNvPicPr>
            <a:picLocks noChangeAspect="1"/>
          </p:cNvPicPr>
          <p:nvPr/>
        </p:nvPicPr>
        <p:blipFill rotWithShape="1">
          <a:blip r:embed="rId5"/>
          <a:srcRect l="9720" t="16636" r="9881" b="66934"/>
          <a:stretch/>
        </p:blipFill>
        <p:spPr bwMode="auto">
          <a:xfrm>
            <a:off x="627669" y="3707441"/>
            <a:ext cx="8891565" cy="1021864"/>
          </a:xfrm>
          <a:prstGeom prst="rect">
            <a:avLst/>
          </a:prstGeom>
          <a:ln>
            <a:noFill/>
          </a:ln>
          <a:extLst>
            <a:ext uri="{53640926-AAD7-44D8-BBD7-CCE9431645EC}">
              <a14:shadowObscured xmlns:a14="http://schemas.microsoft.com/office/drawing/2010/main"/>
            </a:ext>
          </a:extLst>
        </p:spPr>
      </p:pic>
      <p:pic>
        <p:nvPicPr>
          <p:cNvPr id="16" name="圖片 15">
            <a:extLst>
              <a:ext uri="{FF2B5EF4-FFF2-40B4-BE49-F238E27FC236}">
                <a16:creationId xmlns:a16="http://schemas.microsoft.com/office/drawing/2014/main" id="{9F84B7FC-6544-E249-31D3-2492FD13329E}"/>
              </a:ext>
            </a:extLst>
          </p:cNvPr>
          <p:cNvPicPr>
            <a:picLocks noChangeAspect="1"/>
          </p:cNvPicPr>
          <p:nvPr/>
        </p:nvPicPr>
        <p:blipFill rotWithShape="1">
          <a:blip r:embed="rId5"/>
          <a:srcRect l="9720" t="61659" r="9881" b="14893"/>
          <a:stretch/>
        </p:blipFill>
        <p:spPr bwMode="auto">
          <a:xfrm>
            <a:off x="543060" y="4758582"/>
            <a:ext cx="9161161" cy="1502084"/>
          </a:xfrm>
          <a:prstGeom prst="rect">
            <a:avLst/>
          </a:prstGeom>
          <a:ln>
            <a:noFill/>
          </a:ln>
          <a:extLst>
            <a:ext uri="{53640926-AAD7-44D8-BBD7-CCE9431645EC}">
              <a14:shadowObscured xmlns:a14="http://schemas.microsoft.com/office/drawing/2010/main"/>
            </a:ext>
          </a:extLst>
        </p:spPr>
      </p:pic>
      <p:sp>
        <p:nvSpPr>
          <p:cNvPr id="11" name="箭號: 向下 10">
            <a:extLst>
              <a:ext uri="{FF2B5EF4-FFF2-40B4-BE49-F238E27FC236}">
                <a16:creationId xmlns:a16="http://schemas.microsoft.com/office/drawing/2014/main" id="{C2A8521F-FF37-6500-935C-08F968B8258A}"/>
              </a:ext>
            </a:extLst>
          </p:cNvPr>
          <p:cNvSpPr/>
          <p:nvPr/>
        </p:nvSpPr>
        <p:spPr>
          <a:xfrm rot="2630829">
            <a:off x="9585910" y="3675610"/>
            <a:ext cx="353604" cy="629175"/>
          </a:xfrm>
          <a:prstGeom prst="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箭號: 向下 17">
            <a:extLst>
              <a:ext uri="{FF2B5EF4-FFF2-40B4-BE49-F238E27FC236}">
                <a16:creationId xmlns:a16="http://schemas.microsoft.com/office/drawing/2014/main" id="{931C35C1-4A55-1AD0-543B-207D35DBD699}"/>
              </a:ext>
            </a:extLst>
          </p:cNvPr>
          <p:cNvSpPr/>
          <p:nvPr/>
        </p:nvSpPr>
        <p:spPr>
          <a:xfrm rot="2699345">
            <a:off x="4357328" y="4776924"/>
            <a:ext cx="353604" cy="629175"/>
          </a:xfrm>
          <a:prstGeom prst="downArrow">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64391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6FBF07-368B-1FA5-72C1-BF46AE104537}"/>
            </a:ext>
          </a:extLst>
        </p:cNvPr>
        <p:cNvGrpSpPr/>
        <p:nvPr/>
      </p:nvGrpSpPr>
      <p:grpSpPr>
        <a:xfrm>
          <a:off x="0" y="0"/>
          <a:ext cx="0" cy="0"/>
          <a:chOff x="0" y="0"/>
          <a:chExt cx="0" cy="0"/>
        </a:xfrm>
      </p:grpSpPr>
      <p:sp>
        <p:nvSpPr>
          <p:cNvPr id="74" name="矩形 73">
            <a:extLst>
              <a:ext uri="{FF2B5EF4-FFF2-40B4-BE49-F238E27FC236}">
                <a16:creationId xmlns:a16="http://schemas.microsoft.com/office/drawing/2014/main" id="{F23C7A3D-0D6F-FA6A-E35F-42A5918D6185}"/>
              </a:ext>
            </a:extLst>
          </p:cNvPr>
          <p:cNvSpPr/>
          <p:nvPr/>
        </p:nvSpPr>
        <p:spPr>
          <a:xfrm>
            <a:off x="5266225" y="5386992"/>
            <a:ext cx="4709479" cy="92697"/>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pic>
        <p:nvPicPr>
          <p:cNvPr id="67" name="圖片 66">
            <a:extLst>
              <a:ext uri="{FF2B5EF4-FFF2-40B4-BE49-F238E27FC236}">
                <a16:creationId xmlns:a16="http://schemas.microsoft.com/office/drawing/2014/main" id="{F0F8306F-5E95-5F75-9B50-9BD6200969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619" y="5663204"/>
            <a:ext cx="3249991" cy="647850"/>
          </a:xfrm>
          <a:prstGeom prst="rect">
            <a:avLst/>
          </a:prstGeom>
        </p:spPr>
      </p:pic>
      <p:grpSp>
        <p:nvGrpSpPr>
          <p:cNvPr id="44" name="组合 43">
            <a:extLst>
              <a:ext uri="{FF2B5EF4-FFF2-40B4-BE49-F238E27FC236}">
                <a16:creationId xmlns:a16="http://schemas.microsoft.com/office/drawing/2014/main" id="{5C43EEB4-2E17-B996-1883-E9773D0D6839}"/>
              </a:ext>
            </a:extLst>
          </p:cNvPr>
          <p:cNvGrpSpPr/>
          <p:nvPr/>
        </p:nvGrpSpPr>
        <p:grpSpPr>
          <a:xfrm>
            <a:off x="10546573" y="484441"/>
            <a:ext cx="1890971" cy="7057559"/>
            <a:chOff x="10546573" y="484441"/>
            <a:chExt cx="1890971" cy="7057559"/>
          </a:xfrm>
        </p:grpSpPr>
        <p:sp>
          <p:nvSpPr>
            <p:cNvPr id="45" name="矩形 44">
              <a:extLst>
                <a:ext uri="{FF2B5EF4-FFF2-40B4-BE49-F238E27FC236}">
                  <a16:creationId xmlns:a16="http://schemas.microsoft.com/office/drawing/2014/main" id="{07C28F68-64D8-8233-6257-BA9A8F8DB87C}"/>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A8DF56FE-C3DE-EFE7-350B-DC99FBC8B48F}"/>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516C1029-ABBE-4622-ABA6-9B65EE8F9480}"/>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2548638-C7D4-FB63-95A3-5C492D9EE32D}"/>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2" name="投影片編號版面配置區 11">
            <a:extLst>
              <a:ext uri="{FF2B5EF4-FFF2-40B4-BE49-F238E27FC236}">
                <a16:creationId xmlns:a16="http://schemas.microsoft.com/office/drawing/2014/main" id="{394DB44E-B940-CF4F-B6DD-D505D615EFA2}"/>
              </a:ext>
            </a:extLst>
          </p:cNvPr>
          <p:cNvSpPr>
            <a:spLocks noGrp="1"/>
          </p:cNvSpPr>
          <p:nvPr>
            <p:ph type="sldNum" sz="quarter" idx="12"/>
          </p:nvPr>
        </p:nvSpPr>
        <p:spPr/>
        <p:txBody>
          <a:bodyPr/>
          <a:lstStyle/>
          <a:p>
            <a:fld id="{7BD80B0F-6881-4047-A1BD-5901B0F00B99}" type="slidenum">
              <a:rPr lang="zh-CN" altLang="en-US" smtClean="0"/>
              <a:t>27</a:t>
            </a:fld>
            <a:endParaRPr lang="zh-CN" altLang="en-US" dirty="0"/>
          </a:p>
        </p:txBody>
      </p:sp>
      <p:pic>
        <p:nvPicPr>
          <p:cNvPr id="8" name="圖片 7">
            <a:extLst>
              <a:ext uri="{FF2B5EF4-FFF2-40B4-BE49-F238E27FC236}">
                <a16:creationId xmlns:a16="http://schemas.microsoft.com/office/drawing/2014/main" id="{7D231ED9-5D7E-4481-DC28-7886982491C6}"/>
              </a:ext>
            </a:extLst>
          </p:cNvPr>
          <p:cNvPicPr>
            <a:picLocks noChangeAspect="1"/>
          </p:cNvPicPr>
          <p:nvPr/>
        </p:nvPicPr>
        <p:blipFill rotWithShape="1">
          <a:blip r:embed="rId4"/>
          <a:srcRect l="85756" t="29070" r="5868" b="26089"/>
          <a:stretch/>
        </p:blipFill>
        <p:spPr bwMode="auto">
          <a:xfrm>
            <a:off x="10137163" y="869680"/>
            <a:ext cx="1730864" cy="5213337"/>
          </a:xfrm>
          <a:prstGeom prst="rect">
            <a:avLst/>
          </a:prstGeom>
          <a:ln>
            <a:solidFill>
              <a:schemeClr val="bg2">
                <a:lumMod val="75000"/>
              </a:schemeClr>
            </a:solidFill>
          </a:ln>
          <a:extLst>
            <a:ext uri="{53640926-AAD7-44D8-BBD7-CCE9431645EC}">
              <a14:shadowObscured xmlns:a14="http://schemas.microsoft.com/office/drawing/2010/main"/>
            </a:ext>
          </a:extLst>
        </p:spPr>
      </p:pic>
      <p:sp>
        <p:nvSpPr>
          <p:cNvPr id="9" name="矩形 8">
            <a:extLst>
              <a:ext uri="{FF2B5EF4-FFF2-40B4-BE49-F238E27FC236}">
                <a16:creationId xmlns:a16="http://schemas.microsoft.com/office/drawing/2014/main" id="{F03AAC46-7038-8577-08B0-8BE1934743A6}"/>
              </a:ext>
            </a:extLst>
          </p:cNvPr>
          <p:cNvSpPr/>
          <p:nvPr/>
        </p:nvSpPr>
        <p:spPr>
          <a:xfrm>
            <a:off x="5528600" y="516073"/>
            <a:ext cx="2970306" cy="646331"/>
          </a:xfrm>
          <a:prstGeom prst="rect">
            <a:avLst/>
          </a:prstGeom>
          <a:solidFill>
            <a:schemeClr val="accent4">
              <a:lumMod val="20000"/>
              <a:lumOff val="80000"/>
            </a:schemeClr>
          </a:solidFill>
          <a:ln w="38100">
            <a:noFill/>
          </a:ln>
        </p:spPr>
        <p:txBody>
          <a:bodyPr wrap="square">
            <a:spAutoFit/>
          </a:bodyPr>
          <a:lstStyle/>
          <a:p>
            <a:r>
              <a:rPr lang="zh-TW" altLang="en-US" sz="3600" spc="600" dirty="0">
                <a:latin typeface="標楷體" panose="03000509000000000000" pitchFamily="65" charset="-120"/>
                <a:ea typeface="標楷體" panose="03000509000000000000" pitchFamily="65" charset="-120"/>
                <a:cs typeface="+mn-ea"/>
                <a:sym typeface="+mn-lt"/>
              </a:rPr>
              <a:t>延長服務</a:t>
            </a:r>
            <a:r>
              <a:rPr lang="en-US" altLang="zh-TW" sz="3600" spc="600" dirty="0">
                <a:latin typeface="標楷體" panose="03000509000000000000" pitchFamily="65" charset="-120"/>
                <a:ea typeface="標楷體" panose="03000509000000000000" pitchFamily="65" charset="-120"/>
                <a:cs typeface="+mn-ea"/>
                <a:sym typeface="+mn-lt"/>
              </a:rPr>
              <a:t>-2</a:t>
            </a:r>
            <a:endParaRPr lang="zh-TW" altLang="en-US" sz="3600" spc="600" dirty="0">
              <a:latin typeface="標楷體" panose="03000509000000000000" pitchFamily="65" charset="-120"/>
              <a:ea typeface="標楷體" panose="03000509000000000000" pitchFamily="65" charset="-120"/>
              <a:cs typeface="+mn-ea"/>
              <a:sym typeface="+mn-lt"/>
            </a:endParaRPr>
          </a:p>
        </p:txBody>
      </p:sp>
      <p:sp>
        <p:nvSpPr>
          <p:cNvPr id="15" name="星形: 五角 14">
            <a:extLst>
              <a:ext uri="{FF2B5EF4-FFF2-40B4-BE49-F238E27FC236}">
                <a16:creationId xmlns:a16="http://schemas.microsoft.com/office/drawing/2014/main" id="{B2317EF3-D599-AF5C-12B0-C55AE92928AA}"/>
              </a:ext>
            </a:extLst>
          </p:cNvPr>
          <p:cNvSpPr/>
          <p:nvPr/>
        </p:nvSpPr>
        <p:spPr>
          <a:xfrm rot="557538">
            <a:off x="11634013" y="4770468"/>
            <a:ext cx="468027" cy="497242"/>
          </a:xfrm>
          <a:prstGeom prst="star5">
            <a:avLst/>
          </a:prstGeom>
          <a:solidFill>
            <a:schemeClr val="accent2">
              <a:lumMod val="75000"/>
            </a:schemeClr>
          </a:solidFill>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流程圖: 程序 11">
            <a:extLst>
              <a:ext uri="{FF2B5EF4-FFF2-40B4-BE49-F238E27FC236}">
                <a16:creationId xmlns:a16="http://schemas.microsoft.com/office/drawing/2014/main" id="{A6DF8C08-089A-5670-679A-9777300FB218}"/>
              </a:ext>
            </a:extLst>
          </p:cNvPr>
          <p:cNvSpPr/>
          <p:nvPr/>
        </p:nvSpPr>
        <p:spPr>
          <a:xfrm>
            <a:off x="322149" y="1485820"/>
            <a:ext cx="2937165" cy="569963"/>
          </a:xfrm>
          <a:prstGeom prst="flowChartProcess">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TW" altLang="en-US"/>
          </a:p>
        </p:txBody>
      </p:sp>
      <p:sp>
        <p:nvSpPr>
          <p:cNvPr id="3" name="文字方塊 2">
            <a:extLst>
              <a:ext uri="{FF2B5EF4-FFF2-40B4-BE49-F238E27FC236}">
                <a16:creationId xmlns:a16="http://schemas.microsoft.com/office/drawing/2014/main" id="{3A1E4D70-DDDB-FC78-2119-9C81021D7864}"/>
              </a:ext>
            </a:extLst>
          </p:cNvPr>
          <p:cNvSpPr txBox="1"/>
          <p:nvPr/>
        </p:nvSpPr>
        <p:spPr>
          <a:xfrm>
            <a:off x="396608" y="1604156"/>
            <a:ext cx="9861091" cy="3970318"/>
          </a:xfrm>
          <a:prstGeom prst="rect">
            <a:avLst/>
          </a:prstGeom>
          <a:noFill/>
        </p:spPr>
        <p:txBody>
          <a:bodyPr wrap="square" rtlCol="0">
            <a:spAutoFit/>
          </a:bodyPr>
          <a:lstStyle/>
          <a:p>
            <a:r>
              <a:rPr lang="zh-TW" altLang="en-US" dirty="0">
                <a:solidFill>
                  <a:srgbClr val="0070C0"/>
                </a:solidFill>
                <a:latin typeface="標楷體" panose="03000509000000000000" pitchFamily="65" charset="-120"/>
                <a:ea typeface="標楷體" panose="03000509000000000000" pitchFamily="65" charset="-120"/>
              </a:rPr>
              <a:t>*退撫儲金撥繳責任</a:t>
            </a:r>
            <a:r>
              <a:rPr lang="en-US" altLang="zh-TW" dirty="0">
                <a:solidFill>
                  <a:srgbClr val="0070C0"/>
                </a:solidFill>
                <a:latin typeface="標楷體" panose="03000509000000000000" pitchFamily="65" charset="-120"/>
                <a:ea typeface="標楷體" panose="03000509000000000000" pitchFamily="65" charset="-120"/>
              </a:rPr>
              <a:t>(</a:t>
            </a:r>
            <a:r>
              <a:rPr lang="zh-TW" altLang="en-US" dirty="0">
                <a:solidFill>
                  <a:srgbClr val="0070C0"/>
                </a:solidFill>
                <a:latin typeface="標楷體" panose="03000509000000000000" pitchFamily="65" charset="-120"/>
                <a:ea typeface="標楷體" panose="03000509000000000000" pitchFamily="65" charset="-120"/>
              </a:rPr>
              <a:t>圖示</a:t>
            </a:r>
            <a:r>
              <a:rPr lang="en-US" altLang="zh-TW" dirty="0">
                <a:solidFill>
                  <a:srgbClr val="0070C0"/>
                </a:solidFill>
                <a:latin typeface="標楷體" panose="03000509000000000000" pitchFamily="65" charset="-120"/>
                <a:ea typeface="標楷體" panose="03000509000000000000" pitchFamily="65" charset="-120"/>
              </a:rPr>
              <a:t>)</a:t>
            </a:r>
            <a:r>
              <a:rPr lang="zh-TW" altLang="en-US" sz="1600" dirty="0">
                <a:solidFill>
                  <a:srgbClr val="C00000"/>
                </a:solidFill>
                <a:latin typeface="標楷體" panose="03000509000000000000" pitchFamily="65" charset="-120"/>
                <a:ea typeface="標楷體" panose="03000509000000000000" pitchFamily="65" charset="-120"/>
              </a:rPr>
              <a:t>  *</a:t>
            </a:r>
            <a:r>
              <a:rPr lang="zh-TW" altLang="en-US" sz="1600" b="1" u="sng" dirty="0">
                <a:solidFill>
                  <a:srgbClr val="C00000"/>
                </a:solidFill>
                <a:latin typeface="標楷體" panose="03000509000000000000" pitchFamily="65" charset="-120"/>
                <a:ea typeface="標楷體" panose="03000509000000000000" pitchFamily="65" charset="-120"/>
              </a:rPr>
              <a:t>依教育部</a:t>
            </a:r>
            <a:r>
              <a:rPr lang="en-US" altLang="zh-TW" sz="1600" b="1" u="sng" dirty="0">
                <a:solidFill>
                  <a:srgbClr val="C00000"/>
                </a:solidFill>
                <a:latin typeface="標楷體" panose="03000509000000000000" pitchFamily="65" charset="-120"/>
                <a:ea typeface="標楷體" panose="03000509000000000000" pitchFamily="65" charset="-120"/>
              </a:rPr>
              <a:t>113</a:t>
            </a:r>
            <a:r>
              <a:rPr lang="zh-TW" altLang="en-US" sz="1600" b="1" u="sng" dirty="0">
                <a:solidFill>
                  <a:srgbClr val="C00000"/>
                </a:solidFill>
                <a:latin typeface="標楷體" panose="03000509000000000000" pitchFamily="65" charset="-120"/>
                <a:ea typeface="標楷體" panose="03000509000000000000" pitchFamily="65" charset="-120"/>
              </a:rPr>
              <a:t>年</a:t>
            </a:r>
            <a:r>
              <a:rPr lang="en-US" altLang="zh-TW" sz="1600" b="1" u="sng" dirty="0">
                <a:solidFill>
                  <a:srgbClr val="C00000"/>
                </a:solidFill>
                <a:latin typeface="標楷體" panose="03000509000000000000" pitchFamily="65" charset="-120"/>
                <a:ea typeface="標楷體" panose="03000509000000000000" pitchFamily="65" charset="-120"/>
              </a:rPr>
              <a:t>1</a:t>
            </a:r>
            <a:r>
              <a:rPr lang="zh-TW" altLang="en-US" sz="1600" b="1" u="sng" dirty="0">
                <a:solidFill>
                  <a:srgbClr val="C00000"/>
                </a:solidFill>
                <a:latin typeface="標楷體" panose="03000509000000000000" pitchFamily="65" charset="-120"/>
                <a:ea typeface="標楷體" panose="03000509000000000000" pitchFamily="65" charset="-120"/>
              </a:rPr>
              <a:t>月</a:t>
            </a:r>
            <a:r>
              <a:rPr lang="en-US" altLang="zh-TW" sz="1600" b="1" u="sng" dirty="0">
                <a:solidFill>
                  <a:srgbClr val="C00000"/>
                </a:solidFill>
                <a:latin typeface="標楷體" panose="03000509000000000000" pitchFamily="65" charset="-120"/>
                <a:ea typeface="標楷體" panose="03000509000000000000" pitchFamily="65" charset="-120"/>
              </a:rPr>
              <a:t>22</a:t>
            </a:r>
            <a:r>
              <a:rPr lang="zh-TW" altLang="en-US" sz="1600" b="1" u="sng" dirty="0">
                <a:solidFill>
                  <a:srgbClr val="C00000"/>
                </a:solidFill>
                <a:latin typeface="標楷體" panose="03000509000000000000" pitchFamily="65" charset="-120"/>
                <a:ea typeface="標楷體" panose="03000509000000000000" pitchFamily="65" charset="-120"/>
              </a:rPr>
              <a:t>日臺教人</a:t>
            </a:r>
            <a:r>
              <a:rPr lang="en-US" altLang="zh-TW" sz="1600" b="1" u="sng" dirty="0">
                <a:solidFill>
                  <a:srgbClr val="C00000"/>
                </a:solidFill>
                <a:latin typeface="標楷體" panose="03000509000000000000" pitchFamily="65" charset="-120"/>
                <a:ea typeface="標楷體" panose="03000509000000000000" pitchFamily="65" charset="-120"/>
              </a:rPr>
              <a:t>(</a:t>
            </a:r>
            <a:r>
              <a:rPr lang="zh-TW" altLang="en-US" sz="1600" b="1" u="sng" dirty="0">
                <a:solidFill>
                  <a:srgbClr val="C00000"/>
                </a:solidFill>
                <a:latin typeface="標楷體" panose="03000509000000000000" pitchFamily="65" charset="-120"/>
                <a:ea typeface="標楷體" panose="03000509000000000000" pitchFamily="65" charset="-120"/>
              </a:rPr>
              <a:t>五</a:t>
            </a:r>
            <a:r>
              <a:rPr lang="en-US" altLang="zh-TW" sz="1600" b="1" u="sng" dirty="0">
                <a:solidFill>
                  <a:srgbClr val="C00000"/>
                </a:solidFill>
                <a:latin typeface="標楷體" panose="03000509000000000000" pitchFamily="65" charset="-120"/>
                <a:ea typeface="標楷體" panose="03000509000000000000" pitchFamily="65" charset="-120"/>
              </a:rPr>
              <a:t>)</a:t>
            </a:r>
            <a:r>
              <a:rPr lang="zh-TW" altLang="en-US" sz="1600" b="1" u="sng" dirty="0">
                <a:solidFill>
                  <a:srgbClr val="C00000"/>
                </a:solidFill>
                <a:latin typeface="標楷體" panose="03000509000000000000" pitchFamily="65" charset="-120"/>
                <a:ea typeface="標楷體" panose="03000509000000000000" pitchFamily="65" charset="-120"/>
              </a:rPr>
              <a:t>字第</a:t>
            </a:r>
            <a:r>
              <a:rPr lang="en-US" altLang="zh-TW" sz="1600" b="1" u="sng" dirty="0">
                <a:solidFill>
                  <a:srgbClr val="C00000"/>
                </a:solidFill>
                <a:latin typeface="標楷體" panose="03000509000000000000" pitchFamily="65" charset="-120"/>
                <a:ea typeface="標楷體" panose="03000509000000000000" pitchFamily="65" charset="-120"/>
              </a:rPr>
              <a:t>1120128104</a:t>
            </a:r>
            <a:r>
              <a:rPr lang="zh-TW" altLang="en-US" sz="1600" b="1" u="sng" dirty="0">
                <a:solidFill>
                  <a:srgbClr val="C00000"/>
                </a:solidFill>
                <a:latin typeface="標楷體" panose="03000509000000000000" pitchFamily="65" charset="-120"/>
                <a:ea typeface="標楷體" panose="03000509000000000000" pitchFamily="65" charset="-120"/>
              </a:rPr>
              <a:t>號函內容彙整。</a:t>
            </a:r>
            <a:endParaRPr lang="en-US" altLang="zh-TW" sz="1600" b="1" u="sng" dirty="0">
              <a:solidFill>
                <a:srgbClr val="C00000"/>
              </a:solidFill>
              <a:latin typeface="標楷體" panose="03000509000000000000" pitchFamily="65" charset="-120"/>
              <a:ea typeface="標楷體" panose="03000509000000000000" pitchFamily="65" charset="-120"/>
            </a:endParaRPr>
          </a:p>
          <a:p>
            <a:endParaRPr lang="en-US" altLang="zh-TW" dirty="0"/>
          </a:p>
          <a:p>
            <a:r>
              <a:rPr lang="en-US" altLang="zh-TW" b="1" dirty="0">
                <a:latin typeface="標楷體" panose="03000509000000000000" pitchFamily="65" charset="-120"/>
                <a:ea typeface="標楷體" panose="03000509000000000000" pitchFamily="65" charset="-120"/>
              </a:rPr>
              <a:t>1.</a:t>
            </a:r>
            <a:r>
              <a:rPr lang="zh-TW" altLang="zh-TW" sz="1800" b="1" dirty="0">
                <a:effectLst/>
                <a:latin typeface="標楷體" panose="03000509000000000000" pitchFamily="65" charset="-120"/>
                <a:ea typeface="標楷體" panose="03000509000000000000" pitchFamily="65" charset="-120"/>
                <a:cs typeface="Times New Roman" panose="02020603050405020304" pitchFamily="18" charset="0"/>
              </a:rPr>
              <a:t>一般延長服務</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65</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歲起</a:t>
            </a:r>
            <a:r>
              <a:rPr lang="zh-TW" altLang="zh-TW" sz="1800" b="1" dirty="0">
                <a:effectLst/>
                <a:latin typeface="標楷體" panose="03000509000000000000" pitchFamily="65" charset="-120"/>
                <a:ea typeface="標楷體" panose="03000509000000000000" pitchFamily="65" charset="-120"/>
                <a:cs typeface="Times New Roman" panose="02020603050405020304" pitchFamily="18" charset="0"/>
              </a:rPr>
              <a:t>至</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70</a:t>
            </a:r>
            <a:r>
              <a:rPr lang="zh-TW" altLang="zh-TW" sz="1800" b="1" dirty="0">
                <a:effectLst/>
                <a:latin typeface="標楷體" panose="03000509000000000000" pitchFamily="65" charset="-120"/>
                <a:ea typeface="標楷體" panose="03000509000000000000" pitchFamily="65" charset="-120"/>
                <a:cs typeface="Times New Roman" panose="02020603050405020304" pitchFamily="18" charset="0"/>
              </a:rPr>
              <a:t>歲</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a:t>
            </a:r>
            <a:endPar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endParaRPr>
          </a:p>
          <a:p>
            <a:r>
              <a:rPr lang="zh-TW" altLang="en-US" b="1" dirty="0">
                <a:latin typeface="標楷體" panose="03000509000000000000" pitchFamily="65" charset="-120"/>
                <a:ea typeface="標楷體" panose="03000509000000000000" pitchFamily="65" charset="-120"/>
                <a:cs typeface="Times New Roman" panose="02020603050405020304" pitchFamily="18" charset="0"/>
              </a:rPr>
              <a:t>  </a:t>
            </a:r>
            <a:r>
              <a:rPr lang="en-US" altLang="zh-TW" b="1" dirty="0">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latin typeface="標楷體" panose="03000509000000000000" pitchFamily="65" charset="-120"/>
                <a:ea typeface="標楷體" panose="03000509000000000000" pitchFamily="65" charset="-120"/>
                <a:cs typeface="Times New Roman" panose="02020603050405020304" pitchFamily="18" charset="0"/>
              </a:rPr>
              <a:t>依</a:t>
            </a:r>
            <a:r>
              <a:rPr lang="en-US" altLang="zh-TW" sz="1800" b="1"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sz="1800" b="1" dirty="0">
                <a:latin typeface="標楷體" panose="03000509000000000000" pitchFamily="65" charset="-120"/>
                <a:ea typeface="標楷體" panose="03000509000000000000" pitchFamily="65" charset="-120"/>
                <a:cs typeface="Times New Roman" panose="02020603050405020304" pitchFamily="18" charset="0"/>
              </a:rPr>
              <a:t>私校退撫條例</a:t>
            </a:r>
            <a:r>
              <a:rPr lang="en-US" altLang="zh-TW" sz="1800" b="1"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sz="1800" b="1"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sz="1800" b="1" dirty="0">
                <a:latin typeface="標楷體" panose="03000509000000000000" pitchFamily="65" charset="-120"/>
                <a:ea typeface="標楷體" panose="03000509000000000000" pitchFamily="65" charset="-120"/>
                <a:cs typeface="Times New Roman" panose="02020603050405020304" pitchFamily="18" charset="0"/>
              </a:rPr>
              <a:t>16</a:t>
            </a:r>
            <a:r>
              <a:rPr lang="zh-TW" altLang="en-US" sz="1800" b="1" dirty="0">
                <a:latin typeface="標楷體" panose="03000509000000000000" pitchFamily="65" charset="-120"/>
                <a:ea typeface="標楷體" panose="03000509000000000000" pitchFamily="65" charset="-120"/>
                <a:cs typeface="Times New Roman" panose="02020603050405020304" pitchFamily="18" charset="0"/>
              </a:rPr>
              <a:t>條規定</a:t>
            </a:r>
            <a:r>
              <a:rPr lang="en-US" altLang="zh-TW" b="1" dirty="0">
                <a:latin typeface="標楷體" panose="03000509000000000000" pitchFamily="65" charset="-120"/>
                <a:ea typeface="標楷體" panose="03000509000000000000" pitchFamily="65" charset="-120"/>
                <a:cs typeface="Times New Roman" panose="02020603050405020304" pitchFamily="18" charset="0"/>
              </a:rPr>
              <a:t>)</a:t>
            </a:r>
          </a:p>
          <a:p>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a:p>
            <a:r>
              <a:rPr lang="en-US" altLang="zh-TW" b="1" dirty="0">
                <a:latin typeface="標楷體" panose="03000509000000000000" pitchFamily="65" charset="-120"/>
                <a:ea typeface="標楷體" panose="03000509000000000000" pitchFamily="65" charset="-120"/>
                <a:cs typeface="Times New Roman" panose="02020603050405020304" pitchFamily="18" charset="0"/>
              </a:rPr>
              <a:t>2.</a:t>
            </a:r>
            <a:r>
              <a:rPr lang="zh-TW" altLang="zh-TW" sz="1800" b="1" dirty="0">
                <a:effectLst/>
                <a:latin typeface="標楷體" panose="03000509000000000000" pitchFamily="65" charset="-120"/>
                <a:ea typeface="標楷體" panose="03000509000000000000" pitchFamily="65" charset="-120"/>
                <a:cs typeface="Times New Roman" panose="02020603050405020304" pitchFamily="18" charset="0"/>
              </a:rPr>
              <a:t>延長服務至</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70</a:t>
            </a:r>
            <a:r>
              <a:rPr lang="zh-TW" altLang="zh-TW" sz="1800" b="1" dirty="0">
                <a:effectLst/>
                <a:latin typeface="標楷體" panose="03000509000000000000" pitchFamily="65" charset="-120"/>
                <a:ea typeface="標楷體" panose="03000509000000000000" pitchFamily="65" charset="-120"/>
                <a:cs typeface="Times New Roman" panose="02020603050405020304" pitchFamily="18" charset="0"/>
              </a:rPr>
              <a:t>歲，依學校評鑑優異續</a:t>
            </a:r>
            <a:r>
              <a:rPr lang="zh-TW" altLang="en-US" b="1" dirty="0">
                <a:latin typeface="標楷體" panose="03000509000000000000" pitchFamily="65" charset="-120"/>
                <a:ea typeface="標楷體" panose="03000509000000000000" pitchFamily="65" charset="-120"/>
                <a:cs typeface="Times New Roman" panose="02020603050405020304" pitchFamily="18" charset="0"/>
              </a:rPr>
              <a:t>為遴聘</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至</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75</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歲。</a:t>
            </a:r>
            <a:endParaRPr lang="en-US" altLang="zh-TW" b="1" dirty="0">
              <a:latin typeface="標楷體" panose="03000509000000000000" pitchFamily="65" charset="-120"/>
              <a:ea typeface="標楷體" panose="03000509000000000000" pitchFamily="65" charset="-120"/>
              <a:cs typeface="Times New Roman" panose="02020603050405020304" pitchFamily="18" charset="0"/>
            </a:endParaRPr>
          </a:p>
          <a:p>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  </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latin typeface="標楷體" panose="03000509000000000000" pitchFamily="65" charset="-120"/>
                <a:ea typeface="標楷體" panose="03000509000000000000" pitchFamily="65" charset="-120"/>
                <a:cs typeface="Times New Roman" panose="02020603050405020304" pitchFamily="18" charset="0"/>
              </a:rPr>
              <a:t>依</a:t>
            </a:r>
            <a:r>
              <a:rPr lang="en-US" altLang="zh-TW" sz="1800" b="1" dirty="0">
                <a:latin typeface="標楷體" panose="03000509000000000000" pitchFamily="65" charset="-120"/>
                <a:ea typeface="標楷體" panose="03000509000000000000" pitchFamily="65" charset="-120"/>
                <a:cs typeface="Times New Roman" panose="02020603050405020304" pitchFamily="18" charset="0"/>
              </a:rPr>
              <a:t>&lt;</a:t>
            </a:r>
            <a:r>
              <a:rPr lang="zh-TW" altLang="en-US" sz="1800" b="1" dirty="0">
                <a:latin typeface="標楷體" panose="03000509000000000000" pitchFamily="65" charset="-120"/>
                <a:ea typeface="標楷體" panose="03000509000000000000" pitchFamily="65" charset="-120"/>
                <a:cs typeface="Times New Roman" panose="02020603050405020304" pitchFamily="18" charset="0"/>
              </a:rPr>
              <a:t>私校退撫條例</a:t>
            </a:r>
            <a:r>
              <a:rPr lang="en-US" altLang="zh-TW" sz="1800" b="1" dirty="0">
                <a:latin typeface="標楷體" panose="03000509000000000000" pitchFamily="65" charset="-120"/>
                <a:ea typeface="標楷體" panose="03000509000000000000" pitchFamily="65" charset="-120"/>
                <a:cs typeface="Times New Roman" panose="02020603050405020304" pitchFamily="18" charset="0"/>
              </a:rPr>
              <a:t>&gt;</a:t>
            </a:r>
            <a:r>
              <a:rPr lang="zh-TW" altLang="en-US" sz="1800" b="1" dirty="0">
                <a:latin typeface="標楷體" panose="03000509000000000000" pitchFamily="65" charset="-120"/>
                <a:ea typeface="標楷體" panose="03000509000000000000" pitchFamily="65" charset="-120"/>
                <a:cs typeface="Times New Roman" panose="02020603050405020304" pitchFamily="18" charset="0"/>
              </a:rPr>
              <a:t>第</a:t>
            </a:r>
            <a:r>
              <a:rPr lang="en-US" altLang="zh-TW" sz="1800" b="1" dirty="0">
                <a:latin typeface="標楷體" panose="03000509000000000000" pitchFamily="65" charset="-120"/>
                <a:ea typeface="標楷體" panose="03000509000000000000" pitchFamily="65" charset="-120"/>
                <a:cs typeface="Times New Roman" panose="02020603050405020304" pitchFamily="18" charset="0"/>
              </a:rPr>
              <a:t>16</a:t>
            </a:r>
            <a:r>
              <a:rPr lang="zh-TW" altLang="en-US" sz="1800" b="1" dirty="0">
                <a:latin typeface="標楷體" panose="03000509000000000000" pitchFamily="65" charset="-120"/>
                <a:ea typeface="標楷體" panose="03000509000000000000" pitchFamily="65" charset="-120"/>
                <a:cs typeface="Times New Roman" panose="02020603050405020304" pitchFamily="18" charset="0"/>
              </a:rPr>
              <a:t>條規定，且</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符合</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&lt;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私立學校法</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&gt;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第</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57</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條及</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&lt;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大學評鑑辦法</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&gt;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第</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10</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條規定</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a:t>
            </a:r>
          </a:p>
          <a:p>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a:p>
            <a:r>
              <a:rPr lang="en-US" altLang="zh-TW" b="1" dirty="0">
                <a:latin typeface="標楷體" panose="03000509000000000000" pitchFamily="65" charset="-120"/>
                <a:ea typeface="標楷體" panose="03000509000000000000" pitchFamily="65" charset="-120"/>
                <a:cs typeface="Times New Roman" panose="02020603050405020304" pitchFamily="18" charset="0"/>
              </a:rPr>
              <a:t>3.</a:t>
            </a:r>
            <a:r>
              <a:rPr lang="zh-TW" altLang="zh-TW" sz="1800" b="1" dirty="0">
                <a:effectLst/>
                <a:latin typeface="標楷體" panose="03000509000000000000" pitchFamily="65" charset="-120"/>
                <a:ea typeface="標楷體" panose="03000509000000000000" pitchFamily="65" charset="-120"/>
                <a:cs typeface="Times New Roman" panose="02020603050405020304" pitchFamily="18" charset="0"/>
              </a:rPr>
              <a:t>依學校評鑑優異遴聘</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1800" b="1" u="sng" dirty="0">
                <a:effectLst/>
                <a:latin typeface="標楷體" panose="03000509000000000000" pitchFamily="65" charset="-120"/>
                <a:ea typeface="標楷體" panose="03000509000000000000" pitchFamily="65" charset="-120"/>
                <a:cs typeface="Times New Roman" panose="02020603050405020304" pitchFamily="18" charset="0"/>
              </a:rPr>
              <a:t>新進</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zh-TW" sz="1800" b="1" dirty="0">
                <a:effectLst/>
                <a:latin typeface="標楷體" panose="03000509000000000000" pitchFamily="65" charset="-120"/>
                <a:ea typeface="標楷體" panose="03000509000000000000" pitchFamily="65" charset="-120"/>
                <a:cs typeface="Times New Roman" panose="02020603050405020304" pitchFamily="18" charset="0"/>
              </a:rPr>
              <a:t>者</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(65</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歲以上至</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75</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歲</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a:t>
            </a:r>
            <a:endPar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endParaRPr>
          </a:p>
          <a:p>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  </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符合</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&lt;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私立學校法</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&gt;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第</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57</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條及</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&lt;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大學評鑑辦法</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&gt;</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第</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10</a:t>
            </a:r>
            <a:r>
              <a:rPr lang="zh-TW" altLang="en-US" sz="1800" b="1" dirty="0">
                <a:effectLst/>
                <a:latin typeface="標楷體" panose="03000509000000000000" pitchFamily="65" charset="-120"/>
                <a:ea typeface="標楷體" panose="03000509000000000000" pitchFamily="65" charset="-120"/>
                <a:cs typeface="Times New Roman" panose="02020603050405020304" pitchFamily="18" charset="0"/>
              </a:rPr>
              <a:t>條規定</a:t>
            </a:r>
            <a:r>
              <a:rPr lang="en-US" altLang="zh-TW" sz="1800" b="1" dirty="0">
                <a:effectLst/>
                <a:latin typeface="標楷體" panose="03000509000000000000" pitchFamily="65" charset="-120"/>
                <a:ea typeface="標楷體" panose="03000509000000000000" pitchFamily="65" charset="-120"/>
                <a:cs typeface="Times New Roman" panose="02020603050405020304" pitchFamily="18" charset="0"/>
              </a:rPr>
              <a:t>)</a:t>
            </a:r>
          </a:p>
          <a:p>
            <a:endParaRPr lang="en-US" altLang="zh-TW" dirty="0">
              <a:ea typeface="標楷體" panose="03000509000000000000" pitchFamily="65" charset="-120"/>
              <a:cs typeface="Times New Roman" panose="02020603050405020304" pitchFamily="18" charset="0"/>
            </a:endParaRPr>
          </a:p>
          <a:p>
            <a:endParaRPr lang="zh-TW" altLang="en-US" dirty="0"/>
          </a:p>
        </p:txBody>
      </p:sp>
      <p:cxnSp>
        <p:nvCxnSpPr>
          <p:cNvPr id="17" name="直線接點 16">
            <a:extLst>
              <a:ext uri="{FF2B5EF4-FFF2-40B4-BE49-F238E27FC236}">
                <a16:creationId xmlns:a16="http://schemas.microsoft.com/office/drawing/2014/main" id="{D2CFB1E5-61A5-224C-40F9-C01A432DE9D0}"/>
              </a:ext>
            </a:extLst>
          </p:cNvPr>
          <p:cNvCxnSpPr>
            <a:cxnSpLocks/>
          </p:cNvCxnSpPr>
          <p:nvPr/>
        </p:nvCxnSpPr>
        <p:spPr>
          <a:xfrm>
            <a:off x="4105287" y="2528749"/>
            <a:ext cx="355182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接點 19">
            <a:extLst>
              <a:ext uri="{FF2B5EF4-FFF2-40B4-BE49-F238E27FC236}">
                <a16:creationId xmlns:a16="http://schemas.microsoft.com/office/drawing/2014/main" id="{B68DF395-6C1B-3DB6-B14C-5901CEDC3037}"/>
              </a:ext>
            </a:extLst>
          </p:cNvPr>
          <p:cNvCxnSpPr>
            <a:cxnSpLocks/>
          </p:cNvCxnSpPr>
          <p:nvPr/>
        </p:nvCxnSpPr>
        <p:spPr>
          <a:xfrm>
            <a:off x="4138610" y="3937976"/>
            <a:ext cx="587396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線接點 20">
            <a:extLst>
              <a:ext uri="{FF2B5EF4-FFF2-40B4-BE49-F238E27FC236}">
                <a16:creationId xmlns:a16="http://schemas.microsoft.com/office/drawing/2014/main" id="{6170C0F1-B869-B665-820C-397C92DD840E}"/>
              </a:ext>
            </a:extLst>
          </p:cNvPr>
          <p:cNvCxnSpPr>
            <a:cxnSpLocks/>
          </p:cNvCxnSpPr>
          <p:nvPr/>
        </p:nvCxnSpPr>
        <p:spPr>
          <a:xfrm>
            <a:off x="5283784" y="5362164"/>
            <a:ext cx="467436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接點 21">
            <a:extLst>
              <a:ext uri="{FF2B5EF4-FFF2-40B4-BE49-F238E27FC236}">
                <a16:creationId xmlns:a16="http://schemas.microsoft.com/office/drawing/2014/main" id="{EE01F939-EDC2-9F32-47DD-DC5630A86750}"/>
              </a:ext>
            </a:extLst>
          </p:cNvPr>
          <p:cNvCxnSpPr>
            <a:cxnSpLocks/>
          </p:cNvCxnSpPr>
          <p:nvPr/>
        </p:nvCxnSpPr>
        <p:spPr>
          <a:xfrm flipV="1">
            <a:off x="7657111" y="2386081"/>
            <a:ext cx="0" cy="29093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31" name="文字方塊 30">
            <a:extLst>
              <a:ext uri="{FF2B5EF4-FFF2-40B4-BE49-F238E27FC236}">
                <a16:creationId xmlns:a16="http://schemas.microsoft.com/office/drawing/2014/main" id="{406D7F43-80E7-6FEA-A1B4-7A2A6510B224}"/>
              </a:ext>
            </a:extLst>
          </p:cNvPr>
          <p:cNvSpPr txBox="1"/>
          <p:nvPr/>
        </p:nvSpPr>
        <p:spPr>
          <a:xfrm>
            <a:off x="5053420" y="2053888"/>
            <a:ext cx="547469" cy="369332"/>
          </a:xfrm>
          <a:prstGeom prst="rect">
            <a:avLst/>
          </a:prstGeom>
          <a:noFill/>
        </p:spPr>
        <p:txBody>
          <a:bodyPr wrap="square" rtlCol="0">
            <a:spAutoFit/>
          </a:bodyPr>
          <a:lstStyle/>
          <a:p>
            <a:r>
              <a:rPr lang="en-US" altLang="zh-TW" b="1" dirty="0"/>
              <a:t>65</a:t>
            </a:r>
            <a:endParaRPr lang="zh-TW" altLang="en-US" b="1" dirty="0"/>
          </a:p>
        </p:txBody>
      </p:sp>
      <p:sp>
        <p:nvSpPr>
          <p:cNvPr id="32" name="文字方塊 31">
            <a:extLst>
              <a:ext uri="{FF2B5EF4-FFF2-40B4-BE49-F238E27FC236}">
                <a16:creationId xmlns:a16="http://schemas.microsoft.com/office/drawing/2014/main" id="{18FBC152-9ECE-D1BA-28C6-34333B83A1AF}"/>
              </a:ext>
            </a:extLst>
          </p:cNvPr>
          <p:cNvSpPr txBox="1"/>
          <p:nvPr/>
        </p:nvSpPr>
        <p:spPr>
          <a:xfrm>
            <a:off x="5079802" y="3548531"/>
            <a:ext cx="521087" cy="369332"/>
          </a:xfrm>
          <a:prstGeom prst="rect">
            <a:avLst/>
          </a:prstGeom>
          <a:noFill/>
        </p:spPr>
        <p:txBody>
          <a:bodyPr wrap="square" rtlCol="0">
            <a:spAutoFit/>
          </a:bodyPr>
          <a:lstStyle/>
          <a:p>
            <a:r>
              <a:rPr lang="en-US" altLang="zh-TW" b="1" dirty="0"/>
              <a:t>65</a:t>
            </a:r>
            <a:endParaRPr lang="zh-TW" altLang="en-US" b="1" dirty="0"/>
          </a:p>
        </p:txBody>
      </p:sp>
      <p:sp>
        <p:nvSpPr>
          <p:cNvPr id="33" name="文字方塊 32">
            <a:extLst>
              <a:ext uri="{FF2B5EF4-FFF2-40B4-BE49-F238E27FC236}">
                <a16:creationId xmlns:a16="http://schemas.microsoft.com/office/drawing/2014/main" id="{F46EAFF5-B43C-B924-9FB7-6EF008F84220}"/>
              </a:ext>
            </a:extLst>
          </p:cNvPr>
          <p:cNvSpPr txBox="1"/>
          <p:nvPr/>
        </p:nvSpPr>
        <p:spPr>
          <a:xfrm>
            <a:off x="5059897" y="4908059"/>
            <a:ext cx="605125" cy="369332"/>
          </a:xfrm>
          <a:prstGeom prst="rect">
            <a:avLst/>
          </a:prstGeom>
          <a:noFill/>
        </p:spPr>
        <p:txBody>
          <a:bodyPr wrap="square" rtlCol="0">
            <a:spAutoFit/>
          </a:bodyPr>
          <a:lstStyle/>
          <a:p>
            <a:r>
              <a:rPr lang="en-US" altLang="zh-TW" b="1" dirty="0"/>
              <a:t>&gt;65</a:t>
            </a:r>
            <a:endParaRPr lang="zh-TW" altLang="en-US" b="1" dirty="0"/>
          </a:p>
        </p:txBody>
      </p:sp>
      <p:sp>
        <p:nvSpPr>
          <p:cNvPr id="35" name="文字方塊 34">
            <a:extLst>
              <a:ext uri="{FF2B5EF4-FFF2-40B4-BE49-F238E27FC236}">
                <a16:creationId xmlns:a16="http://schemas.microsoft.com/office/drawing/2014/main" id="{0FD440E5-A620-42B8-2956-B6A8B8EAD743}"/>
              </a:ext>
            </a:extLst>
          </p:cNvPr>
          <p:cNvSpPr txBox="1"/>
          <p:nvPr/>
        </p:nvSpPr>
        <p:spPr>
          <a:xfrm>
            <a:off x="9552414" y="4078655"/>
            <a:ext cx="530068" cy="369332"/>
          </a:xfrm>
          <a:prstGeom prst="rect">
            <a:avLst/>
          </a:prstGeom>
          <a:noFill/>
        </p:spPr>
        <p:txBody>
          <a:bodyPr wrap="square" rtlCol="0">
            <a:spAutoFit/>
          </a:bodyPr>
          <a:lstStyle/>
          <a:p>
            <a:r>
              <a:rPr lang="en-US" altLang="zh-TW" b="1" dirty="0"/>
              <a:t>75</a:t>
            </a:r>
            <a:endParaRPr lang="zh-TW" altLang="en-US" b="1" dirty="0"/>
          </a:p>
        </p:txBody>
      </p:sp>
      <p:sp>
        <p:nvSpPr>
          <p:cNvPr id="36" name="文字方塊 35">
            <a:extLst>
              <a:ext uri="{FF2B5EF4-FFF2-40B4-BE49-F238E27FC236}">
                <a16:creationId xmlns:a16="http://schemas.microsoft.com/office/drawing/2014/main" id="{FA2F7FA8-FF1E-002F-2360-1C68C8DB6168}"/>
              </a:ext>
            </a:extLst>
          </p:cNvPr>
          <p:cNvSpPr txBox="1"/>
          <p:nvPr/>
        </p:nvSpPr>
        <p:spPr>
          <a:xfrm>
            <a:off x="9545113" y="5388970"/>
            <a:ext cx="519316" cy="369332"/>
          </a:xfrm>
          <a:prstGeom prst="rect">
            <a:avLst/>
          </a:prstGeom>
          <a:noFill/>
        </p:spPr>
        <p:txBody>
          <a:bodyPr wrap="square" rtlCol="0">
            <a:spAutoFit/>
          </a:bodyPr>
          <a:lstStyle/>
          <a:p>
            <a:r>
              <a:rPr lang="en-US" altLang="zh-TW" b="1" dirty="0"/>
              <a:t>75</a:t>
            </a:r>
            <a:endParaRPr lang="zh-TW" altLang="en-US" b="1" dirty="0"/>
          </a:p>
        </p:txBody>
      </p:sp>
      <p:sp>
        <p:nvSpPr>
          <p:cNvPr id="37" name="文字方塊 36">
            <a:extLst>
              <a:ext uri="{FF2B5EF4-FFF2-40B4-BE49-F238E27FC236}">
                <a16:creationId xmlns:a16="http://schemas.microsoft.com/office/drawing/2014/main" id="{7F3793F9-09A1-E39F-D951-34478301F221}"/>
              </a:ext>
            </a:extLst>
          </p:cNvPr>
          <p:cNvSpPr txBox="1"/>
          <p:nvPr/>
        </p:nvSpPr>
        <p:spPr>
          <a:xfrm>
            <a:off x="7437938" y="2063907"/>
            <a:ext cx="489779" cy="369332"/>
          </a:xfrm>
          <a:prstGeom prst="rect">
            <a:avLst/>
          </a:prstGeom>
          <a:noFill/>
        </p:spPr>
        <p:txBody>
          <a:bodyPr wrap="square" rtlCol="0">
            <a:spAutoFit/>
          </a:bodyPr>
          <a:lstStyle/>
          <a:p>
            <a:r>
              <a:rPr lang="en-US" altLang="zh-TW" b="1" dirty="0">
                <a:solidFill>
                  <a:srgbClr val="C00000"/>
                </a:solidFill>
              </a:rPr>
              <a:t>70</a:t>
            </a:r>
            <a:endParaRPr lang="zh-TW" altLang="en-US" b="1" dirty="0">
              <a:solidFill>
                <a:srgbClr val="C00000"/>
              </a:solidFill>
            </a:endParaRPr>
          </a:p>
        </p:txBody>
      </p:sp>
      <p:cxnSp>
        <p:nvCxnSpPr>
          <p:cNvPr id="41" name="直線接點 40">
            <a:extLst>
              <a:ext uri="{FF2B5EF4-FFF2-40B4-BE49-F238E27FC236}">
                <a16:creationId xmlns:a16="http://schemas.microsoft.com/office/drawing/2014/main" id="{2847E62C-C837-B4EA-3EBD-05F78F97BB99}"/>
              </a:ext>
            </a:extLst>
          </p:cNvPr>
          <p:cNvCxnSpPr>
            <a:cxnSpLocks/>
          </p:cNvCxnSpPr>
          <p:nvPr/>
        </p:nvCxnSpPr>
        <p:spPr>
          <a:xfrm flipV="1">
            <a:off x="7657111" y="3834165"/>
            <a:ext cx="0" cy="29093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42" name="直線接點 41">
            <a:extLst>
              <a:ext uri="{FF2B5EF4-FFF2-40B4-BE49-F238E27FC236}">
                <a16:creationId xmlns:a16="http://schemas.microsoft.com/office/drawing/2014/main" id="{AC1C1560-6365-CF93-16B4-23EBFA8B9375}"/>
              </a:ext>
            </a:extLst>
          </p:cNvPr>
          <p:cNvCxnSpPr>
            <a:cxnSpLocks/>
          </p:cNvCxnSpPr>
          <p:nvPr/>
        </p:nvCxnSpPr>
        <p:spPr>
          <a:xfrm flipV="1">
            <a:off x="7658009" y="5239031"/>
            <a:ext cx="0" cy="29093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43" name="文字方塊 42">
            <a:extLst>
              <a:ext uri="{FF2B5EF4-FFF2-40B4-BE49-F238E27FC236}">
                <a16:creationId xmlns:a16="http://schemas.microsoft.com/office/drawing/2014/main" id="{2B6960AC-20C0-46BE-2D4D-3AE411C7D287}"/>
              </a:ext>
            </a:extLst>
          </p:cNvPr>
          <p:cNvSpPr txBox="1"/>
          <p:nvPr/>
        </p:nvSpPr>
        <p:spPr>
          <a:xfrm>
            <a:off x="7437938" y="3543155"/>
            <a:ext cx="512991" cy="369332"/>
          </a:xfrm>
          <a:prstGeom prst="rect">
            <a:avLst/>
          </a:prstGeom>
          <a:noFill/>
        </p:spPr>
        <p:txBody>
          <a:bodyPr wrap="square" rtlCol="0">
            <a:spAutoFit/>
          </a:bodyPr>
          <a:lstStyle/>
          <a:p>
            <a:r>
              <a:rPr lang="en-US" altLang="zh-TW" b="1" dirty="0">
                <a:solidFill>
                  <a:srgbClr val="C00000"/>
                </a:solidFill>
              </a:rPr>
              <a:t>70</a:t>
            </a:r>
            <a:endParaRPr lang="zh-TW" altLang="en-US" b="1" dirty="0">
              <a:solidFill>
                <a:srgbClr val="C00000"/>
              </a:solidFill>
            </a:endParaRPr>
          </a:p>
        </p:txBody>
      </p:sp>
      <p:sp>
        <p:nvSpPr>
          <p:cNvPr id="47" name="文字方塊 46">
            <a:extLst>
              <a:ext uri="{FF2B5EF4-FFF2-40B4-BE49-F238E27FC236}">
                <a16:creationId xmlns:a16="http://schemas.microsoft.com/office/drawing/2014/main" id="{21C6113A-0EB6-E3AD-74B8-EA30E5E3C1D0}"/>
              </a:ext>
            </a:extLst>
          </p:cNvPr>
          <p:cNvSpPr txBox="1"/>
          <p:nvPr/>
        </p:nvSpPr>
        <p:spPr>
          <a:xfrm>
            <a:off x="7401615" y="4856798"/>
            <a:ext cx="480916" cy="369332"/>
          </a:xfrm>
          <a:prstGeom prst="rect">
            <a:avLst/>
          </a:prstGeom>
          <a:noFill/>
        </p:spPr>
        <p:txBody>
          <a:bodyPr wrap="square" rtlCol="0">
            <a:spAutoFit/>
          </a:bodyPr>
          <a:lstStyle/>
          <a:p>
            <a:r>
              <a:rPr lang="en-US" altLang="zh-TW" b="1" dirty="0">
                <a:solidFill>
                  <a:srgbClr val="C00000"/>
                </a:solidFill>
              </a:rPr>
              <a:t>70</a:t>
            </a:r>
            <a:endParaRPr lang="zh-TW" altLang="en-US" b="1" dirty="0">
              <a:solidFill>
                <a:srgbClr val="C00000"/>
              </a:solidFill>
            </a:endParaRPr>
          </a:p>
        </p:txBody>
      </p:sp>
      <p:cxnSp>
        <p:nvCxnSpPr>
          <p:cNvPr id="52" name="直線接點 51">
            <a:extLst>
              <a:ext uri="{FF2B5EF4-FFF2-40B4-BE49-F238E27FC236}">
                <a16:creationId xmlns:a16="http://schemas.microsoft.com/office/drawing/2014/main" id="{5614DCA5-0F64-6C7D-63D0-9D5A21A0E869}"/>
              </a:ext>
            </a:extLst>
          </p:cNvPr>
          <p:cNvCxnSpPr>
            <a:cxnSpLocks/>
          </p:cNvCxnSpPr>
          <p:nvPr/>
        </p:nvCxnSpPr>
        <p:spPr>
          <a:xfrm flipV="1">
            <a:off x="10028511" y="3834165"/>
            <a:ext cx="0" cy="29093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B773FA2F-E08C-E126-8F5F-9B6985273AF7}"/>
              </a:ext>
            </a:extLst>
          </p:cNvPr>
          <p:cNvCxnSpPr>
            <a:cxnSpLocks/>
          </p:cNvCxnSpPr>
          <p:nvPr/>
        </p:nvCxnSpPr>
        <p:spPr>
          <a:xfrm flipV="1">
            <a:off x="10003762" y="5202419"/>
            <a:ext cx="0" cy="29093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線接點 55">
            <a:extLst>
              <a:ext uri="{FF2B5EF4-FFF2-40B4-BE49-F238E27FC236}">
                <a16:creationId xmlns:a16="http://schemas.microsoft.com/office/drawing/2014/main" id="{467A8FDB-EE47-9EFA-2A1B-25B0BA7604B0}"/>
              </a:ext>
            </a:extLst>
          </p:cNvPr>
          <p:cNvCxnSpPr>
            <a:cxnSpLocks/>
          </p:cNvCxnSpPr>
          <p:nvPr/>
        </p:nvCxnSpPr>
        <p:spPr>
          <a:xfrm flipV="1">
            <a:off x="5272759" y="5223544"/>
            <a:ext cx="0" cy="29093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矩形 57">
            <a:extLst>
              <a:ext uri="{FF2B5EF4-FFF2-40B4-BE49-F238E27FC236}">
                <a16:creationId xmlns:a16="http://schemas.microsoft.com/office/drawing/2014/main" id="{30B64B4A-51BB-F704-B141-9AAA8CB0DCDF}"/>
              </a:ext>
            </a:extLst>
          </p:cNvPr>
          <p:cNvSpPr/>
          <p:nvPr/>
        </p:nvSpPr>
        <p:spPr>
          <a:xfrm>
            <a:off x="4066903" y="2440257"/>
            <a:ext cx="3559498" cy="202206"/>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cxnSp>
        <p:nvCxnSpPr>
          <p:cNvPr id="54" name="直線接點 53">
            <a:extLst>
              <a:ext uri="{FF2B5EF4-FFF2-40B4-BE49-F238E27FC236}">
                <a16:creationId xmlns:a16="http://schemas.microsoft.com/office/drawing/2014/main" id="{DF7066AF-E911-9178-D76B-1053D4AF09EA}"/>
              </a:ext>
            </a:extLst>
          </p:cNvPr>
          <p:cNvCxnSpPr>
            <a:cxnSpLocks/>
          </p:cNvCxnSpPr>
          <p:nvPr/>
        </p:nvCxnSpPr>
        <p:spPr>
          <a:xfrm flipV="1">
            <a:off x="5291935" y="2393841"/>
            <a:ext cx="0" cy="29093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弧形 60">
            <a:extLst>
              <a:ext uri="{FF2B5EF4-FFF2-40B4-BE49-F238E27FC236}">
                <a16:creationId xmlns:a16="http://schemas.microsoft.com/office/drawing/2014/main" id="{5EB4C8B5-7DED-D075-337F-25821BC712DE}"/>
              </a:ext>
            </a:extLst>
          </p:cNvPr>
          <p:cNvSpPr/>
          <p:nvPr/>
        </p:nvSpPr>
        <p:spPr>
          <a:xfrm rot="8145086">
            <a:off x="7733066" y="3832784"/>
            <a:ext cx="340020" cy="501512"/>
          </a:xfrm>
          <a:prstGeom prst="arc">
            <a:avLst>
              <a:gd name="adj1" fmla="val 16939571"/>
              <a:gd name="adj2" fmla="val 257263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64" name="弧形 63">
            <a:extLst>
              <a:ext uri="{FF2B5EF4-FFF2-40B4-BE49-F238E27FC236}">
                <a16:creationId xmlns:a16="http://schemas.microsoft.com/office/drawing/2014/main" id="{2DCBBBAD-6EB0-0D20-3504-FE4676CC0246}"/>
              </a:ext>
            </a:extLst>
          </p:cNvPr>
          <p:cNvSpPr/>
          <p:nvPr/>
        </p:nvSpPr>
        <p:spPr>
          <a:xfrm rot="8145086">
            <a:off x="5355940" y="5249913"/>
            <a:ext cx="340020" cy="501512"/>
          </a:xfrm>
          <a:prstGeom prst="arc">
            <a:avLst>
              <a:gd name="adj1" fmla="val 16939571"/>
              <a:gd name="adj2" fmla="val 257263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66" name="弧形 65">
            <a:extLst>
              <a:ext uri="{FF2B5EF4-FFF2-40B4-BE49-F238E27FC236}">
                <a16:creationId xmlns:a16="http://schemas.microsoft.com/office/drawing/2014/main" id="{0C86FB27-0C19-D235-4730-B50824F15CF0}"/>
              </a:ext>
            </a:extLst>
          </p:cNvPr>
          <p:cNvSpPr/>
          <p:nvPr/>
        </p:nvSpPr>
        <p:spPr>
          <a:xfrm rot="13012934" flipH="1">
            <a:off x="6861937" y="2086399"/>
            <a:ext cx="802357" cy="787748"/>
          </a:xfrm>
          <a:prstGeom prst="arc">
            <a:avLst>
              <a:gd name="adj1" fmla="val 19687306"/>
              <a:gd name="adj2" fmla="val 75559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68" name="弧形 67">
            <a:extLst>
              <a:ext uri="{FF2B5EF4-FFF2-40B4-BE49-F238E27FC236}">
                <a16:creationId xmlns:a16="http://schemas.microsoft.com/office/drawing/2014/main" id="{86A1C741-15D4-04ED-0AC0-D31858388626}"/>
              </a:ext>
            </a:extLst>
          </p:cNvPr>
          <p:cNvSpPr/>
          <p:nvPr/>
        </p:nvSpPr>
        <p:spPr>
          <a:xfrm rot="12965081" flipH="1">
            <a:off x="6843298" y="3549745"/>
            <a:ext cx="802357" cy="787748"/>
          </a:xfrm>
          <a:prstGeom prst="arc">
            <a:avLst>
              <a:gd name="adj1" fmla="val 19564652"/>
              <a:gd name="adj2" fmla="val 75559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69" name="弧形 68">
            <a:extLst>
              <a:ext uri="{FF2B5EF4-FFF2-40B4-BE49-F238E27FC236}">
                <a16:creationId xmlns:a16="http://schemas.microsoft.com/office/drawing/2014/main" id="{4B35CCB0-2D52-D557-E174-56A928BE0CEC}"/>
              </a:ext>
            </a:extLst>
          </p:cNvPr>
          <p:cNvSpPr/>
          <p:nvPr/>
        </p:nvSpPr>
        <p:spPr>
          <a:xfrm rot="13012934" flipH="1">
            <a:off x="9202113" y="3523989"/>
            <a:ext cx="802357" cy="787748"/>
          </a:xfrm>
          <a:prstGeom prst="arc">
            <a:avLst>
              <a:gd name="adj1" fmla="val 17800919"/>
              <a:gd name="adj2" fmla="val 75559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71" name="弧形 70">
            <a:extLst>
              <a:ext uri="{FF2B5EF4-FFF2-40B4-BE49-F238E27FC236}">
                <a16:creationId xmlns:a16="http://schemas.microsoft.com/office/drawing/2014/main" id="{5AABFCA1-A82B-FC58-803B-9BB51E6DEECB}"/>
              </a:ext>
            </a:extLst>
          </p:cNvPr>
          <p:cNvSpPr/>
          <p:nvPr/>
        </p:nvSpPr>
        <p:spPr>
          <a:xfrm rot="13012934" flipH="1">
            <a:off x="9229376" y="4946874"/>
            <a:ext cx="802357" cy="787748"/>
          </a:xfrm>
          <a:prstGeom prst="arc">
            <a:avLst>
              <a:gd name="adj1" fmla="val 17800919"/>
              <a:gd name="adj2" fmla="val 75559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72" name="矩形 71">
            <a:extLst>
              <a:ext uri="{FF2B5EF4-FFF2-40B4-BE49-F238E27FC236}">
                <a16:creationId xmlns:a16="http://schemas.microsoft.com/office/drawing/2014/main" id="{69FBCF46-D64F-7200-61F5-CD3083088AF7}"/>
              </a:ext>
            </a:extLst>
          </p:cNvPr>
          <p:cNvSpPr/>
          <p:nvPr/>
        </p:nvSpPr>
        <p:spPr>
          <a:xfrm>
            <a:off x="4138610" y="3887697"/>
            <a:ext cx="3482354" cy="19087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cxnSp>
        <p:nvCxnSpPr>
          <p:cNvPr id="55" name="直線接點 54">
            <a:extLst>
              <a:ext uri="{FF2B5EF4-FFF2-40B4-BE49-F238E27FC236}">
                <a16:creationId xmlns:a16="http://schemas.microsoft.com/office/drawing/2014/main" id="{981C8BB0-0B35-C1BB-D07A-C5920CBE163C}"/>
              </a:ext>
            </a:extLst>
          </p:cNvPr>
          <p:cNvCxnSpPr>
            <a:cxnSpLocks/>
          </p:cNvCxnSpPr>
          <p:nvPr/>
        </p:nvCxnSpPr>
        <p:spPr>
          <a:xfrm flipV="1">
            <a:off x="5304893" y="3845663"/>
            <a:ext cx="0" cy="29093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矩形 72">
            <a:extLst>
              <a:ext uri="{FF2B5EF4-FFF2-40B4-BE49-F238E27FC236}">
                <a16:creationId xmlns:a16="http://schemas.microsoft.com/office/drawing/2014/main" id="{E400487E-4A85-5F96-A2EA-DED21938D5E1}"/>
              </a:ext>
            </a:extLst>
          </p:cNvPr>
          <p:cNvSpPr/>
          <p:nvPr/>
        </p:nvSpPr>
        <p:spPr>
          <a:xfrm>
            <a:off x="7679102" y="3887697"/>
            <a:ext cx="2331960" cy="202516"/>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76" name="文字方塊 75">
            <a:extLst>
              <a:ext uri="{FF2B5EF4-FFF2-40B4-BE49-F238E27FC236}">
                <a16:creationId xmlns:a16="http://schemas.microsoft.com/office/drawing/2014/main" id="{96AC948B-AFDE-AF8F-FFFA-6D55144B991C}"/>
              </a:ext>
            </a:extLst>
          </p:cNvPr>
          <p:cNvSpPr txBox="1"/>
          <p:nvPr/>
        </p:nvSpPr>
        <p:spPr>
          <a:xfrm>
            <a:off x="3916158" y="2609485"/>
            <a:ext cx="4092510" cy="400110"/>
          </a:xfrm>
          <a:prstGeom prst="rect">
            <a:avLst/>
          </a:prstGeom>
          <a:noFill/>
          <a:ln>
            <a:noFill/>
          </a:ln>
        </p:spPr>
        <p:txBody>
          <a:bodyPr wrap="square" rtlCol="0">
            <a:spAutoFit/>
          </a:bodyPr>
          <a:lstStyle/>
          <a:p>
            <a:r>
              <a:rPr lang="zh-TW" altLang="en-US" sz="2000" b="1" dirty="0">
                <a:solidFill>
                  <a:schemeClr val="accent4">
                    <a:lumMod val="50000"/>
                  </a:schemeClr>
                </a:solidFill>
                <a:latin typeface="標楷體" panose="03000509000000000000" pitchFamily="65" charset="-120"/>
                <a:ea typeface="標楷體" panose="03000509000000000000" pitchFamily="65" charset="-120"/>
              </a:rPr>
              <a:t>三方提撥 </a:t>
            </a:r>
            <a:r>
              <a:rPr lang="en-US" altLang="zh-TW" sz="2000" b="1" dirty="0">
                <a:solidFill>
                  <a:schemeClr val="accent4">
                    <a:lumMod val="50000"/>
                  </a:schemeClr>
                </a:solidFill>
                <a:latin typeface="標楷體" panose="03000509000000000000" pitchFamily="65" charset="-120"/>
                <a:ea typeface="標楷體" panose="03000509000000000000" pitchFamily="65" charset="-120"/>
              </a:rPr>
              <a:t>(</a:t>
            </a:r>
            <a:r>
              <a:rPr lang="zh-TW" altLang="en-US" sz="2000" b="1" dirty="0">
                <a:solidFill>
                  <a:schemeClr val="accent4">
                    <a:lumMod val="50000"/>
                  </a:schemeClr>
                </a:solidFill>
                <a:latin typeface="標楷體" panose="03000509000000000000" pitchFamily="65" charset="-120"/>
                <a:ea typeface="標楷體" panose="03000509000000000000" pitchFamily="65" charset="-120"/>
              </a:rPr>
              <a:t>教職員，學校，政府</a:t>
            </a:r>
            <a:r>
              <a:rPr lang="en-US" altLang="zh-TW" sz="2000" b="1" dirty="0">
                <a:solidFill>
                  <a:schemeClr val="accent4">
                    <a:lumMod val="50000"/>
                  </a:schemeClr>
                </a:solidFill>
                <a:latin typeface="標楷體" panose="03000509000000000000" pitchFamily="65" charset="-120"/>
                <a:ea typeface="標楷體" panose="03000509000000000000" pitchFamily="65" charset="-120"/>
              </a:rPr>
              <a:t>)</a:t>
            </a:r>
          </a:p>
        </p:txBody>
      </p:sp>
      <p:sp>
        <p:nvSpPr>
          <p:cNvPr id="78" name="文字方塊 77">
            <a:extLst>
              <a:ext uri="{FF2B5EF4-FFF2-40B4-BE49-F238E27FC236}">
                <a16:creationId xmlns:a16="http://schemas.microsoft.com/office/drawing/2014/main" id="{BCF64756-C990-5B1F-C7A7-BCBD25504F50}"/>
              </a:ext>
            </a:extLst>
          </p:cNvPr>
          <p:cNvSpPr txBox="1"/>
          <p:nvPr/>
        </p:nvSpPr>
        <p:spPr>
          <a:xfrm>
            <a:off x="7491128" y="4166842"/>
            <a:ext cx="2841030" cy="769441"/>
          </a:xfrm>
          <a:prstGeom prst="rect">
            <a:avLst/>
          </a:prstGeom>
          <a:noFill/>
          <a:ln>
            <a:noFill/>
          </a:ln>
        </p:spPr>
        <p:txBody>
          <a:bodyPr wrap="square" rtlCol="0">
            <a:spAutoFit/>
          </a:bodyPr>
          <a:lstStyle/>
          <a:p>
            <a:r>
              <a:rPr lang="zh-TW" altLang="en-US" sz="2400" b="1" dirty="0">
                <a:solidFill>
                  <a:srgbClr val="0070C0"/>
                </a:solidFill>
                <a:latin typeface="標楷體" panose="03000509000000000000" pitchFamily="65" charset="-120"/>
                <a:ea typeface="標楷體" panose="03000509000000000000" pitchFamily="65" charset="-120"/>
              </a:rPr>
              <a:t>   </a:t>
            </a:r>
            <a:r>
              <a:rPr lang="zh-TW" altLang="en-US" sz="2000" b="1" dirty="0">
                <a:solidFill>
                  <a:srgbClr val="0070C0"/>
                </a:solidFill>
                <a:latin typeface="標楷體" panose="03000509000000000000" pitchFamily="65" charset="-120"/>
                <a:ea typeface="標楷體" panose="03000509000000000000" pitchFamily="65" charset="-120"/>
              </a:rPr>
              <a:t>學校另行負擔</a:t>
            </a:r>
            <a:endParaRPr lang="en-US" altLang="zh-TW" sz="2000" b="1" dirty="0">
              <a:solidFill>
                <a:srgbClr val="0070C0"/>
              </a:solidFill>
              <a:latin typeface="標楷體" panose="03000509000000000000" pitchFamily="65" charset="-120"/>
              <a:ea typeface="標楷體" panose="03000509000000000000" pitchFamily="65" charset="-120"/>
            </a:endParaRPr>
          </a:p>
          <a:p>
            <a:r>
              <a:rPr lang="zh-TW" altLang="en-US" sz="2000" b="1" dirty="0">
                <a:solidFill>
                  <a:srgbClr val="0070C0"/>
                </a:solidFill>
                <a:latin typeface="標楷體" panose="03000509000000000000" pitchFamily="65" charset="-120"/>
                <a:ea typeface="標楷體" panose="03000509000000000000" pitchFamily="65" charset="-120"/>
              </a:rPr>
              <a:t>  </a:t>
            </a:r>
            <a:r>
              <a:rPr lang="en-US" altLang="zh-TW" sz="2000" b="1" dirty="0">
                <a:solidFill>
                  <a:srgbClr val="0070C0"/>
                </a:solidFill>
                <a:latin typeface="標楷體" panose="03000509000000000000" pitchFamily="65" charset="-120"/>
                <a:ea typeface="標楷體" panose="03000509000000000000" pitchFamily="65" charset="-120"/>
              </a:rPr>
              <a:t>(</a:t>
            </a:r>
            <a:r>
              <a:rPr lang="zh-TW" altLang="en-US" sz="2000" b="1" dirty="0">
                <a:solidFill>
                  <a:srgbClr val="0070C0"/>
                </a:solidFill>
                <a:latin typeface="標楷體" panose="03000509000000000000" pitchFamily="65" charset="-120"/>
                <a:ea typeface="標楷體" panose="03000509000000000000" pitchFamily="65" charset="-120"/>
              </a:rPr>
              <a:t>教職員，學校</a:t>
            </a:r>
            <a:r>
              <a:rPr lang="en-US" altLang="zh-TW" sz="2000" b="1" dirty="0">
                <a:solidFill>
                  <a:srgbClr val="0070C0"/>
                </a:solidFill>
                <a:latin typeface="標楷體" panose="03000509000000000000" pitchFamily="65" charset="-120"/>
                <a:ea typeface="標楷體" panose="03000509000000000000" pitchFamily="65" charset="-120"/>
              </a:rPr>
              <a:t>x2)</a:t>
            </a:r>
          </a:p>
        </p:txBody>
      </p:sp>
      <p:sp>
        <p:nvSpPr>
          <p:cNvPr id="79" name="文字方塊 78">
            <a:extLst>
              <a:ext uri="{FF2B5EF4-FFF2-40B4-BE49-F238E27FC236}">
                <a16:creationId xmlns:a16="http://schemas.microsoft.com/office/drawing/2014/main" id="{61B46DE0-209A-EE0B-3B40-1941C00DDC4E}"/>
              </a:ext>
            </a:extLst>
          </p:cNvPr>
          <p:cNvSpPr txBox="1"/>
          <p:nvPr/>
        </p:nvSpPr>
        <p:spPr>
          <a:xfrm>
            <a:off x="5822703" y="5638075"/>
            <a:ext cx="4628084" cy="400110"/>
          </a:xfrm>
          <a:prstGeom prst="rect">
            <a:avLst/>
          </a:prstGeom>
          <a:noFill/>
          <a:ln>
            <a:noFill/>
          </a:ln>
        </p:spPr>
        <p:txBody>
          <a:bodyPr wrap="square" rtlCol="0">
            <a:spAutoFit/>
          </a:bodyPr>
          <a:lstStyle/>
          <a:p>
            <a:r>
              <a:rPr lang="zh-TW" altLang="en-US" sz="2000" b="1" dirty="0">
                <a:solidFill>
                  <a:srgbClr val="0070C0"/>
                </a:solidFill>
                <a:latin typeface="標楷體" panose="03000509000000000000" pitchFamily="65" charset="-120"/>
                <a:ea typeface="標楷體" panose="03000509000000000000" pitchFamily="65" charset="-120"/>
              </a:rPr>
              <a:t>學校另行負擔</a:t>
            </a:r>
            <a:r>
              <a:rPr lang="en-US" altLang="zh-TW" sz="2000" b="1" dirty="0">
                <a:solidFill>
                  <a:srgbClr val="0070C0"/>
                </a:solidFill>
                <a:latin typeface="標楷體" panose="03000509000000000000" pitchFamily="65" charset="-120"/>
                <a:ea typeface="標楷體" panose="03000509000000000000" pitchFamily="65" charset="-120"/>
              </a:rPr>
              <a:t>(</a:t>
            </a:r>
            <a:r>
              <a:rPr lang="zh-TW" altLang="en-US" sz="2000" b="1" dirty="0">
                <a:solidFill>
                  <a:srgbClr val="0070C0"/>
                </a:solidFill>
                <a:latin typeface="標楷體" panose="03000509000000000000" pitchFamily="65" charset="-120"/>
                <a:ea typeface="標楷體" panose="03000509000000000000" pitchFamily="65" charset="-120"/>
              </a:rPr>
              <a:t>教職員，學校</a:t>
            </a:r>
            <a:r>
              <a:rPr lang="en-US" altLang="zh-TW" sz="2000" b="1" dirty="0">
                <a:solidFill>
                  <a:srgbClr val="0070C0"/>
                </a:solidFill>
                <a:latin typeface="標楷體" panose="03000509000000000000" pitchFamily="65" charset="-120"/>
                <a:ea typeface="標楷體" panose="03000509000000000000" pitchFamily="65" charset="-120"/>
              </a:rPr>
              <a:t>x2)</a:t>
            </a:r>
          </a:p>
        </p:txBody>
      </p:sp>
      <p:sp>
        <p:nvSpPr>
          <p:cNvPr id="80" name="文字方塊 79">
            <a:extLst>
              <a:ext uri="{FF2B5EF4-FFF2-40B4-BE49-F238E27FC236}">
                <a16:creationId xmlns:a16="http://schemas.microsoft.com/office/drawing/2014/main" id="{1A5E9CD0-8C7B-7496-743F-9FE4CBDBED72}"/>
              </a:ext>
            </a:extLst>
          </p:cNvPr>
          <p:cNvSpPr txBox="1"/>
          <p:nvPr/>
        </p:nvSpPr>
        <p:spPr>
          <a:xfrm>
            <a:off x="3889251" y="4044743"/>
            <a:ext cx="4092510" cy="400110"/>
          </a:xfrm>
          <a:prstGeom prst="rect">
            <a:avLst/>
          </a:prstGeom>
          <a:noFill/>
          <a:ln>
            <a:noFill/>
          </a:ln>
        </p:spPr>
        <p:txBody>
          <a:bodyPr wrap="square" rtlCol="0">
            <a:spAutoFit/>
          </a:bodyPr>
          <a:lstStyle/>
          <a:p>
            <a:r>
              <a:rPr lang="zh-TW" altLang="en-US" sz="2000" b="1" dirty="0">
                <a:solidFill>
                  <a:schemeClr val="accent4">
                    <a:lumMod val="50000"/>
                  </a:schemeClr>
                </a:solidFill>
                <a:latin typeface="標楷體" panose="03000509000000000000" pitchFamily="65" charset="-120"/>
                <a:ea typeface="標楷體" panose="03000509000000000000" pitchFamily="65" charset="-120"/>
              </a:rPr>
              <a:t>三方提撥 </a:t>
            </a:r>
            <a:r>
              <a:rPr lang="en-US" altLang="zh-TW" sz="2000" b="1" dirty="0">
                <a:solidFill>
                  <a:schemeClr val="accent4">
                    <a:lumMod val="50000"/>
                  </a:schemeClr>
                </a:solidFill>
                <a:latin typeface="標楷體" panose="03000509000000000000" pitchFamily="65" charset="-120"/>
                <a:ea typeface="標楷體" panose="03000509000000000000" pitchFamily="65" charset="-120"/>
              </a:rPr>
              <a:t>(</a:t>
            </a:r>
            <a:r>
              <a:rPr lang="zh-TW" altLang="en-US" sz="2000" b="1" dirty="0">
                <a:solidFill>
                  <a:schemeClr val="accent4">
                    <a:lumMod val="50000"/>
                  </a:schemeClr>
                </a:solidFill>
                <a:latin typeface="標楷體" panose="03000509000000000000" pitchFamily="65" charset="-120"/>
                <a:ea typeface="標楷體" panose="03000509000000000000" pitchFamily="65" charset="-120"/>
              </a:rPr>
              <a:t>教職員，學校，政府</a:t>
            </a:r>
            <a:r>
              <a:rPr lang="en-US" altLang="zh-TW" sz="2000" b="1" dirty="0">
                <a:solidFill>
                  <a:schemeClr val="accent4">
                    <a:lumMod val="50000"/>
                  </a:schemeClr>
                </a:solidFill>
                <a:latin typeface="標楷體" panose="03000509000000000000" pitchFamily="65" charset="-120"/>
                <a:ea typeface="標楷體" panose="03000509000000000000" pitchFamily="65" charset="-120"/>
              </a:rPr>
              <a:t>)</a:t>
            </a:r>
          </a:p>
        </p:txBody>
      </p:sp>
      <p:sp>
        <p:nvSpPr>
          <p:cNvPr id="81" name="流程圖: 程序 80">
            <a:extLst>
              <a:ext uri="{FF2B5EF4-FFF2-40B4-BE49-F238E27FC236}">
                <a16:creationId xmlns:a16="http://schemas.microsoft.com/office/drawing/2014/main" id="{1916E31E-9244-B2E7-5016-ABCF2673A1A3}"/>
              </a:ext>
            </a:extLst>
          </p:cNvPr>
          <p:cNvSpPr/>
          <p:nvPr/>
        </p:nvSpPr>
        <p:spPr>
          <a:xfrm>
            <a:off x="10020642" y="4875014"/>
            <a:ext cx="1730864" cy="481989"/>
          </a:xfrm>
          <a:prstGeom prst="flowChartProcess">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zh-TW" altLang="en-US"/>
          </a:p>
        </p:txBody>
      </p:sp>
      <p:sp>
        <p:nvSpPr>
          <p:cNvPr id="82" name="文字方塊 81">
            <a:extLst>
              <a:ext uri="{FF2B5EF4-FFF2-40B4-BE49-F238E27FC236}">
                <a16:creationId xmlns:a16="http://schemas.microsoft.com/office/drawing/2014/main" id="{5D4F07D2-19B8-93DD-7E14-0C4ECE1F79E9}"/>
              </a:ext>
            </a:extLst>
          </p:cNvPr>
          <p:cNvSpPr txBox="1"/>
          <p:nvPr/>
        </p:nvSpPr>
        <p:spPr>
          <a:xfrm>
            <a:off x="4023478" y="2096110"/>
            <a:ext cx="1114566" cy="338554"/>
          </a:xfrm>
          <a:prstGeom prst="rect">
            <a:avLst/>
          </a:prstGeom>
          <a:noFill/>
        </p:spPr>
        <p:txBody>
          <a:bodyPr wrap="square" rtlCol="0">
            <a:spAutoFit/>
          </a:bodyPr>
          <a:lstStyle/>
          <a:p>
            <a:r>
              <a:rPr lang="en-US" altLang="zh-TW" sz="1600" b="1" dirty="0"/>
              <a:t>(</a:t>
            </a:r>
            <a:r>
              <a:rPr lang="zh-TW" altLang="en-US" sz="1600" b="1" dirty="0"/>
              <a:t>原在職</a:t>
            </a:r>
            <a:r>
              <a:rPr lang="en-US" altLang="zh-TW" sz="1600" b="1" dirty="0"/>
              <a:t>)</a:t>
            </a:r>
            <a:endParaRPr lang="zh-TW" altLang="en-US" sz="1600" b="1" dirty="0"/>
          </a:p>
        </p:txBody>
      </p:sp>
      <p:sp>
        <p:nvSpPr>
          <p:cNvPr id="83" name="文字方塊 82">
            <a:extLst>
              <a:ext uri="{FF2B5EF4-FFF2-40B4-BE49-F238E27FC236}">
                <a16:creationId xmlns:a16="http://schemas.microsoft.com/office/drawing/2014/main" id="{E8707150-14C4-9AEE-FD8B-CD1B63D038E5}"/>
              </a:ext>
            </a:extLst>
          </p:cNvPr>
          <p:cNvSpPr txBox="1"/>
          <p:nvPr/>
        </p:nvSpPr>
        <p:spPr>
          <a:xfrm>
            <a:off x="4019244" y="3589315"/>
            <a:ext cx="1114566" cy="338554"/>
          </a:xfrm>
          <a:prstGeom prst="rect">
            <a:avLst/>
          </a:prstGeom>
          <a:noFill/>
        </p:spPr>
        <p:txBody>
          <a:bodyPr wrap="square" rtlCol="0">
            <a:spAutoFit/>
          </a:bodyPr>
          <a:lstStyle/>
          <a:p>
            <a:r>
              <a:rPr lang="en-US" altLang="zh-TW" sz="1600" b="1" dirty="0"/>
              <a:t>(</a:t>
            </a:r>
            <a:r>
              <a:rPr lang="zh-TW" altLang="en-US" sz="1600" b="1" dirty="0"/>
              <a:t>原在職</a:t>
            </a:r>
            <a:r>
              <a:rPr lang="en-US" altLang="zh-TW" sz="1600" b="1" dirty="0"/>
              <a:t>)</a:t>
            </a:r>
            <a:endParaRPr lang="zh-TW" altLang="en-US" sz="1600" b="1" dirty="0"/>
          </a:p>
        </p:txBody>
      </p:sp>
      <p:sp>
        <p:nvSpPr>
          <p:cNvPr id="84" name="文字方塊 83">
            <a:extLst>
              <a:ext uri="{FF2B5EF4-FFF2-40B4-BE49-F238E27FC236}">
                <a16:creationId xmlns:a16="http://schemas.microsoft.com/office/drawing/2014/main" id="{A8E605FB-2920-7CB1-18A1-A9BF0EBA6996}"/>
              </a:ext>
            </a:extLst>
          </p:cNvPr>
          <p:cNvSpPr txBox="1"/>
          <p:nvPr/>
        </p:nvSpPr>
        <p:spPr>
          <a:xfrm>
            <a:off x="4447966" y="5124680"/>
            <a:ext cx="824793" cy="369332"/>
          </a:xfrm>
          <a:prstGeom prst="rect">
            <a:avLst/>
          </a:prstGeom>
          <a:noFill/>
        </p:spPr>
        <p:txBody>
          <a:bodyPr wrap="square" rtlCol="0">
            <a:spAutoFit/>
          </a:bodyPr>
          <a:lstStyle/>
          <a:p>
            <a:r>
              <a:rPr lang="en-US" altLang="zh-TW" b="1" dirty="0">
                <a:solidFill>
                  <a:srgbClr val="0070C0"/>
                </a:solidFill>
              </a:rPr>
              <a:t>(</a:t>
            </a:r>
            <a:r>
              <a:rPr lang="zh-TW" altLang="en-US" b="1" dirty="0">
                <a:solidFill>
                  <a:srgbClr val="0070C0"/>
                </a:solidFill>
              </a:rPr>
              <a:t>新進</a:t>
            </a:r>
            <a:r>
              <a:rPr lang="en-US" altLang="zh-TW" b="1" dirty="0">
                <a:solidFill>
                  <a:srgbClr val="0070C0"/>
                </a:solidFill>
              </a:rPr>
              <a:t>)</a:t>
            </a:r>
            <a:endParaRPr lang="zh-TW" altLang="en-US" b="1" dirty="0">
              <a:solidFill>
                <a:srgbClr val="0070C0"/>
              </a:solidFill>
            </a:endParaRPr>
          </a:p>
        </p:txBody>
      </p:sp>
      <p:sp>
        <p:nvSpPr>
          <p:cNvPr id="85" name="箭號: 向下 84">
            <a:extLst>
              <a:ext uri="{FF2B5EF4-FFF2-40B4-BE49-F238E27FC236}">
                <a16:creationId xmlns:a16="http://schemas.microsoft.com/office/drawing/2014/main" id="{75F86BB2-F168-503B-D687-FF3078F821A9}"/>
              </a:ext>
            </a:extLst>
          </p:cNvPr>
          <p:cNvSpPr/>
          <p:nvPr/>
        </p:nvSpPr>
        <p:spPr>
          <a:xfrm rot="5400000">
            <a:off x="7952720" y="2045519"/>
            <a:ext cx="227715" cy="394668"/>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6" name="文字方塊 85">
            <a:extLst>
              <a:ext uri="{FF2B5EF4-FFF2-40B4-BE49-F238E27FC236}">
                <a16:creationId xmlns:a16="http://schemas.microsoft.com/office/drawing/2014/main" id="{996FDBC2-2F5D-3430-B7D7-EA0719AE8B2A}"/>
              </a:ext>
            </a:extLst>
          </p:cNvPr>
          <p:cNvSpPr txBox="1"/>
          <p:nvPr/>
        </p:nvSpPr>
        <p:spPr>
          <a:xfrm>
            <a:off x="8274452" y="2049132"/>
            <a:ext cx="1114567" cy="369332"/>
          </a:xfrm>
          <a:prstGeom prst="rect">
            <a:avLst/>
          </a:prstGeom>
          <a:noFill/>
        </p:spPr>
        <p:txBody>
          <a:bodyPr wrap="square" rtlCol="0">
            <a:spAutoFit/>
          </a:bodyPr>
          <a:lstStyle/>
          <a:p>
            <a:r>
              <a:rPr lang="zh-TW" altLang="en-US" b="1" dirty="0">
                <a:solidFill>
                  <a:srgbClr val="C00000"/>
                </a:solidFill>
              </a:rPr>
              <a:t>分界點</a:t>
            </a:r>
          </a:p>
        </p:txBody>
      </p:sp>
    </p:spTree>
    <p:extLst>
      <p:ext uri="{BB962C8B-B14F-4D97-AF65-F5344CB8AC3E}">
        <p14:creationId xmlns:p14="http://schemas.microsoft.com/office/powerpoint/2010/main" val="42598928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28</a:t>
            </a:fld>
            <a:endParaRPr lang="zh-CN" altLang="en-US" dirty="0"/>
          </a:p>
        </p:txBody>
      </p:sp>
      <p:sp>
        <p:nvSpPr>
          <p:cNvPr id="2" name="矩形 8">
            <a:extLst>
              <a:ext uri="{FF2B5EF4-FFF2-40B4-BE49-F238E27FC236}">
                <a16:creationId xmlns:a16="http://schemas.microsoft.com/office/drawing/2014/main" id="{34EC805B-DA4F-5A62-216E-2FE9A3DD84DB}"/>
              </a:ext>
            </a:extLst>
          </p:cNvPr>
          <p:cNvSpPr/>
          <p:nvPr/>
        </p:nvSpPr>
        <p:spPr>
          <a:xfrm>
            <a:off x="1311579" y="1710141"/>
            <a:ext cx="10269426" cy="3631763"/>
          </a:xfrm>
          <a:prstGeom prst="rect">
            <a:avLst/>
          </a:prstGeom>
        </p:spPr>
        <p:txBody>
          <a:bodyPr wrap="square">
            <a:spAutoFit/>
          </a:bodyPr>
          <a:lstStyle/>
          <a:p>
            <a:pPr algn="ctr"/>
            <a:r>
              <a:rPr lang="zh-TW" altLang="en-US" sz="5500" spc="600" dirty="0">
                <a:solidFill>
                  <a:srgbClr val="0000FF"/>
                </a:solidFill>
                <a:latin typeface="標楷體" panose="03000509000000000000" pitchFamily="65" charset="-120"/>
                <a:ea typeface="標楷體" panose="03000509000000000000" pitchFamily="65" charset="-120"/>
                <a:cs typeface="+mn-ea"/>
                <a:sym typeface="+mn-lt"/>
              </a:rPr>
              <a:t>退休、撫卹、離職、資遣</a:t>
            </a:r>
            <a:endParaRPr lang="en-US" altLang="zh-TW" sz="5500" spc="600" dirty="0">
              <a:solidFill>
                <a:srgbClr val="0000FF"/>
              </a:solidFill>
              <a:latin typeface="標楷體" panose="03000509000000000000" pitchFamily="65" charset="-120"/>
              <a:ea typeface="標楷體" panose="03000509000000000000" pitchFamily="65" charset="-120"/>
              <a:cs typeface="+mn-ea"/>
              <a:sym typeface="+mn-lt"/>
            </a:endParaRPr>
          </a:p>
          <a:p>
            <a:pPr algn="ctr"/>
            <a:r>
              <a:rPr lang="zh-TW" altLang="en-US" sz="5500" spc="600" dirty="0">
                <a:solidFill>
                  <a:srgbClr val="0000FF"/>
                </a:solidFill>
                <a:latin typeface="標楷體" panose="03000509000000000000" pitchFamily="65" charset="-120"/>
                <a:ea typeface="標楷體" panose="03000509000000000000" pitchFamily="65" charset="-120"/>
                <a:cs typeface="+mn-ea"/>
                <a:sym typeface="+mn-lt"/>
              </a:rPr>
              <a:t>案件之適用條款及應注意事項</a:t>
            </a:r>
            <a:endParaRPr lang="en-US" altLang="zh-TW" sz="5500" spc="600" dirty="0">
              <a:solidFill>
                <a:srgbClr val="0000FF"/>
              </a:solidFill>
              <a:latin typeface="標楷體" panose="03000509000000000000" pitchFamily="65" charset="-120"/>
              <a:ea typeface="標楷體" panose="03000509000000000000" pitchFamily="65" charset="-120"/>
              <a:cs typeface="+mn-ea"/>
              <a:sym typeface="+mn-lt"/>
            </a:endParaRPr>
          </a:p>
          <a:p>
            <a:pPr algn="ctr"/>
            <a:endParaRPr lang="en-US" altLang="zh-TW" sz="2400" spc="600" dirty="0">
              <a:latin typeface="標楷體" panose="03000509000000000000" pitchFamily="65" charset="-120"/>
              <a:ea typeface="標楷體" panose="03000509000000000000" pitchFamily="65" charset="-120"/>
              <a:cs typeface="+mn-ea"/>
              <a:sym typeface="+mn-lt"/>
            </a:endParaRPr>
          </a:p>
          <a:p>
            <a:pPr algn="ctr"/>
            <a:r>
              <a:rPr lang="en-US" altLang="zh-TW" sz="2400" spc="600" dirty="0">
                <a:latin typeface="標楷體" panose="03000509000000000000" pitchFamily="65" charset="-120"/>
                <a:ea typeface="標楷體" panose="03000509000000000000" pitchFamily="65" charset="-120"/>
                <a:cs typeface="+mn-ea"/>
                <a:sym typeface="+mn-lt"/>
              </a:rPr>
              <a:t>&lt;</a:t>
            </a:r>
            <a:r>
              <a:rPr lang="zh-TW" altLang="en-US" sz="2400" spc="600" dirty="0">
                <a:latin typeface="標楷體" panose="03000509000000000000" pitchFamily="65" charset="-120"/>
                <a:ea typeface="標楷體" panose="03000509000000000000" pitchFamily="65" charset="-120"/>
                <a:cs typeface="+mn-ea"/>
                <a:sym typeface="+mn-lt"/>
              </a:rPr>
              <a:t>學校法人及其所屬私立學校教職員退休撫卹離職資遣條例</a:t>
            </a:r>
            <a:r>
              <a:rPr lang="en-US" altLang="zh-TW" sz="2400" spc="600" dirty="0">
                <a:latin typeface="標楷體" panose="03000509000000000000" pitchFamily="65" charset="-120"/>
                <a:ea typeface="標楷體" panose="03000509000000000000" pitchFamily="65" charset="-120"/>
                <a:cs typeface="+mn-ea"/>
                <a:sym typeface="+mn-lt"/>
              </a:rPr>
              <a:t>&gt;</a:t>
            </a:r>
          </a:p>
          <a:p>
            <a:pPr algn="ctr"/>
            <a:r>
              <a:rPr lang="en-US" altLang="zh-TW" sz="2400" spc="600" dirty="0">
                <a:latin typeface="標楷體" panose="03000509000000000000" pitchFamily="65" charset="-120"/>
                <a:ea typeface="標楷體" panose="03000509000000000000" pitchFamily="65" charset="-120"/>
                <a:cs typeface="+mn-ea"/>
                <a:sym typeface="+mn-lt"/>
              </a:rPr>
              <a:t>&lt;</a:t>
            </a:r>
            <a:r>
              <a:rPr lang="zh-TW" altLang="en-US" sz="2400" spc="600" dirty="0">
                <a:latin typeface="標楷體" panose="03000509000000000000" pitchFamily="65" charset="-120"/>
                <a:ea typeface="標楷體" panose="03000509000000000000" pitchFamily="65" charset="-120"/>
                <a:cs typeface="+mn-ea"/>
                <a:sym typeface="+mn-lt"/>
              </a:rPr>
              <a:t>學校法人及其所屬私立學校教職員退休撫卹離職資遣條例施行細則</a:t>
            </a:r>
            <a:r>
              <a:rPr lang="en-US" altLang="zh-TW" sz="2400" spc="600" dirty="0">
                <a:latin typeface="標楷體" panose="03000509000000000000" pitchFamily="65" charset="-120"/>
                <a:ea typeface="標楷體" panose="03000509000000000000" pitchFamily="65" charset="-120"/>
                <a:cs typeface="+mn-ea"/>
                <a:sym typeface="+mn-lt"/>
              </a:rPr>
              <a:t>&gt;</a:t>
            </a:r>
          </a:p>
          <a:p>
            <a:pPr algn="ctr"/>
            <a:endParaRPr lang="zh-TW" altLang="en-US" sz="2400" spc="600" dirty="0">
              <a:latin typeface="標楷體" panose="03000509000000000000" pitchFamily="65" charset="-120"/>
              <a:ea typeface="標楷體" panose="03000509000000000000" pitchFamily="65" charset="-120"/>
              <a:cs typeface="+mn-ea"/>
              <a:sym typeface="+mn-lt"/>
            </a:endParaRPr>
          </a:p>
        </p:txBody>
      </p:sp>
    </p:spTree>
    <p:extLst>
      <p:ext uri="{BB962C8B-B14F-4D97-AF65-F5344CB8AC3E}">
        <p14:creationId xmlns:p14="http://schemas.microsoft.com/office/powerpoint/2010/main" val="2501373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a:extLst>
              <a:ext uri="{FF2B5EF4-FFF2-40B4-BE49-F238E27FC236}">
                <a16:creationId xmlns:a16="http://schemas.microsoft.com/office/drawing/2014/main" id="{1FCD5437-8D0B-CACC-75BF-AAE523246F6D}"/>
              </a:ext>
            </a:extLst>
          </p:cNvPr>
          <p:cNvSpPr/>
          <p:nvPr/>
        </p:nvSpPr>
        <p:spPr>
          <a:xfrm>
            <a:off x="303373" y="1948851"/>
            <a:ext cx="9879951" cy="687384"/>
          </a:xfrm>
          <a:prstGeom prst="rect">
            <a:avLst/>
          </a:prstGeom>
          <a:solidFill>
            <a:schemeClr val="bg1">
              <a:lumMod val="85000"/>
            </a:schemeClr>
          </a:solidFill>
          <a:ln w="762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任意多边形: 形状 1">
            <a:extLst>
              <a:ext uri="{FF2B5EF4-FFF2-40B4-BE49-F238E27FC236}">
                <a16:creationId xmlns:a16="http://schemas.microsoft.com/office/drawing/2014/main" id="{EE8C8854-7F1B-13F8-587D-7E40477EBFFF}"/>
              </a:ext>
            </a:extLst>
          </p:cNvPr>
          <p:cNvSpPr/>
          <p:nvPr/>
        </p:nvSpPr>
        <p:spPr>
          <a:xfrm rot="2045644">
            <a:off x="10347621" y="5492518"/>
            <a:ext cx="2520000" cy="2520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pic>
        <p:nvPicPr>
          <p:cNvPr id="2" name="圖片 1">
            <a:extLst>
              <a:ext uri="{FF2B5EF4-FFF2-40B4-BE49-F238E27FC236}">
                <a16:creationId xmlns:a16="http://schemas.microsoft.com/office/drawing/2014/main" id="{6C0C63B9-13F4-0D79-2E43-8869672563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42" y="6104668"/>
            <a:ext cx="3249991" cy="647850"/>
          </a:xfrm>
          <a:prstGeom prst="rect">
            <a:avLst/>
          </a:prstGeom>
        </p:spPr>
      </p:pic>
      <p:sp>
        <p:nvSpPr>
          <p:cNvPr id="7" name="投影片編號版面配置區 11">
            <a:extLst>
              <a:ext uri="{FF2B5EF4-FFF2-40B4-BE49-F238E27FC236}">
                <a16:creationId xmlns:a16="http://schemas.microsoft.com/office/drawing/2014/main" id="{E0CE0628-271F-52F5-40CE-432D40599AB2}"/>
              </a:ext>
            </a:extLst>
          </p:cNvPr>
          <p:cNvSpPr>
            <a:spLocks noGrp="1"/>
          </p:cNvSpPr>
          <p:nvPr>
            <p:ph type="sldNum" sz="quarter" idx="12"/>
          </p:nvPr>
        </p:nvSpPr>
        <p:spPr/>
        <p:txBody>
          <a:bodyPr/>
          <a:lstStyle/>
          <a:p>
            <a:fld id="{7BD80B0F-6881-4047-A1BD-5901B0F00B99}" type="slidenum">
              <a:rPr lang="zh-CN" altLang="en-US" smtClean="0"/>
              <a:t>29</a:t>
            </a:fld>
            <a:endParaRPr lang="zh-CN" altLang="en-US" dirty="0"/>
          </a:p>
        </p:txBody>
      </p:sp>
      <p:sp>
        <p:nvSpPr>
          <p:cNvPr id="9" name="TextBox 891">
            <a:extLst>
              <a:ext uri="{FF2B5EF4-FFF2-40B4-BE49-F238E27FC236}">
                <a16:creationId xmlns:a16="http://schemas.microsoft.com/office/drawing/2014/main" id="{82A7452C-D608-41A5-997A-3A9E23E890F5}"/>
              </a:ext>
            </a:extLst>
          </p:cNvPr>
          <p:cNvSpPr txBox="1"/>
          <p:nvPr/>
        </p:nvSpPr>
        <p:spPr>
          <a:xfrm>
            <a:off x="901942" y="219817"/>
            <a:ext cx="6222931" cy="707886"/>
          </a:xfrm>
          <a:prstGeom prst="rect">
            <a:avLst/>
          </a:prstGeom>
          <a:noFill/>
        </p:spPr>
        <p:txBody>
          <a:bodyPr wrap="square" rtlCol="0">
            <a:spAutoFit/>
          </a:bodyPr>
          <a:lstStyle/>
          <a:p>
            <a:r>
              <a:rPr lang="zh-TW" altLang="en-US" sz="4000" u="sng" dirty="0">
                <a:latin typeface="標楷體" panose="03000509000000000000" pitchFamily="65" charset="-120"/>
                <a:ea typeface="標楷體" panose="03000509000000000000" pitchFamily="65" charset="-120"/>
                <a:cs typeface="+mn-ea"/>
                <a:sym typeface="+mn-lt"/>
              </a:rPr>
              <a:t>入帳銀行資訊</a:t>
            </a:r>
            <a:endParaRPr lang="zh-CN" altLang="en-US" sz="4000" u="sng" dirty="0">
              <a:latin typeface="標楷體" panose="03000509000000000000" pitchFamily="65" charset="-120"/>
              <a:ea typeface="標楷體" panose="03000509000000000000" pitchFamily="65" charset="-120"/>
              <a:cs typeface="+mn-ea"/>
              <a:sym typeface="+mn-lt"/>
            </a:endParaRPr>
          </a:p>
        </p:txBody>
      </p:sp>
      <p:sp>
        <p:nvSpPr>
          <p:cNvPr id="11" name="矩形 8">
            <a:extLst>
              <a:ext uri="{FF2B5EF4-FFF2-40B4-BE49-F238E27FC236}">
                <a16:creationId xmlns:a16="http://schemas.microsoft.com/office/drawing/2014/main" id="{6EED3DD4-B31E-6BD6-A41E-5A72D0130D2A}"/>
              </a:ext>
            </a:extLst>
          </p:cNvPr>
          <p:cNvSpPr/>
          <p:nvPr/>
        </p:nvSpPr>
        <p:spPr>
          <a:xfrm>
            <a:off x="788947" y="1431776"/>
            <a:ext cx="10942983" cy="4647426"/>
          </a:xfrm>
          <a:prstGeom prst="rect">
            <a:avLst/>
          </a:prstGeom>
          <a:noFill/>
        </p:spPr>
        <p:txBody>
          <a:bodyPr wrap="square">
            <a:spAutoFit/>
          </a:bodyPr>
          <a:lstStyle/>
          <a:p>
            <a:r>
              <a:rPr lang="zh-TW" altLang="en-US" sz="3400" spc="600" dirty="0">
                <a:latin typeface="標楷體" panose="03000509000000000000" pitchFamily="65" charset="-120"/>
                <a:ea typeface="標楷體" panose="03000509000000000000" pitchFamily="65" charset="-120"/>
                <a:cs typeface="+mn-ea"/>
                <a:sym typeface="+mn-lt"/>
              </a:rPr>
              <a:t>   請各校人事承辦人於辦理退撫離資案件時，</a:t>
            </a:r>
            <a:r>
              <a:rPr lang="zh-TW" altLang="en-US" sz="3400" b="1" u="sng" spc="600" dirty="0">
                <a:latin typeface="標楷體" panose="03000509000000000000" pitchFamily="65" charset="-120"/>
                <a:ea typeface="標楷體" panose="03000509000000000000" pitchFamily="65" charset="-120"/>
                <a:cs typeface="+mn-ea"/>
                <a:sym typeface="+mn-lt"/>
              </a:rPr>
              <a:t>特別留意</a:t>
            </a:r>
            <a:r>
              <a:rPr lang="zh-TW" altLang="en-US" sz="3400" spc="600" dirty="0">
                <a:latin typeface="標楷體" panose="03000509000000000000" pitchFamily="65" charset="-120"/>
                <a:ea typeface="標楷體" panose="03000509000000000000" pitchFamily="65" charset="-120"/>
                <a:cs typeface="+mn-ea"/>
                <a:sym typeface="+mn-lt"/>
              </a:rPr>
              <a:t>教職員提供之</a:t>
            </a:r>
            <a:r>
              <a:rPr lang="zh-TW" altLang="en-US" sz="3400" b="1" u="sng" spc="600" dirty="0">
                <a:solidFill>
                  <a:srgbClr val="C00000"/>
                </a:solidFill>
                <a:latin typeface="標楷體" panose="03000509000000000000" pitchFamily="65" charset="-120"/>
                <a:ea typeface="標楷體" panose="03000509000000000000" pitchFamily="65" charset="-120"/>
                <a:cs typeface="+mn-ea"/>
                <a:sym typeface="+mn-lt"/>
              </a:rPr>
              <a:t>入帳銀行帳戶</a:t>
            </a:r>
            <a:r>
              <a:rPr lang="zh-TW" altLang="en-US" sz="3400" u="sng" spc="600" dirty="0">
                <a:solidFill>
                  <a:srgbClr val="C00000"/>
                </a:solidFill>
                <a:latin typeface="標楷體" panose="03000509000000000000" pitchFamily="65" charset="-120"/>
                <a:ea typeface="標楷體" panose="03000509000000000000" pitchFamily="65" charset="-120"/>
                <a:cs typeface="+mn-ea"/>
                <a:sym typeface="+mn-lt"/>
              </a:rPr>
              <a:t>資訊</a:t>
            </a:r>
            <a:r>
              <a:rPr lang="zh-TW" altLang="en-US" sz="3400" spc="600" dirty="0">
                <a:latin typeface="標楷體" panose="03000509000000000000" pitchFamily="65" charset="-120"/>
                <a:ea typeface="標楷體" panose="03000509000000000000" pitchFamily="65" charset="-120"/>
                <a:cs typeface="+mn-ea"/>
                <a:sym typeface="+mn-lt"/>
              </a:rPr>
              <a:t>，避免造成本會匯款遭銀行退匯、延遲教職員領款時程。</a:t>
            </a:r>
            <a:endParaRPr lang="en-US" altLang="zh-TW" sz="3400" spc="600" dirty="0">
              <a:latin typeface="標楷體" panose="03000509000000000000" pitchFamily="65" charset="-120"/>
              <a:ea typeface="標楷體" panose="03000509000000000000" pitchFamily="65" charset="-120"/>
              <a:cs typeface="+mn-ea"/>
              <a:sym typeface="+mn-lt"/>
            </a:endParaRPr>
          </a:p>
          <a:p>
            <a:endParaRPr lang="en-US" altLang="zh-TW" sz="2400" spc="600" dirty="0">
              <a:latin typeface="標楷體" panose="03000509000000000000" pitchFamily="65" charset="-120"/>
              <a:ea typeface="標楷體" panose="03000509000000000000" pitchFamily="65" charset="-120"/>
              <a:cs typeface="+mn-ea"/>
              <a:sym typeface="+mn-lt"/>
            </a:endParaRPr>
          </a:p>
          <a:p>
            <a:r>
              <a:rPr lang="zh-TW" altLang="en-US" sz="3400" spc="600" dirty="0">
                <a:latin typeface="標楷體" panose="03000509000000000000" pitchFamily="65" charset="-120"/>
                <a:ea typeface="標楷體" panose="03000509000000000000" pitchFamily="65" charset="-120"/>
                <a:cs typeface="+mn-ea"/>
                <a:sym typeface="+mn-lt"/>
              </a:rPr>
              <a:t>*注意事項如下</a:t>
            </a:r>
            <a:r>
              <a:rPr lang="en-US" altLang="zh-TW" sz="3400" spc="600" dirty="0">
                <a:latin typeface="標楷體" panose="03000509000000000000" pitchFamily="65" charset="-120"/>
                <a:ea typeface="標楷體" panose="03000509000000000000" pitchFamily="65" charset="-120"/>
                <a:cs typeface="+mn-ea"/>
                <a:sym typeface="+mn-lt"/>
              </a:rPr>
              <a:t>:</a:t>
            </a:r>
          </a:p>
          <a:p>
            <a:r>
              <a:rPr lang="en-US" altLang="zh-TW" sz="3400" spc="600" dirty="0">
                <a:latin typeface="標楷體" panose="03000509000000000000" pitchFamily="65" charset="-120"/>
                <a:ea typeface="標楷體" panose="03000509000000000000" pitchFamily="65" charset="-120"/>
                <a:cs typeface="+mn-ea"/>
                <a:sym typeface="+mn-lt"/>
              </a:rPr>
              <a:t>1.</a:t>
            </a:r>
            <a:r>
              <a:rPr lang="zh-TW" altLang="en-US" sz="3400" spc="600" dirty="0">
                <a:latin typeface="標楷體" panose="03000509000000000000" pitchFamily="65" charset="-120"/>
                <a:ea typeface="標楷體" panose="03000509000000000000" pitchFamily="65" charset="-120"/>
                <a:cs typeface="+mn-ea"/>
                <a:sym typeface="+mn-lt"/>
              </a:rPr>
              <a:t>存簿影本之姓名與私校退撫系統</a:t>
            </a:r>
            <a:r>
              <a:rPr lang="zh-TW" altLang="en-US" sz="3400" b="1" u="sng" spc="600" dirty="0">
                <a:solidFill>
                  <a:schemeClr val="accent5">
                    <a:lumMod val="50000"/>
                  </a:schemeClr>
                </a:solidFill>
                <a:latin typeface="標楷體" panose="03000509000000000000" pitchFamily="65" charset="-120"/>
                <a:ea typeface="標楷體" panose="03000509000000000000" pitchFamily="65" charset="-120"/>
                <a:cs typeface="+mn-ea"/>
                <a:sym typeface="+mn-lt"/>
              </a:rPr>
              <a:t>完全相符</a:t>
            </a:r>
            <a:endParaRPr lang="en-US" altLang="zh-TW" sz="3400" b="1" u="sng" spc="600" dirty="0">
              <a:solidFill>
                <a:schemeClr val="accent5">
                  <a:lumMod val="50000"/>
                </a:schemeClr>
              </a:solidFill>
              <a:latin typeface="標楷體" panose="03000509000000000000" pitchFamily="65" charset="-120"/>
              <a:ea typeface="標楷體" panose="03000509000000000000" pitchFamily="65" charset="-120"/>
              <a:cs typeface="+mn-ea"/>
              <a:sym typeface="+mn-lt"/>
            </a:endParaRPr>
          </a:p>
          <a:p>
            <a:r>
              <a:rPr lang="en-US" altLang="zh-TW" sz="3400" spc="600" dirty="0">
                <a:latin typeface="標楷體" panose="03000509000000000000" pitchFamily="65" charset="-120"/>
                <a:ea typeface="標楷體" panose="03000509000000000000" pitchFamily="65" charset="-120"/>
                <a:cs typeface="+mn-ea"/>
                <a:sym typeface="+mn-lt"/>
              </a:rPr>
              <a:t>2.</a:t>
            </a:r>
            <a:r>
              <a:rPr lang="zh-TW" altLang="en-US" sz="3400" spc="600" dirty="0">
                <a:latin typeface="標楷體" panose="03000509000000000000" pitchFamily="65" charset="-120"/>
                <a:ea typeface="標楷體" panose="03000509000000000000" pitchFamily="65" charset="-120"/>
                <a:cs typeface="+mn-ea"/>
                <a:sym typeface="+mn-lt"/>
              </a:rPr>
              <a:t>存簿影本</a:t>
            </a:r>
            <a:r>
              <a:rPr lang="en-US" altLang="zh-TW" sz="3400" spc="600" dirty="0">
                <a:latin typeface="標楷體" panose="03000509000000000000" pitchFamily="65" charset="-120"/>
                <a:ea typeface="標楷體" panose="03000509000000000000" pitchFamily="65" charset="-120"/>
                <a:cs typeface="+mn-ea"/>
                <a:sym typeface="+mn-lt"/>
              </a:rPr>
              <a:t>-</a:t>
            </a:r>
            <a:r>
              <a:rPr lang="zh-TW" altLang="en-US" sz="3400" spc="600" dirty="0">
                <a:solidFill>
                  <a:srgbClr val="C00000"/>
                </a:solidFill>
                <a:latin typeface="標楷體" panose="03000509000000000000" pitchFamily="65" charset="-120"/>
                <a:ea typeface="標楷體" panose="03000509000000000000" pitchFamily="65" charset="-120"/>
                <a:cs typeface="+mn-ea"/>
                <a:sym typeface="+mn-lt"/>
              </a:rPr>
              <a:t>姓名、帳號等</a:t>
            </a:r>
            <a:r>
              <a:rPr lang="zh-TW" altLang="en-US" sz="3400" b="1" u="sng" spc="600" dirty="0">
                <a:solidFill>
                  <a:srgbClr val="C00000"/>
                </a:solidFill>
                <a:latin typeface="標楷體" panose="03000509000000000000" pitchFamily="65" charset="-120"/>
                <a:ea typeface="標楷體" panose="03000509000000000000" pitchFamily="65" charset="-120"/>
                <a:cs typeface="+mn-ea"/>
                <a:sym typeface="+mn-lt"/>
              </a:rPr>
              <a:t>文字資訊清晰可辨識</a:t>
            </a:r>
            <a:endParaRPr lang="en-US" altLang="zh-TW" sz="3400" b="1" u="sng" spc="600" dirty="0">
              <a:solidFill>
                <a:srgbClr val="C00000"/>
              </a:solidFill>
              <a:latin typeface="標楷體" panose="03000509000000000000" pitchFamily="65" charset="-120"/>
              <a:ea typeface="標楷體" panose="03000509000000000000" pitchFamily="65" charset="-120"/>
              <a:cs typeface="+mn-ea"/>
              <a:sym typeface="+mn-lt"/>
            </a:endParaRPr>
          </a:p>
          <a:p>
            <a:r>
              <a:rPr lang="en-US" altLang="zh-TW" sz="3400" spc="600" dirty="0">
                <a:latin typeface="標楷體" panose="03000509000000000000" pitchFamily="65" charset="-120"/>
                <a:ea typeface="標楷體" panose="03000509000000000000" pitchFamily="65" charset="-120"/>
                <a:cs typeface="+mn-ea"/>
                <a:sym typeface="+mn-lt"/>
              </a:rPr>
              <a:t>3.</a:t>
            </a:r>
            <a:r>
              <a:rPr lang="zh-TW" altLang="en-US" sz="3400" spc="600" dirty="0">
                <a:latin typeface="標楷體" panose="03000509000000000000" pitchFamily="65" charset="-120"/>
                <a:ea typeface="標楷體" panose="03000509000000000000" pitchFamily="65" charset="-120"/>
                <a:cs typeface="+mn-ea"/>
                <a:sym typeface="+mn-lt"/>
              </a:rPr>
              <a:t>退撫離資之給付收據資料確實、完整填妥</a:t>
            </a:r>
            <a:endParaRPr lang="en-US" altLang="zh-TW" sz="3400" spc="600" dirty="0">
              <a:latin typeface="標楷體" panose="03000509000000000000" pitchFamily="65" charset="-120"/>
              <a:ea typeface="標楷體" panose="03000509000000000000" pitchFamily="65" charset="-120"/>
              <a:cs typeface="+mn-ea"/>
              <a:sym typeface="+mn-lt"/>
            </a:endParaRPr>
          </a:p>
          <a:p>
            <a:r>
              <a:rPr lang="en-US" altLang="zh-TW" sz="3400" spc="600" dirty="0">
                <a:latin typeface="標楷體" panose="03000509000000000000" pitchFamily="65" charset="-120"/>
                <a:ea typeface="標楷體" panose="03000509000000000000" pitchFamily="65" charset="-120"/>
                <a:cs typeface="+mn-ea"/>
                <a:sym typeface="+mn-lt"/>
              </a:rPr>
              <a:t>4.</a:t>
            </a:r>
            <a:r>
              <a:rPr lang="zh-TW" altLang="en-US" sz="3400" spc="600" dirty="0">
                <a:latin typeface="標楷體" panose="03000509000000000000" pitchFamily="65" charset="-120"/>
                <a:ea typeface="標楷體" panose="03000509000000000000" pitchFamily="65" charset="-120"/>
                <a:cs typeface="+mn-ea"/>
                <a:sym typeface="+mn-lt"/>
              </a:rPr>
              <a:t>非扣押、非關閉之可入帳銀行帳戶</a:t>
            </a:r>
            <a:endParaRPr lang="en-US" altLang="zh-TW" sz="3400" spc="600" dirty="0">
              <a:latin typeface="標楷體" panose="03000509000000000000" pitchFamily="65" charset="-120"/>
              <a:ea typeface="標楷體" panose="03000509000000000000" pitchFamily="65" charset="-120"/>
              <a:cs typeface="+mn-ea"/>
              <a:sym typeface="+mn-lt"/>
            </a:endParaRPr>
          </a:p>
        </p:txBody>
      </p:sp>
      <p:sp>
        <p:nvSpPr>
          <p:cNvPr id="12" name="矩形 11">
            <a:extLst>
              <a:ext uri="{FF2B5EF4-FFF2-40B4-BE49-F238E27FC236}">
                <a16:creationId xmlns:a16="http://schemas.microsoft.com/office/drawing/2014/main" id="{55F224F0-0DA4-D7BE-48CC-351167DA0C8A}"/>
              </a:ext>
            </a:extLst>
          </p:cNvPr>
          <p:cNvSpPr/>
          <p:nvPr/>
        </p:nvSpPr>
        <p:spPr>
          <a:xfrm>
            <a:off x="240741" y="3370471"/>
            <a:ext cx="11586823" cy="2675667"/>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文字方塊 14">
            <a:extLst>
              <a:ext uri="{FF2B5EF4-FFF2-40B4-BE49-F238E27FC236}">
                <a16:creationId xmlns:a16="http://schemas.microsoft.com/office/drawing/2014/main" id="{CBC9B758-7F35-4F85-C581-5952D3622155}"/>
              </a:ext>
            </a:extLst>
          </p:cNvPr>
          <p:cNvSpPr txBox="1"/>
          <p:nvPr/>
        </p:nvSpPr>
        <p:spPr>
          <a:xfrm>
            <a:off x="7637678" y="3634847"/>
            <a:ext cx="4313581" cy="369332"/>
          </a:xfrm>
          <a:prstGeom prst="rect">
            <a:avLst/>
          </a:prstGeom>
          <a:noFill/>
        </p:spPr>
        <p:txBody>
          <a:bodyPr wrap="square" rtlCol="0">
            <a:spAutoFit/>
          </a:bodyPr>
          <a:lstStyle/>
          <a:p>
            <a:r>
              <a:rPr lang="zh-TW" altLang="en-US" dirty="0">
                <a:solidFill>
                  <a:schemeClr val="accent5">
                    <a:lumMod val="50000"/>
                  </a:schemeClr>
                </a:solidFill>
                <a:latin typeface="標楷體" panose="03000509000000000000" pitchFamily="65" charset="-120"/>
                <a:ea typeface="標楷體" panose="03000509000000000000" pitchFamily="65" charset="-120"/>
              </a:rPr>
              <a:t>*範例</a:t>
            </a:r>
            <a:r>
              <a:rPr lang="en-US" altLang="zh-TW"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a:t>
            </a:r>
            <a:r>
              <a:rPr lang="zh-TW" altLang="en-US"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 </a:t>
            </a:r>
            <a:r>
              <a:rPr lang="en-US" altLang="zh-TW"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a:t>
            </a:r>
            <a:r>
              <a:rPr lang="zh-TW" altLang="en-US"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存簿</a:t>
            </a:r>
            <a:r>
              <a:rPr lang="en-US" altLang="zh-TW"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a:t>
            </a:r>
            <a:r>
              <a:rPr lang="zh-TW" altLang="en-US"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中</a:t>
            </a:r>
            <a:r>
              <a:rPr lang="en-US" altLang="zh-TW"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a:t>
            </a:r>
            <a:r>
              <a:rPr lang="zh-TW" altLang="en-US"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英</a:t>
            </a:r>
            <a:r>
              <a:rPr lang="en-US" altLang="zh-TW"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a:t>
            </a:r>
            <a:r>
              <a:rPr lang="zh-TW" altLang="en-US"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 </a:t>
            </a:r>
            <a:r>
              <a:rPr lang="en-US" altLang="zh-TW"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a:t>
            </a:r>
            <a:r>
              <a:rPr lang="zh-TW" altLang="en-US"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系統</a:t>
            </a:r>
            <a:r>
              <a:rPr lang="en-US" altLang="zh-TW"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a:t>
            </a:r>
            <a:r>
              <a:rPr lang="zh-TW" altLang="en-US"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中</a:t>
            </a:r>
            <a:r>
              <a:rPr lang="en-US" altLang="zh-TW"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a:t>
            </a:r>
            <a:r>
              <a:rPr lang="zh-TW" altLang="en-US" dirty="0">
                <a:solidFill>
                  <a:schemeClr val="accent5">
                    <a:lumMod val="50000"/>
                  </a:schemeClr>
                </a:solidFill>
                <a:latin typeface="標楷體" panose="03000509000000000000" pitchFamily="65" charset="-120"/>
                <a:ea typeface="標楷體" panose="03000509000000000000" pitchFamily="65" charset="-120"/>
                <a:sym typeface="Wingdings" panose="05000000000000000000" pitchFamily="2" charset="2"/>
              </a:rPr>
              <a:t>英</a:t>
            </a:r>
            <a:endParaRPr lang="zh-TW" altLang="en-US" dirty="0">
              <a:solidFill>
                <a:schemeClr val="accent5">
                  <a:lumMod val="50000"/>
                </a:schemeClr>
              </a:solidFill>
              <a:latin typeface="標楷體" panose="03000509000000000000" pitchFamily="65" charset="-120"/>
              <a:ea typeface="標楷體" panose="03000509000000000000" pitchFamily="65" charset="-120"/>
            </a:endParaRPr>
          </a:p>
        </p:txBody>
      </p:sp>
      <p:sp>
        <p:nvSpPr>
          <p:cNvPr id="21" name="星形: 四角 20">
            <a:extLst>
              <a:ext uri="{FF2B5EF4-FFF2-40B4-BE49-F238E27FC236}">
                <a16:creationId xmlns:a16="http://schemas.microsoft.com/office/drawing/2014/main" id="{BD85F0BC-49B0-C82C-7227-E3C20D2821CA}"/>
              </a:ext>
            </a:extLst>
          </p:cNvPr>
          <p:cNvSpPr/>
          <p:nvPr/>
        </p:nvSpPr>
        <p:spPr>
          <a:xfrm>
            <a:off x="10545980" y="5002791"/>
            <a:ext cx="389106" cy="359923"/>
          </a:xfrm>
          <a:prstGeom prst="star4">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2790287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3</a:t>
            </a:fld>
            <a:endParaRPr lang="zh-CN" altLang="en-US" dirty="0"/>
          </a:p>
        </p:txBody>
      </p:sp>
      <p:sp>
        <p:nvSpPr>
          <p:cNvPr id="2" name="矩形 8">
            <a:extLst>
              <a:ext uri="{FF2B5EF4-FFF2-40B4-BE49-F238E27FC236}">
                <a16:creationId xmlns:a16="http://schemas.microsoft.com/office/drawing/2014/main" id="{34EC805B-DA4F-5A62-216E-2FE9A3DD84DB}"/>
              </a:ext>
            </a:extLst>
          </p:cNvPr>
          <p:cNvSpPr/>
          <p:nvPr/>
        </p:nvSpPr>
        <p:spPr>
          <a:xfrm>
            <a:off x="1192374" y="2102187"/>
            <a:ext cx="9807252" cy="2123658"/>
          </a:xfrm>
          <a:prstGeom prst="rect">
            <a:avLst/>
          </a:prstGeom>
        </p:spPr>
        <p:txBody>
          <a:bodyPr wrap="square">
            <a:spAutoFit/>
          </a:bodyPr>
          <a:lstStyle/>
          <a:p>
            <a:pPr algn="ctr"/>
            <a:r>
              <a:rPr lang="zh-TW" altLang="en-US" sz="6600" spc="600" dirty="0">
                <a:solidFill>
                  <a:srgbClr val="0000FF"/>
                </a:solidFill>
                <a:latin typeface="標楷體" panose="03000509000000000000" pitchFamily="65" charset="-120"/>
                <a:ea typeface="標楷體" panose="03000509000000000000" pitchFamily="65" charset="-120"/>
                <a:cs typeface="+mn-ea"/>
                <a:sym typeface="+mn-lt"/>
              </a:rPr>
              <a:t>新進及在職教職員</a:t>
            </a:r>
            <a:endParaRPr lang="en-US" altLang="zh-TW" sz="6600" spc="600" dirty="0">
              <a:solidFill>
                <a:srgbClr val="0000FF"/>
              </a:solidFill>
              <a:latin typeface="標楷體" panose="03000509000000000000" pitchFamily="65" charset="-120"/>
              <a:ea typeface="標楷體" panose="03000509000000000000" pitchFamily="65" charset="-120"/>
              <a:cs typeface="+mn-ea"/>
              <a:sym typeface="+mn-lt"/>
            </a:endParaRPr>
          </a:p>
          <a:p>
            <a:pPr algn="ctr"/>
            <a:r>
              <a:rPr lang="zh-TW" altLang="en-US" sz="6600" spc="600" dirty="0">
                <a:solidFill>
                  <a:srgbClr val="0000FF"/>
                </a:solidFill>
                <a:latin typeface="標楷體" panose="03000509000000000000" pitchFamily="65" charset="-120"/>
                <a:ea typeface="標楷體" panose="03000509000000000000" pitchFamily="65" charset="-120"/>
                <a:cs typeface="+mn-ea"/>
                <a:sym typeface="+mn-lt"/>
              </a:rPr>
              <a:t>資料異動</a:t>
            </a:r>
            <a:endParaRPr lang="en-US" altLang="zh-TW" sz="6600" spc="600" dirty="0">
              <a:solidFill>
                <a:srgbClr val="0000FF"/>
              </a:solidFill>
              <a:latin typeface="標楷體" panose="03000509000000000000" pitchFamily="65" charset="-120"/>
              <a:ea typeface="標楷體" panose="03000509000000000000" pitchFamily="65" charset="-120"/>
              <a:cs typeface="+mn-ea"/>
              <a:sym typeface="+mn-lt"/>
            </a:endParaRPr>
          </a:p>
        </p:txBody>
      </p:sp>
    </p:spTree>
    <p:extLst>
      <p:ext uri="{BB962C8B-B14F-4D97-AF65-F5344CB8AC3E}">
        <p14:creationId xmlns:p14="http://schemas.microsoft.com/office/powerpoint/2010/main" val="30213391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1">
            <a:extLst>
              <a:ext uri="{FF2B5EF4-FFF2-40B4-BE49-F238E27FC236}">
                <a16:creationId xmlns:a16="http://schemas.microsoft.com/office/drawing/2014/main" id="{EE8C8854-7F1B-13F8-587D-7E40477EBFFF}"/>
              </a:ext>
            </a:extLst>
          </p:cNvPr>
          <p:cNvSpPr/>
          <p:nvPr/>
        </p:nvSpPr>
        <p:spPr>
          <a:xfrm rot="2045644">
            <a:off x="10347621" y="5492518"/>
            <a:ext cx="2520000" cy="2520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pic>
        <p:nvPicPr>
          <p:cNvPr id="5" name="圖片 4">
            <a:extLst>
              <a:ext uri="{FF2B5EF4-FFF2-40B4-BE49-F238E27FC236}">
                <a16:creationId xmlns:a16="http://schemas.microsoft.com/office/drawing/2014/main" id="{0C9A5879-B0B0-8E1E-659E-77CB15DF53D0}"/>
              </a:ext>
            </a:extLst>
          </p:cNvPr>
          <p:cNvPicPr>
            <a:picLocks noChangeAspect="1"/>
          </p:cNvPicPr>
          <p:nvPr/>
        </p:nvPicPr>
        <p:blipFill rotWithShape="1">
          <a:blip r:embed="rId3"/>
          <a:srcRect r="29569"/>
          <a:stretch/>
        </p:blipFill>
        <p:spPr bwMode="auto">
          <a:xfrm>
            <a:off x="4057024" y="1711996"/>
            <a:ext cx="7927964" cy="4644354"/>
          </a:xfrm>
          <a:prstGeom prst="rect">
            <a:avLst/>
          </a:prstGeom>
          <a:ln>
            <a:noFill/>
          </a:ln>
          <a:extLst>
            <a:ext uri="{53640926-AAD7-44D8-BBD7-CCE9431645EC}">
              <a14:shadowObscured xmlns:a14="http://schemas.microsoft.com/office/drawing/2010/main"/>
            </a:ext>
          </a:extLst>
        </p:spPr>
      </p:pic>
      <p:pic>
        <p:nvPicPr>
          <p:cNvPr id="2" name="圖片 1">
            <a:extLst>
              <a:ext uri="{FF2B5EF4-FFF2-40B4-BE49-F238E27FC236}">
                <a16:creationId xmlns:a16="http://schemas.microsoft.com/office/drawing/2014/main" id="{6C0C63B9-13F4-0D79-2E43-8869672563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0742" y="6104668"/>
            <a:ext cx="3249991" cy="647850"/>
          </a:xfrm>
          <a:prstGeom prst="rect">
            <a:avLst/>
          </a:prstGeom>
        </p:spPr>
      </p:pic>
      <p:sp>
        <p:nvSpPr>
          <p:cNvPr id="7" name="投影片編號版面配置區 11">
            <a:extLst>
              <a:ext uri="{FF2B5EF4-FFF2-40B4-BE49-F238E27FC236}">
                <a16:creationId xmlns:a16="http://schemas.microsoft.com/office/drawing/2014/main" id="{E0CE0628-271F-52F5-40CE-432D40599AB2}"/>
              </a:ext>
            </a:extLst>
          </p:cNvPr>
          <p:cNvSpPr>
            <a:spLocks noGrp="1"/>
          </p:cNvSpPr>
          <p:nvPr>
            <p:ph type="sldNum" sz="quarter" idx="12"/>
          </p:nvPr>
        </p:nvSpPr>
        <p:spPr/>
        <p:txBody>
          <a:bodyPr/>
          <a:lstStyle/>
          <a:p>
            <a:fld id="{7BD80B0F-6881-4047-A1BD-5901B0F00B99}" type="slidenum">
              <a:rPr lang="zh-CN" altLang="en-US" smtClean="0"/>
              <a:t>30</a:t>
            </a:fld>
            <a:endParaRPr lang="zh-CN" altLang="en-US" dirty="0"/>
          </a:p>
        </p:txBody>
      </p:sp>
      <p:sp>
        <p:nvSpPr>
          <p:cNvPr id="9" name="TextBox 891">
            <a:extLst>
              <a:ext uri="{FF2B5EF4-FFF2-40B4-BE49-F238E27FC236}">
                <a16:creationId xmlns:a16="http://schemas.microsoft.com/office/drawing/2014/main" id="{82A7452C-D608-41A5-997A-3A9E23E890F5}"/>
              </a:ext>
            </a:extLst>
          </p:cNvPr>
          <p:cNvSpPr txBox="1"/>
          <p:nvPr/>
        </p:nvSpPr>
        <p:spPr>
          <a:xfrm>
            <a:off x="2120951" y="537063"/>
            <a:ext cx="10676530" cy="584775"/>
          </a:xfrm>
          <a:prstGeom prst="rect">
            <a:avLst/>
          </a:prstGeom>
          <a:noFill/>
        </p:spPr>
        <p:txBody>
          <a:bodyPr wrap="square" rtlCol="0">
            <a:spAutoFit/>
          </a:bodyPr>
          <a:lstStyle/>
          <a:p>
            <a:r>
              <a:rPr lang="zh-TW" altLang="en-US" sz="3200" u="sng" spc="600" dirty="0">
                <a:latin typeface="標楷體" panose="03000509000000000000" pitchFamily="65" charset="-120"/>
                <a:ea typeface="標楷體" panose="03000509000000000000" pitchFamily="65" charset="-120"/>
                <a:cs typeface="+mn-ea"/>
                <a:sym typeface="+mn-lt"/>
              </a:rPr>
              <a:t>退撫離資案件表件之使用</a:t>
            </a:r>
            <a:endParaRPr lang="en-US" altLang="zh-TW" sz="3200" u="sng" spc="600" dirty="0">
              <a:latin typeface="標楷體" panose="03000509000000000000" pitchFamily="65" charset="-120"/>
              <a:ea typeface="標楷體" panose="03000509000000000000" pitchFamily="65" charset="-120"/>
              <a:cs typeface="+mn-ea"/>
              <a:sym typeface="+mn-lt"/>
            </a:endParaRPr>
          </a:p>
        </p:txBody>
      </p:sp>
      <p:sp>
        <p:nvSpPr>
          <p:cNvPr id="11" name="矩形 8">
            <a:extLst>
              <a:ext uri="{FF2B5EF4-FFF2-40B4-BE49-F238E27FC236}">
                <a16:creationId xmlns:a16="http://schemas.microsoft.com/office/drawing/2014/main" id="{6EED3DD4-B31E-6BD6-A41E-5A72D0130D2A}"/>
              </a:ext>
            </a:extLst>
          </p:cNvPr>
          <p:cNvSpPr/>
          <p:nvPr/>
        </p:nvSpPr>
        <p:spPr>
          <a:xfrm>
            <a:off x="1066034" y="1887757"/>
            <a:ext cx="3448514" cy="3816429"/>
          </a:xfrm>
          <a:prstGeom prst="rect">
            <a:avLst/>
          </a:prstGeom>
          <a:noFill/>
        </p:spPr>
        <p:txBody>
          <a:bodyPr wrap="square">
            <a:spAutoFit/>
          </a:bodyPr>
          <a:lstStyle/>
          <a:p>
            <a:r>
              <a:rPr lang="zh-TW" altLang="en-US" sz="2200" spc="600" dirty="0">
                <a:latin typeface="標楷體" panose="03000509000000000000" pitchFamily="65" charset="-120"/>
                <a:ea typeface="標楷體" panose="03000509000000000000" pitchFamily="65" charset="-120"/>
                <a:cs typeface="+mn-ea"/>
                <a:sym typeface="+mn-lt"/>
              </a:rPr>
              <a:t>各項申請書及</a:t>
            </a:r>
            <a:endParaRPr lang="en-US" altLang="zh-TW" sz="2200" spc="600" dirty="0">
              <a:latin typeface="標楷體" panose="03000509000000000000" pitchFamily="65" charset="-120"/>
              <a:ea typeface="標楷體" panose="03000509000000000000" pitchFamily="65" charset="-120"/>
              <a:cs typeface="+mn-ea"/>
              <a:sym typeface="+mn-lt"/>
            </a:endParaRPr>
          </a:p>
          <a:p>
            <a:r>
              <a:rPr lang="zh-TW" altLang="en-US" sz="2200" spc="600" dirty="0">
                <a:latin typeface="標楷體" panose="03000509000000000000" pitchFamily="65" charset="-120"/>
                <a:ea typeface="標楷體" panose="03000509000000000000" pitchFamily="65" charset="-120"/>
                <a:cs typeface="+mn-ea"/>
                <a:sym typeface="+mn-lt"/>
              </a:rPr>
              <a:t>選擇書表單係</a:t>
            </a:r>
            <a:endParaRPr lang="en-US" altLang="zh-TW" sz="2200" spc="600" dirty="0">
              <a:latin typeface="標楷體" panose="03000509000000000000" pitchFamily="65" charset="-120"/>
              <a:ea typeface="標楷體" panose="03000509000000000000" pitchFamily="65" charset="-120"/>
              <a:cs typeface="+mn-ea"/>
              <a:sym typeface="+mn-lt"/>
            </a:endParaRPr>
          </a:p>
          <a:p>
            <a:r>
              <a:rPr lang="zh-TW" altLang="en-US" sz="2200" spc="600" dirty="0">
                <a:latin typeface="標楷體" panose="03000509000000000000" pitchFamily="65" charset="-120"/>
                <a:ea typeface="標楷體" panose="03000509000000000000" pitchFamily="65" charset="-120"/>
                <a:cs typeface="+mn-ea"/>
                <a:sym typeface="+mn-lt"/>
              </a:rPr>
              <a:t>依法令修訂而</a:t>
            </a:r>
            <a:endParaRPr lang="en-US" altLang="zh-TW" sz="2200" spc="600" dirty="0">
              <a:latin typeface="標楷體" panose="03000509000000000000" pitchFamily="65" charset="-120"/>
              <a:ea typeface="標楷體" panose="03000509000000000000" pitchFamily="65" charset="-120"/>
              <a:cs typeface="+mn-ea"/>
              <a:sym typeface="+mn-lt"/>
            </a:endParaRPr>
          </a:p>
          <a:p>
            <a:r>
              <a:rPr lang="zh-TW" altLang="en-US" sz="2200" spc="600" dirty="0">
                <a:latin typeface="標楷體" panose="03000509000000000000" pitchFamily="65" charset="-120"/>
                <a:ea typeface="標楷體" panose="03000509000000000000" pitchFamily="65" charset="-120"/>
                <a:cs typeface="+mn-ea"/>
                <a:sym typeface="+mn-lt"/>
              </a:rPr>
              <a:t>隨時增修，新</a:t>
            </a:r>
            <a:endParaRPr lang="en-US" altLang="zh-TW" sz="2200" spc="600" dirty="0">
              <a:latin typeface="標楷體" panose="03000509000000000000" pitchFamily="65" charset="-120"/>
              <a:ea typeface="標楷體" panose="03000509000000000000" pitchFamily="65" charset="-120"/>
              <a:cs typeface="+mn-ea"/>
              <a:sym typeface="+mn-lt"/>
            </a:endParaRPr>
          </a:p>
          <a:p>
            <a:r>
              <a:rPr lang="zh-TW" altLang="en-US" sz="2200" spc="600" dirty="0">
                <a:latin typeface="標楷體" panose="03000509000000000000" pitchFamily="65" charset="-120"/>
                <a:ea typeface="標楷體" panose="03000509000000000000" pitchFamily="65" charset="-120"/>
                <a:cs typeface="+mn-ea"/>
                <a:sym typeface="+mn-lt"/>
              </a:rPr>
              <a:t>版本皆即時公</a:t>
            </a:r>
            <a:endParaRPr lang="en-US" altLang="zh-TW" sz="2200" spc="600" dirty="0">
              <a:latin typeface="標楷體" panose="03000509000000000000" pitchFamily="65" charset="-120"/>
              <a:ea typeface="標楷體" panose="03000509000000000000" pitchFamily="65" charset="-120"/>
              <a:cs typeface="+mn-ea"/>
              <a:sym typeface="+mn-lt"/>
            </a:endParaRPr>
          </a:p>
          <a:p>
            <a:r>
              <a:rPr lang="zh-TW" altLang="en-US" sz="2200" spc="600" dirty="0">
                <a:latin typeface="標楷體" panose="03000509000000000000" pitchFamily="65" charset="-120"/>
                <a:ea typeface="標楷體" panose="03000509000000000000" pitchFamily="65" charset="-120"/>
                <a:cs typeface="+mn-ea"/>
                <a:sym typeface="+mn-lt"/>
              </a:rPr>
              <a:t>告於本會官方</a:t>
            </a:r>
            <a:endParaRPr lang="en-US" altLang="zh-TW" sz="2200" spc="600" dirty="0">
              <a:latin typeface="標楷體" panose="03000509000000000000" pitchFamily="65" charset="-120"/>
              <a:ea typeface="標楷體" panose="03000509000000000000" pitchFamily="65" charset="-120"/>
              <a:cs typeface="+mn-ea"/>
              <a:sym typeface="+mn-lt"/>
            </a:endParaRPr>
          </a:p>
          <a:p>
            <a:r>
              <a:rPr lang="zh-TW" altLang="en-US" sz="2200" spc="600" dirty="0">
                <a:latin typeface="標楷體" panose="03000509000000000000" pitchFamily="65" charset="-120"/>
                <a:ea typeface="標楷體" panose="03000509000000000000" pitchFamily="65" charset="-120"/>
                <a:cs typeface="+mn-ea"/>
                <a:sym typeface="+mn-lt"/>
              </a:rPr>
              <a:t>網站中</a:t>
            </a:r>
            <a:r>
              <a:rPr lang="en-US" altLang="zh-TW" sz="2200" spc="600" dirty="0">
                <a:latin typeface="標楷體" panose="03000509000000000000" pitchFamily="65" charset="-120"/>
                <a:ea typeface="標楷體" panose="03000509000000000000" pitchFamily="65" charset="-120"/>
                <a:cs typeface="+mn-ea"/>
                <a:sym typeface="+mn-lt"/>
              </a:rPr>
              <a:t>(</a:t>
            </a:r>
            <a:r>
              <a:rPr lang="zh-TW" altLang="en-US" sz="2200" spc="600" dirty="0">
                <a:latin typeface="標楷體" panose="03000509000000000000" pitchFamily="65" charset="-120"/>
                <a:ea typeface="標楷體" panose="03000509000000000000" pitchFamily="65" charset="-120"/>
                <a:cs typeface="+mn-ea"/>
                <a:sym typeface="+mn-lt"/>
              </a:rPr>
              <a:t>如圖</a:t>
            </a:r>
            <a:r>
              <a:rPr lang="en-US" altLang="zh-TW" sz="2200" spc="600" dirty="0">
                <a:latin typeface="標楷體" panose="03000509000000000000" pitchFamily="65" charset="-120"/>
                <a:ea typeface="標楷體" panose="03000509000000000000" pitchFamily="65" charset="-120"/>
                <a:cs typeface="+mn-ea"/>
                <a:sym typeface="+mn-lt"/>
              </a:rPr>
              <a:t>)</a:t>
            </a:r>
          </a:p>
          <a:p>
            <a:r>
              <a:rPr lang="zh-TW" altLang="en-US" sz="2200" u="sng" spc="600" dirty="0">
                <a:solidFill>
                  <a:srgbClr val="C00000"/>
                </a:solidFill>
                <a:latin typeface="標楷體" panose="03000509000000000000" pitchFamily="65" charset="-120"/>
                <a:ea typeface="標楷體" panose="03000509000000000000" pitchFamily="65" charset="-120"/>
                <a:cs typeface="+mn-ea"/>
                <a:sym typeface="+mn-lt"/>
              </a:rPr>
              <a:t>請各校人事承辦人</a:t>
            </a:r>
            <a:endParaRPr lang="en-US" altLang="zh-TW" sz="2200" u="sng" spc="600" dirty="0">
              <a:solidFill>
                <a:srgbClr val="C00000"/>
              </a:solidFill>
              <a:latin typeface="標楷體" panose="03000509000000000000" pitchFamily="65" charset="-120"/>
              <a:ea typeface="標楷體" panose="03000509000000000000" pitchFamily="65" charset="-120"/>
              <a:cs typeface="+mn-ea"/>
              <a:sym typeface="+mn-lt"/>
            </a:endParaRPr>
          </a:p>
          <a:p>
            <a:r>
              <a:rPr lang="zh-TW" altLang="en-US" sz="2200" u="sng" spc="600" dirty="0">
                <a:solidFill>
                  <a:srgbClr val="C00000"/>
                </a:solidFill>
                <a:latin typeface="標楷體" panose="03000509000000000000" pitchFamily="65" charset="-120"/>
                <a:ea typeface="標楷體" panose="03000509000000000000" pitchFamily="65" charset="-120"/>
                <a:cs typeface="+mn-ea"/>
                <a:sym typeface="+mn-lt"/>
              </a:rPr>
              <a:t>務必於使用表件時</a:t>
            </a:r>
            <a:endParaRPr lang="en-US" altLang="zh-TW" sz="2200" u="sng" spc="600" dirty="0">
              <a:solidFill>
                <a:srgbClr val="C00000"/>
              </a:solidFill>
              <a:latin typeface="標楷體" panose="03000509000000000000" pitchFamily="65" charset="-120"/>
              <a:ea typeface="標楷體" panose="03000509000000000000" pitchFamily="65" charset="-120"/>
              <a:cs typeface="+mn-ea"/>
              <a:sym typeface="+mn-lt"/>
            </a:endParaRPr>
          </a:p>
          <a:p>
            <a:r>
              <a:rPr lang="zh-TW" altLang="en-US" sz="2200" u="sng" spc="600" dirty="0">
                <a:solidFill>
                  <a:srgbClr val="C00000"/>
                </a:solidFill>
                <a:latin typeface="標楷體" panose="03000509000000000000" pitchFamily="65" charset="-120"/>
                <a:ea typeface="標楷體" panose="03000509000000000000" pitchFamily="65" charset="-120"/>
                <a:cs typeface="+mn-ea"/>
                <a:sym typeface="+mn-lt"/>
              </a:rPr>
              <a:t>前再次確認手中文</a:t>
            </a:r>
            <a:endParaRPr lang="en-US" altLang="zh-TW" sz="2200" u="sng" spc="600" dirty="0">
              <a:solidFill>
                <a:srgbClr val="C00000"/>
              </a:solidFill>
              <a:latin typeface="標楷體" panose="03000509000000000000" pitchFamily="65" charset="-120"/>
              <a:ea typeface="標楷體" panose="03000509000000000000" pitchFamily="65" charset="-120"/>
              <a:cs typeface="+mn-ea"/>
              <a:sym typeface="+mn-lt"/>
            </a:endParaRPr>
          </a:p>
          <a:p>
            <a:r>
              <a:rPr lang="zh-TW" altLang="en-US" sz="2200" u="sng" spc="600" dirty="0">
                <a:solidFill>
                  <a:srgbClr val="C00000"/>
                </a:solidFill>
                <a:latin typeface="標楷體" panose="03000509000000000000" pitchFamily="65" charset="-120"/>
                <a:ea typeface="標楷體" panose="03000509000000000000" pitchFamily="65" charset="-120"/>
                <a:cs typeface="+mn-ea"/>
                <a:sym typeface="+mn-lt"/>
              </a:rPr>
              <a:t>件為最新版本</a:t>
            </a:r>
            <a:r>
              <a:rPr lang="en-US" altLang="zh-TW" sz="2200" u="sng" spc="600" dirty="0">
                <a:solidFill>
                  <a:srgbClr val="C00000"/>
                </a:solidFill>
                <a:latin typeface="標楷體" panose="03000509000000000000" pitchFamily="65" charset="-120"/>
                <a:ea typeface="標楷體" panose="03000509000000000000" pitchFamily="65" charset="-120"/>
                <a:cs typeface="+mn-ea"/>
                <a:sym typeface="+mn-lt"/>
              </a:rPr>
              <a:t>!!</a:t>
            </a:r>
            <a:endParaRPr lang="en-US" altLang="zh-TW" sz="3400" u="sng" spc="600" dirty="0">
              <a:solidFill>
                <a:srgbClr val="C00000"/>
              </a:solidFill>
              <a:latin typeface="標楷體" panose="03000509000000000000" pitchFamily="65" charset="-120"/>
              <a:ea typeface="標楷體" panose="03000509000000000000" pitchFamily="65" charset="-120"/>
              <a:cs typeface="+mn-ea"/>
              <a:sym typeface="+mn-lt"/>
            </a:endParaRPr>
          </a:p>
        </p:txBody>
      </p:sp>
      <p:sp>
        <p:nvSpPr>
          <p:cNvPr id="23" name="矩形 22">
            <a:extLst>
              <a:ext uri="{FF2B5EF4-FFF2-40B4-BE49-F238E27FC236}">
                <a16:creationId xmlns:a16="http://schemas.microsoft.com/office/drawing/2014/main" id="{519AB54B-66FA-6B21-BC59-DD1A42C50142}"/>
              </a:ext>
            </a:extLst>
          </p:cNvPr>
          <p:cNvSpPr/>
          <p:nvPr/>
        </p:nvSpPr>
        <p:spPr>
          <a:xfrm>
            <a:off x="10645914" y="1087405"/>
            <a:ext cx="1415772" cy="461665"/>
          </a:xfrm>
          <a:prstGeom prst="rect">
            <a:avLst/>
          </a:prstGeom>
        </p:spPr>
        <p:txBody>
          <a:bodyPr wrap="none">
            <a:spAutoFit/>
          </a:bodyPr>
          <a:lstStyle/>
          <a:p>
            <a:r>
              <a:rPr lang="zh-TW" altLang="en-US" sz="2400" u="sng" dirty="0">
                <a:solidFill>
                  <a:schemeClr val="bg2">
                    <a:lumMod val="50000"/>
                  </a:schemeClr>
                </a:solidFill>
                <a:latin typeface="標楷體" panose="03000509000000000000" pitchFamily="65" charset="-120"/>
                <a:ea typeface="標楷體" panose="03000509000000000000" pitchFamily="65" charset="-120"/>
              </a:rPr>
              <a:t>下載專區</a:t>
            </a:r>
          </a:p>
        </p:txBody>
      </p:sp>
      <p:sp>
        <p:nvSpPr>
          <p:cNvPr id="22" name="箭號: 向下 21">
            <a:extLst>
              <a:ext uri="{FF2B5EF4-FFF2-40B4-BE49-F238E27FC236}">
                <a16:creationId xmlns:a16="http://schemas.microsoft.com/office/drawing/2014/main" id="{5B7E741F-BCB0-03EB-8F58-7917E81177D6}"/>
              </a:ext>
            </a:extLst>
          </p:cNvPr>
          <p:cNvSpPr/>
          <p:nvPr/>
        </p:nvSpPr>
        <p:spPr>
          <a:xfrm>
            <a:off x="11463429" y="1636453"/>
            <a:ext cx="516835" cy="986714"/>
          </a:xfrm>
          <a:prstGeom prst="downArrow">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55F224F0-0DA4-D7BE-48CC-351167DA0C8A}"/>
              </a:ext>
            </a:extLst>
          </p:cNvPr>
          <p:cNvSpPr/>
          <p:nvPr/>
        </p:nvSpPr>
        <p:spPr>
          <a:xfrm>
            <a:off x="6295663" y="2988123"/>
            <a:ext cx="5684602" cy="3368227"/>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投影片編號版面配置區 11">
            <a:extLst>
              <a:ext uri="{FF2B5EF4-FFF2-40B4-BE49-F238E27FC236}">
                <a16:creationId xmlns:a16="http://schemas.microsoft.com/office/drawing/2014/main" id="{7CBE0126-A190-3359-7EFC-E0F1D35FCF10}"/>
              </a:ext>
            </a:extLst>
          </p:cNvPr>
          <p:cNvSpPr txBox="1">
            <a:spLocks/>
          </p:cNvSpPr>
          <p:nvPr/>
        </p:nvSpPr>
        <p:spPr>
          <a:xfrm>
            <a:off x="9247738" y="624870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dirty="0"/>
          </a:p>
        </p:txBody>
      </p:sp>
      <p:sp>
        <p:nvSpPr>
          <p:cNvPr id="30" name="矩形 29">
            <a:extLst>
              <a:ext uri="{FF2B5EF4-FFF2-40B4-BE49-F238E27FC236}">
                <a16:creationId xmlns:a16="http://schemas.microsoft.com/office/drawing/2014/main" id="{D2B1AFFC-B06F-1913-67E3-919B7D901026}"/>
              </a:ext>
            </a:extLst>
          </p:cNvPr>
          <p:cNvSpPr/>
          <p:nvPr/>
        </p:nvSpPr>
        <p:spPr>
          <a:xfrm>
            <a:off x="10383782" y="3665683"/>
            <a:ext cx="1677904" cy="299566"/>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矩形 30">
            <a:extLst>
              <a:ext uri="{FF2B5EF4-FFF2-40B4-BE49-F238E27FC236}">
                <a16:creationId xmlns:a16="http://schemas.microsoft.com/office/drawing/2014/main" id="{AFE69593-79DC-EF31-E7E4-97508B782BDE}"/>
              </a:ext>
            </a:extLst>
          </p:cNvPr>
          <p:cNvSpPr/>
          <p:nvPr/>
        </p:nvSpPr>
        <p:spPr>
          <a:xfrm>
            <a:off x="4083094" y="3793141"/>
            <a:ext cx="1578463" cy="2311527"/>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19642286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字方塊 27">
            <a:extLst>
              <a:ext uri="{FF2B5EF4-FFF2-40B4-BE49-F238E27FC236}">
                <a16:creationId xmlns:a16="http://schemas.microsoft.com/office/drawing/2014/main" id="{48C9591B-C6C8-02C5-3353-C1A92749E48D}"/>
              </a:ext>
            </a:extLst>
          </p:cNvPr>
          <p:cNvSpPr txBox="1"/>
          <p:nvPr/>
        </p:nvSpPr>
        <p:spPr>
          <a:xfrm>
            <a:off x="8865122" y="1663426"/>
            <a:ext cx="3030736" cy="400110"/>
          </a:xfrm>
          <a:prstGeom prst="rect">
            <a:avLst/>
          </a:prstGeom>
          <a:solidFill>
            <a:schemeClr val="accent4">
              <a:lumMod val="60000"/>
              <a:lumOff val="40000"/>
            </a:schemeClr>
          </a:solidFill>
        </p:spPr>
        <p:txBody>
          <a:bodyPr wrap="square" rtlCol="0">
            <a:spAutoFit/>
          </a:bodyPr>
          <a:lstStyle/>
          <a:p>
            <a:endParaRPr lang="zh-TW" altLang="en-US" sz="2000" b="1" dirty="0"/>
          </a:p>
        </p:txBody>
      </p:sp>
      <p:sp>
        <p:nvSpPr>
          <p:cNvPr id="4" name="任意多边形: 形状 1">
            <a:extLst>
              <a:ext uri="{FF2B5EF4-FFF2-40B4-BE49-F238E27FC236}">
                <a16:creationId xmlns:a16="http://schemas.microsoft.com/office/drawing/2014/main" id="{EE8C8854-7F1B-13F8-587D-7E40477EBFFF}"/>
              </a:ext>
            </a:extLst>
          </p:cNvPr>
          <p:cNvSpPr/>
          <p:nvPr/>
        </p:nvSpPr>
        <p:spPr>
          <a:xfrm rot="2045644">
            <a:off x="10625758" y="6127903"/>
            <a:ext cx="2047035" cy="19699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pic>
        <p:nvPicPr>
          <p:cNvPr id="2" name="圖片 1">
            <a:extLst>
              <a:ext uri="{FF2B5EF4-FFF2-40B4-BE49-F238E27FC236}">
                <a16:creationId xmlns:a16="http://schemas.microsoft.com/office/drawing/2014/main" id="{6C0C63B9-13F4-0D79-2E43-8869672563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42" y="6104668"/>
            <a:ext cx="3249991" cy="647850"/>
          </a:xfrm>
          <a:prstGeom prst="rect">
            <a:avLst/>
          </a:prstGeom>
        </p:spPr>
      </p:pic>
      <p:sp>
        <p:nvSpPr>
          <p:cNvPr id="7" name="投影片編號版面配置區 11">
            <a:extLst>
              <a:ext uri="{FF2B5EF4-FFF2-40B4-BE49-F238E27FC236}">
                <a16:creationId xmlns:a16="http://schemas.microsoft.com/office/drawing/2014/main" id="{E0CE0628-271F-52F5-40CE-432D40599AB2}"/>
              </a:ext>
            </a:extLst>
          </p:cNvPr>
          <p:cNvSpPr>
            <a:spLocks noGrp="1"/>
          </p:cNvSpPr>
          <p:nvPr>
            <p:ph type="sldNum" sz="quarter" idx="12"/>
          </p:nvPr>
        </p:nvSpPr>
        <p:spPr/>
        <p:txBody>
          <a:bodyPr/>
          <a:lstStyle/>
          <a:p>
            <a:fld id="{7BD80B0F-6881-4047-A1BD-5901B0F00B99}" type="slidenum">
              <a:rPr lang="zh-CN" altLang="en-US" smtClean="0"/>
              <a:t>31</a:t>
            </a:fld>
            <a:endParaRPr lang="zh-CN" altLang="en-US" dirty="0"/>
          </a:p>
        </p:txBody>
      </p:sp>
      <p:sp>
        <p:nvSpPr>
          <p:cNvPr id="9" name="TextBox 891">
            <a:extLst>
              <a:ext uri="{FF2B5EF4-FFF2-40B4-BE49-F238E27FC236}">
                <a16:creationId xmlns:a16="http://schemas.microsoft.com/office/drawing/2014/main" id="{82A7452C-D608-41A5-997A-3A9E23E890F5}"/>
              </a:ext>
            </a:extLst>
          </p:cNvPr>
          <p:cNvSpPr txBox="1"/>
          <p:nvPr/>
        </p:nvSpPr>
        <p:spPr>
          <a:xfrm>
            <a:off x="2364002" y="376205"/>
            <a:ext cx="10676530" cy="584775"/>
          </a:xfrm>
          <a:prstGeom prst="rect">
            <a:avLst/>
          </a:prstGeom>
          <a:noFill/>
        </p:spPr>
        <p:txBody>
          <a:bodyPr wrap="square" rtlCol="0">
            <a:spAutoFit/>
          </a:bodyPr>
          <a:lstStyle/>
          <a:p>
            <a:r>
              <a:rPr lang="zh-TW" altLang="en-US" sz="3200" u="sng" spc="600" dirty="0">
                <a:latin typeface="標楷體" panose="03000509000000000000" pitchFamily="65" charset="-120"/>
                <a:ea typeface="標楷體" panose="03000509000000000000" pitchFamily="65" charset="-120"/>
                <a:cs typeface="+mn-ea"/>
                <a:sym typeface="+mn-lt"/>
              </a:rPr>
              <a:t>退撫離資案件表件之使用</a:t>
            </a:r>
            <a:endParaRPr lang="en-US" altLang="zh-TW" sz="3200" u="sng" spc="600" dirty="0">
              <a:latin typeface="標楷體" panose="03000509000000000000" pitchFamily="65" charset="-120"/>
              <a:ea typeface="標楷體" panose="03000509000000000000" pitchFamily="65" charset="-120"/>
              <a:cs typeface="+mn-ea"/>
              <a:sym typeface="+mn-lt"/>
            </a:endParaRPr>
          </a:p>
        </p:txBody>
      </p:sp>
      <p:pic>
        <p:nvPicPr>
          <p:cNvPr id="15" name="圖片 14">
            <a:extLst>
              <a:ext uri="{FF2B5EF4-FFF2-40B4-BE49-F238E27FC236}">
                <a16:creationId xmlns:a16="http://schemas.microsoft.com/office/drawing/2014/main" id="{075BAA52-53D3-CE9F-08EB-EF0A60364DCC}"/>
              </a:ext>
            </a:extLst>
          </p:cNvPr>
          <p:cNvPicPr>
            <a:picLocks noChangeAspect="1"/>
          </p:cNvPicPr>
          <p:nvPr/>
        </p:nvPicPr>
        <p:blipFill>
          <a:blip r:embed="rId4"/>
          <a:stretch>
            <a:fillRect/>
          </a:stretch>
        </p:blipFill>
        <p:spPr>
          <a:xfrm>
            <a:off x="296142" y="1340914"/>
            <a:ext cx="6972658" cy="4026107"/>
          </a:xfrm>
          <a:prstGeom prst="rect">
            <a:avLst/>
          </a:prstGeom>
        </p:spPr>
      </p:pic>
      <p:sp>
        <p:nvSpPr>
          <p:cNvPr id="20" name="橢圓 19">
            <a:extLst>
              <a:ext uri="{FF2B5EF4-FFF2-40B4-BE49-F238E27FC236}">
                <a16:creationId xmlns:a16="http://schemas.microsoft.com/office/drawing/2014/main" id="{0A0A4FC7-9CA5-0DBC-0CFC-E35FA8EC9C45}"/>
              </a:ext>
            </a:extLst>
          </p:cNvPr>
          <p:cNvSpPr/>
          <p:nvPr/>
        </p:nvSpPr>
        <p:spPr>
          <a:xfrm>
            <a:off x="121338" y="1548500"/>
            <a:ext cx="2395299" cy="515036"/>
          </a:xfrm>
          <a:prstGeom prst="ellipse">
            <a:avLst/>
          </a:prstGeom>
          <a:noFill/>
          <a:ln w="7620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矩形 8">
            <a:extLst>
              <a:ext uri="{FF2B5EF4-FFF2-40B4-BE49-F238E27FC236}">
                <a16:creationId xmlns:a16="http://schemas.microsoft.com/office/drawing/2014/main" id="{8909DAE6-F153-FADF-7F10-EC9AA7E8C693}"/>
              </a:ext>
            </a:extLst>
          </p:cNvPr>
          <p:cNvSpPr/>
          <p:nvPr/>
        </p:nvSpPr>
        <p:spPr>
          <a:xfrm>
            <a:off x="7248679" y="1538813"/>
            <a:ext cx="4869314" cy="1969770"/>
          </a:xfrm>
          <a:prstGeom prst="rect">
            <a:avLst/>
          </a:prstGeom>
          <a:noFill/>
        </p:spPr>
        <p:txBody>
          <a:bodyPr wrap="square">
            <a:spAutoFit/>
          </a:bodyPr>
          <a:lstStyle/>
          <a:p>
            <a:r>
              <a:rPr lang="zh-TW" altLang="en-US" sz="3400" spc="600" dirty="0">
                <a:latin typeface="標楷體" panose="03000509000000000000" pitchFamily="65" charset="-120"/>
                <a:ea typeface="標楷體" panose="03000509000000000000" pitchFamily="65" charset="-120"/>
                <a:cs typeface="+mn-ea"/>
                <a:sym typeface="+mn-lt"/>
              </a:rPr>
              <a:t>  </a:t>
            </a:r>
            <a:r>
              <a:rPr lang="zh-TW" altLang="en-US" sz="2200" u="sng" spc="600" dirty="0">
                <a:solidFill>
                  <a:srgbClr val="C00000"/>
                </a:solidFill>
                <a:latin typeface="標楷體" panose="03000509000000000000" pitchFamily="65" charset="-120"/>
                <a:ea typeface="標楷體" panose="03000509000000000000" pitchFamily="65" charset="-120"/>
                <a:cs typeface="+mn-ea"/>
                <a:sym typeface="+mn-lt"/>
              </a:rPr>
              <a:t>各表件右下角皆列有版次</a:t>
            </a:r>
            <a:r>
              <a:rPr lang="zh-TW" altLang="en-US" sz="2200" spc="600" dirty="0">
                <a:solidFill>
                  <a:srgbClr val="C00000"/>
                </a:solidFill>
                <a:latin typeface="標楷體" panose="03000509000000000000" pitchFamily="65" charset="-120"/>
                <a:ea typeface="標楷體" panose="03000509000000000000" pitchFamily="65" charset="-120"/>
                <a:cs typeface="+mn-ea"/>
                <a:sym typeface="+mn-lt"/>
              </a:rPr>
              <a:t>，</a:t>
            </a:r>
            <a:r>
              <a:rPr lang="zh-TW" altLang="en-US" sz="2200" u="sng" spc="600" dirty="0">
                <a:solidFill>
                  <a:srgbClr val="C00000"/>
                </a:solidFill>
                <a:latin typeface="標楷體" panose="03000509000000000000" pitchFamily="65" charset="-120"/>
                <a:ea typeface="標楷體" panose="03000509000000000000" pitchFamily="65" charset="-120"/>
                <a:cs typeface="+mn-ea"/>
                <a:sym typeface="+mn-lt"/>
              </a:rPr>
              <a:t>請各校人事承辦人務必於使用表件時前再次確認手中文件為最新版本</a:t>
            </a:r>
            <a:r>
              <a:rPr lang="en-US" altLang="zh-TW" sz="2200" u="sng" spc="600" dirty="0">
                <a:solidFill>
                  <a:srgbClr val="C00000"/>
                </a:solidFill>
                <a:latin typeface="標楷體" panose="03000509000000000000" pitchFamily="65" charset="-120"/>
                <a:ea typeface="標楷體" panose="03000509000000000000" pitchFamily="65" charset="-120"/>
                <a:cs typeface="+mn-ea"/>
                <a:sym typeface="+mn-lt"/>
              </a:rPr>
              <a:t>!!</a:t>
            </a:r>
            <a:endParaRPr lang="en-US" altLang="zh-TW" sz="2000" spc="600" dirty="0">
              <a:solidFill>
                <a:srgbClr val="C00000"/>
              </a:solidFill>
              <a:latin typeface="標楷體" panose="03000509000000000000" pitchFamily="65" charset="-120"/>
              <a:ea typeface="標楷體" panose="03000509000000000000" pitchFamily="65" charset="-120"/>
              <a:cs typeface="+mn-ea"/>
              <a:sym typeface="+mn-lt"/>
            </a:endParaRPr>
          </a:p>
          <a:p>
            <a:r>
              <a:rPr lang="zh-TW" altLang="en-US" sz="2000" spc="600" dirty="0">
                <a:solidFill>
                  <a:srgbClr val="C00000"/>
                </a:solidFill>
                <a:latin typeface="標楷體" panose="03000509000000000000" pitchFamily="65" charset="-120"/>
                <a:ea typeface="標楷體" panose="03000509000000000000" pitchFamily="65" charset="-120"/>
                <a:cs typeface="+mn-ea"/>
                <a:sym typeface="+mn-lt"/>
              </a:rPr>
              <a:t>      </a:t>
            </a:r>
            <a:r>
              <a:rPr lang="en-US" altLang="zh-TW" sz="2000" spc="600" dirty="0">
                <a:solidFill>
                  <a:srgbClr val="C00000"/>
                </a:solidFill>
                <a:latin typeface="標楷體" panose="03000509000000000000" pitchFamily="65" charset="-120"/>
                <a:ea typeface="標楷體" panose="03000509000000000000" pitchFamily="65" charset="-120"/>
                <a:cs typeface="+mn-ea"/>
                <a:sym typeface="+mn-lt"/>
              </a:rPr>
              <a:t>(</a:t>
            </a:r>
            <a:r>
              <a:rPr lang="zh-TW" altLang="en-US" sz="2000" spc="600" dirty="0">
                <a:solidFill>
                  <a:srgbClr val="C00000"/>
                </a:solidFill>
                <a:latin typeface="標楷體" panose="03000509000000000000" pitchFamily="65" charset="-120"/>
                <a:ea typeface="標楷體" panose="03000509000000000000" pitchFamily="65" charset="-120"/>
                <a:cs typeface="+mn-ea"/>
                <a:sym typeface="+mn-lt"/>
              </a:rPr>
              <a:t>以本會官網公告為準</a:t>
            </a:r>
            <a:r>
              <a:rPr lang="en-US" altLang="zh-TW" sz="2000" spc="600" dirty="0">
                <a:solidFill>
                  <a:srgbClr val="C00000"/>
                </a:solidFill>
                <a:latin typeface="標楷體" panose="03000509000000000000" pitchFamily="65" charset="-120"/>
                <a:ea typeface="標楷體" panose="03000509000000000000" pitchFamily="65" charset="-120"/>
                <a:cs typeface="+mn-ea"/>
                <a:sym typeface="+mn-lt"/>
              </a:rPr>
              <a:t>)</a:t>
            </a:r>
          </a:p>
        </p:txBody>
      </p:sp>
      <p:sp>
        <p:nvSpPr>
          <p:cNvPr id="31" name="矩形 8">
            <a:extLst>
              <a:ext uri="{FF2B5EF4-FFF2-40B4-BE49-F238E27FC236}">
                <a16:creationId xmlns:a16="http://schemas.microsoft.com/office/drawing/2014/main" id="{7C3137EF-E324-DC13-B476-030E3150D8D6}"/>
              </a:ext>
            </a:extLst>
          </p:cNvPr>
          <p:cNvSpPr/>
          <p:nvPr/>
        </p:nvSpPr>
        <p:spPr>
          <a:xfrm>
            <a:off x="8103400" y="3335841"/>
            <a:ext cx="3909343" cy="2308324"/>
          </a:xfrm>
          <a:prstGeom prst="rect">
            <a:avLst/>
          </a:prstGeom>
          <a:noFill/>
        </p:spPr>
        <p:txBody>
          <a:bodyPr wrap="square">
            <a:spAutoFit/>
          </a:bodyPr>
          <a:lstStyle/>
          <a:p>
            <a:r>
              <a:rPr lang="zh-TW" altLang="en-US" sz="3400" spc="600" dirty="0">
                <a:latin typeface="標楷體" panose="03000509000000000000" pitchFamily="65" charset="-120"/>
                <a:ea typeface="標楷體" panose="03000509000000000000" pitchFamily="65" charset="-120"/>
                <a:cs typeface="+mn-ea"/>
                <a:sym typeface="+mn-lt"/>
              </a:rPr>
              <a:t>    </a:t>
            </a:r>
            <a:endParaRPr lang="en-US" altLang="zh-TW" sz="2400" spc="600" dirty="0">
              <a:latin typeface="標楷體" panose="03000509000000000000" pitchFamily="65" charset="-120"/>
              <a:ea typeface="標楷體" panose="03000509000000000000" pitchFamily="65" charset="-120"/>
              <a:cs typeface="+mn-ea"/>
              <a:sym typeface="+mn-lt"/>
            </a:endParaRPr>
          </a:p>
          <a:p>
            <a:r>
              <a:rPr lang="zh-TW" altLang="en-US" sz="2200" spc="600" dirty="0">
                <a:solidFill>
                  <a:schemeClr val="accent5">
                    <a:lumMod val="75000"/>
                  </a:schemeClr>
                </a:solidFill>
                <a:latin typeface="標楷體" panose="03000509000000000000" pitchFamily="65" charset="-120"/>
                <a:ea typeface="標楷體" panose="03000509000000000000" pitchFamily="65" charset="-120"/>
                <a:cs typeface="+mn-ea"/>
                <a:sym typeface="+mn-lt"/>
              </a:rPr>
              <a:t>  </a:t>
            </a:r>
            <a:r>
              <a:rPr lang="zh-TW" altLang="en-US" sz="2200" u="sng" spc="600" dirty="0">
                <a:solidFill>
                  <a:srgbClr val="002060"/>
                </a:solidFill>
                <a:latin typeface="標楷體" panose="03000509000000000000" pitchFamily="65" charset="-120"/>
                <a:ea typeface="標楷體" panose="03000509000000000000" pitchFamily="65" charset="-120"/>
                <a:cs typeface="+mn-ea"/>
                <a:sym typeface="+mn-lt"/>
              </a:rPr>
              <a:t>退撫資案件檢查表</a:t>
            </a:r>
            <a:r>
              <a:rPr lang="zh-TW" altLang="en-US" sz="2200" spc="600" dirty="0">
                <a:solidFill>
                  <a:srgbClr val="002060"/>
                </a:solidFill>
                <a:latin typeface="標楷體" panose="03000509000000000000" pitchFamily="65" charset="-120"/>
                <a:ea typeface="標楷體" panose="03000509000000000000" pitchFamily="65" charset="-120"/>
                <a:cs typeface="+mn-ea"/>
                <a:sym typeface="+mn-lt"/>
              </a:rPr>
              <a:t>皆詳列各案別</a:t>
            </a:r>
            <a:r>
              <a:rPr lang="en-US" altLang="zh-TW" sz="2200" u="sng" spc="600" dirty="0">
                <a:solidFill>
                  <a:srgbClr val="002060"/>
                </a:solidFill>
                <a:latin typeface="標楷體" panose="03000509000000000000" pitchFamily="65" charset="-120"/>
                <a:ea typeface="標楷體" panose="03000509000000000000" pitchFamily="65" charset="-120"/>
                <a:cs typeface="+mn-ea"/>
                <a:sym typeface="+mn-lt"/>
              </a:rPr>
              <a:t>「</a:t>
            </a:r>
            <a:r>
              <a:rPr lang="zh-TW" altLang="en-US" sz="2200" u="sng" spc="600" dirty="0">
                <a:solidFill>
                  <a:srgbClr val="002060"/>
                </a:solidFill>
                <a:latin typeface="標楷體" panose="03000509000000000000" pitchFamily="65" charset="-120"/>
                <a:ea typeface="標楷體" panose="03000509000000000000" pitchFamily="65" charset="-120"/>
                <a:cs typeface="+mn-ea"/>
                <a:sym typeface="+mn-lt"/>
              </a:rPr>
              <a:t>應附證明或應填表件」</a:t>
            </a:r>
            <a:r>
              <a:rPr lang="zh-TW" altLang="en-US" sz="2200" spc="600" dirty="0">
                <a:solidFill>
                  <a:srgbClr val="002060"/>
                </a:solidFill>
                <a:latin typeface="標楷體" panose="03000509000000000000" pitchFamily="65" charset="-120"/>
                <a:ea typeface="標楷體" panose="03000509000000000000" pitchFamily="65" charset="-120"/>
                <a:cs typeface="+mn-ea"/>
                <a:sym typeface="+mn-lt"/>
              </a:rPr>
              <a:t>，請學校承辦人務必依此表檢視、報送各校之案件</a:t>
            </a:r>
            <a:r>
              <a:rPr lang="en-US" altLang="zh-TW" sz="2200" spc="600" dirty="0">
                <a:solidFill>
                  <a:srgbClr val="002060"/>
                </a:solidFill>
                <a:latin typeface="標楷體" panose="03000509000000000000" pitchFamily="65" charset="-120"/>
                <a:ea typeface="標楷體" panose="03000509000000000000" pitchFamily="65" charset="-120"/>
                <a:cs typeface="+mn-ea"/>
                <a:sym typeface="+mn-lt"/>
              </a:rPr>
              <a:t>!!!</a:t>
            </a:r>
            <a:endParaRPr lang="en-US" altLang="zh-TW" sz="3400" spc="600" dirty="0">
              <a:solidFill>
                <a:srgbClr val="002060"/>
              </a:solidFill>
              <a:latin typeface="標楷體" panose="03000509000000000000" pitchFamily="65" charset="-120"/>
              <a:ea typeface="標楷體" panose="03000509000000000000" pitchFamily="65" charset="-120"/>
              <a:cs typeface="+mn-ea"/>
              <a:sym typeface="+mn-lt"/>
            </a:endParaRPr>
          </a:p>
        </p:txBody>
      </p:sp>
      <p:pic>
        <p:nvPicPr>
          <p:cNvPr id="6" name="圖片 5">
            <a:extLst>
              <a:ext uri="{FF2B5EF4-FFF2-40B4-BE49-F238E27FC236}">
                <a16:creationId xmlns:a16="http://schemas.microsoft.com/office/drawing/2014/main" id="{4D88737F-C84E-B6D7-472F-6EF51129B728}"/>
              </a:ext>
            </a:extLst>
          </p:cNvPr>
          <p:cNvPicPr>
            <a:picLocks noChangeAspect="1"/>
          </p:cNvPicPr>
          <p:nvPr/>
        </p:nvPicPr>
        <p:blipFill>
          <a:blip r:embed="rId5"/>
          <a:stretch>
            <a:fillRect/>
          </a:stretch>
        </p:blipFill>
        <p:spPr>
          <a:xfrm>
            <a:off x="575120" y="3811940"/>
            <a:ext cx="6868484" cy="2267266"/>
          </a:xfrm>
          <a:prstGeom prst="rect">
            <a:avLst/>
          </a:prstGeom>
        </p:spPr>
      </p:pic>
      <p:sp>
        <p:nvSpPr>
          <p:cNvPr id="12" name="矩形 11">
            <a:extLst>
              <a:ext uri="{FF2B5EF4-FFF2-40B4-BE49-F238E27FC236}">
                <a16:creationId xmlns:a16="http://schemas.microsoft.com/office/drawing/2014/main" id="{55F224F0-0DA4-D7BE-48CC-351167DA0C8A}"/>
              </a:ext>
            </a:extLst>
          </p:cNvPr>
          <p:cNvSpPr/>
          <p:nvPr/>
        </p:nvSpPr>
        <p:spPr>
          <a:xfrm>
            <a:off x="5456668" y="5746955"/>
            <a:ext cx="2473156" cy="495685"/>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969277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32</a:t>
            </a:fld>
            <a:endParaRPr lang="zh-CN" altLang="en-US"/>
          </a:p>
        </p:txBody>
      </p:sp>
      <p:sp>
        <p:nvSpPr>
          <p:cNvPr id="16" name="矩形 8">
            <a:extLst>
              <a:ext uri="{FF2B5EF4-FFF2-40B4-BE49-F238E27FC236}">
                <a16:creationId xmlns:a16="http://schemas.microsoft.com/office/drawing/2014/main" id="{5FC2F99F-3B64-4EF7-8F8F-8CCD251C7D7C}"/>
              </a:ext>
            </a:extLst>
          </p:cNvPr>
          <p:cNvSpPr/>
          <p:nvPr/>
        </p:nvSpPr>
        <p:spPr>
          <a:xfrm>
            <a:off x="1526083" y="242060"/>
            <a:ext cx="4862299" cy="707886"/>
          </a:xfrm>
          <a:prstGeom prst="rect">
            <a:avLst/>
          </a:prstGeom>
        </p:spPr>
        <p:txBody>
          <a:bodyPr wrap="square">
            <a:spAutoFit/>
          </a:bodyPr>
          <a:lstStyle/>
          <a:p>
            <a:r>
              <a:rPr lang="zh-TW" altLang="en-US" sz="2000" spc="600" dirty="0">
                <a:latin typeface="標楷體" panose="03000509000000000000" pitchFamily="65" charset="-120"/>
                <a:ea typeface="標楷體" panose="03000509000000000000" pitchFamily="65" charset="-120"/>
                <a:cs typeface="+mn-ea"/>
                <a:sym typeface="+mn-lt"/>
              </a:rPr>
              <a:t>各案件之適用條款</a:t>
            </a:r>
            <a:endParaRPr lang="en-US" altLang="zh-TW" sz="2000" spc="600" dirty="0">
              <a:latin typeface="標楷體" panose="03000509000000000000" pitchFamily="65" charset="-120"/>
              <a:ea typeface="標楷體" panose="03000509000000000000" pitchFamily="65" charset="-120"/>
              <a:cs typeface="+mn-ea"/>
              <a:sym typeface="+mn-lt"/>
            </a:endParaRPr>
          </a:p>
          <a:p>
            <a:r>
              <a:rPr lang="zh-TW" altLang="en-US" sz="2000" spc="600" dirty="0">
                <a:latin typeface="標楷體" panose="03000509000000000000" pitchFamily="65" charset="-120"/>
                <a:ea typeface="標楷體" panose="03000509000000000000" pitchFamily="65" charset="-120"/>
                <a:cs typeface="+mn-ea"/>
                <a:sym typeface="+mn-lt"/>
              </a:rPr>
              <a:t>        </a:t>
            </a: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退撫條例</a:t>
            </a:r>
            <a:endParaRPr lang="en-US" altLang="zh-TW" sz="2000" dirty="0">
              <a:latin typeface="標楷體" panose="03000509000000000000" pitchFamily="65" charset="-120"/>
              <a:ea typeface="標楷體" panose="03000509000000000000" pitchFamily="65" charset="-120"/>
              <a:cs typeface="+mn-ea"/>
              <a:sym typeface="+mn-lt"/>
            </a:endParaRPr>
          </a:p>
        </p:txBody>
      </p:sp>
      <p:graphicFrame>
        <p:nvGraphicFramePr>
          <p:cNvPr id="3" name="物件 2">
            <a:extLst>
              <a:ext uri="{FF2B5EF4-FFF2-40B4-BE49-F238E27FC236}">
                <a16:creationId xmlns:a16="http://schemas.microsoft.com/office/drawing/2014/main" id="{23D9DD4A-6402-61FE-19A4-5D581F92D441}"/>
              </a:ext>
            </a:extLst>
          </p:cNvPr>
          <p:cNvGraphicFramePr>
            <a:graphicFrameLocks noChangeAspect="1"/>
          </p:cNvGraphicFramePr>
          <p:nvPr>
            <p:extLst>
              <p:ext uri="{D42A27DB-BD31-4B8C-83A1-F6EECF244321}">
                <p14:modId xmlns:p14="http://schemas.microsoft.com/office/powerpoint/2010/main" val="737421699"/>
              </p:ext>
            </p:extLst>
          </p:nvPr>
        </p:nvGraphicFramePr>
        <p:xfrm>
          <a:off x="1429896" y="1233360"/>
          <a:ext cx="10464800" cy="4881563"/>
        </p:xfrm>
        <a:graphic>
          <a:graphicData uri="http://schemas.openxmlformats.org/presentationml/2006/ole">
            <mc:AlternateContent xmlns:mc="http://schemas.openxmlformats.org/markup-compatibility/2006">
              <mc:Choice xmlns:v="urn:schemas-microsoft-com:vml" Requires="v">
                <p:oleObj name="Worksheet" r:id="rId4" imgW="7404079" imgH="3454334" progId="Excel.Sheet.12">
                  <p:embed/>
                </p:oleObj>
              </mc:Choice>
              <mc:Fallback>
                <p:oleObj name="Worksheet" r:id="rId4" imgW="7404079" imgH="3454334" progId="Excel.Sheet.12">
                  <p:embed/>
                  <p:pic>
                    <p:nvPicPr>
                      <p:cNvPr id="0" name=""/>
                      <p:cNvPicPr/>
                      <p:nvPr/>
                    </p:nvPicPr>
                    <p:blipFill>
                      <a:blip r:embed="rId5"/>
                      <a:stretch>
                        <a:fillRect/>
                      </a:stretch>
                    </p:blipFill>
                    <p:spPr>
                      <a:xfrm>
                        <a:off x="1429896" y="1233360"/>
                        <a:ext cx="10464800" cy="4881563"/>
                      </a:xfrm>
                      <a:prstGeom prst="rect">
                        <a:avLst/>
                      </a:prstGeom>
                    </p:spPr>
                  </p:pic>
                </p:oleObj>
              </mc:Fallback>
            </mc:AlternateContent>
          </a:graphicData>
        </a:graphic>
      </p:graphicFrame>
      <p:sp>
        <p:nvSpPr>
          <p:cNvPr id="4" name="矩形 8">
            <a:extLst>
              <a:ext uri="{FF2B5EF4-FFF2-40B4-BE49-F238E27FC236}">
                <a16:creationId xmlns:a16="http://schemas.microsoft.com/office/drawing/2014/main" id="{2AE2CBF4-9AB9-43C1-DC2E-E4D2F6450570}"/>
              </a:ext>
            </a:extLst>
          </p:cNvPr>
          <p:cNvSpPr/>
          <p:nvPr/>
        </p:nvSpPr>
        <p:spPr>
          <a:xfrm>
            <a:off x="4949504" y="303616"/>
            <a:ext cx="6711178" cy="584775"/>
          </a:xfrm>
          <a:prstGeom prst="rect">
            <a:avLst/>
          </a:prstGeom>
          <a:ln w="28575">
            <a:solidFill>
              <a:schemeClr val="bg1">
                <a:lumMod val="65000"/>
              </a:schemeClr>
            </a:solidFill>
          </a:ln>
        </p:spPr>
        <p:txBody>
          <a:bodyPr wrap="square">
            <a:spAutoFit/>
          </a:bodyPr>
          <a:lstStyle/>
          <a:p>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a:t>
            </a:r>
            <a:r>
              <a:rPr lang="zh-TW" altLang="en-US"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須</a:t>
            </a:r>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為私校退撫條例第</a:t>
            </a:r>
            <a:r>
              <a:rPr lang="en-US" altLang="zh-TW"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條規範之</a:t>
            </a:r>
            <a:r>
              <a:rPr lang="zh-TW" altLang="en-US"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編制內、有給、專任、</a:t>
            </a:r>
            <a:r>
              <a:rPr lang="en-US" altLang="zh-TW"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現職人員</a:t>
            </a:r>
            <a:r>
              <a:rPr lang="en-US" altLang="zh-TW"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1600" b="1" u="sng" dirty="0">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1600" b="1" u="sng" dirty="0">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1600" b="1" dirty="0">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1600" b="1" u="sng" dirty="0">
                <a:latin typeface="標楷體" panose="03000509000000000000" pitchFamily="65" charset="-120"/>
                <a:ea typeface="標楷體" panose="03000509000000000000" pitchFamily="65" charset="-120"/>
                <a:cs typeface="Times New Roman" panose="02020603050405020304" pitchFamily="18" charset="0"/>
                <a:sym typeface="+mn-lt"/>
              </a:rPr>
              <a:t>得以申請辦理退撫離資案</a:t>
            </a:r>
            <a:r>
              <a:rPr lang="zh-TW" altLang="en-US" sz="1600" u="sng" dirty="0">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1600" dirty="0">
              <a:latin typeface="標楷體" panose="03000509000000000000" pitchFamily="65" charset="-120"/>
              <a:ea typeface="標楷體" panose="03000509000000000000" pitchFamily="65" charset="-120"/>
              <a:cs typeface="+mn-ea"/>
              <a:sym typeface="+mn-lt"/>
            </a:endParaRPr>
          </a:p>
        </p:txBody>
      </p:sp>
    </p:spTree>
    <p:extLst>
      <p:ext uri="{BB962C8B-B14F-4D97-AF65-F5344CB8AC3E}">
        <p14:creationId xmlns:p14="http://schemas.microsoft.com/office/powerpoint/2010/main" val="3796036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1BF0431A-F662-7117-1B62-72283F1C52B2}"/>
              </a:ext>
            </a:extLst>
          </p:cNvPr>
          <p:cNvSpPr/>
          <p:nvPr/>
        </p:nvSpPr>
        <p:spPr>
          <a:xfrm>
            <a:off x="5949108" y="1894901"/>
            <a:ext cx="1531345" cy="363557"/>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33</a:t>
            </a:fld>
            <a:endParaRPr lang="zh-CN" altLang="en-US" dirty="0"/>
          </a:p>
        </p:txBody>
      </p:sp>
      <p:sp>
        <p:nvSpPr>
          <p:cNvPr id="4" name="矩形 8">
            <a:extLst>
              <a:ext uri="{FF2B5EF4-FFF2-40B4-BE49-F238E27FC236}">
                <a16:creationId xmlns:a16="http://schemas.microsoft.com/office/drawing/2014/main" id="{2AE2CBF4-9AB9-43C1-DC2E-E4D2F6450570}"/>
              </a:ext>
            </a:extLst>
          </p:cNvPr>
          <p:cNvSpPr/>
          <p:nvPr/>
        </p:nvSpPr>
        <p:spPr>
          <a:xfrm>
            <a:off x="4918818" y="228050"/>
            <a:ext cx="6711178" cy="584775"/>
          </a:xfrm>
          <a:prstGeom prst="rect">
            <a:avLst/>
          </a:prstGeom>
          <a:ln w="28575">
            <a:solidFill>
              <a:schemeClr val="bg1">
                <a:lumMod val="65000"/>
              </a:schemeClr>
            </a:solidFill>
          </a:ln>
        </p:spPr>
        <p:txBody>
          <a:bodyPr wrap="square">
            <a:spAutoFit/>
          </a:bodyPr>
          <a:lstStyle/>
          <a:p>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a:t>
            </a:r>
            <a:r>
              <a:rPr lang="zh-TW" altLang="en-US"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須</a:t>
            </a:r>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為私校退撫條例第</a:t>
            </a:r>
            <a:r>
              <a:rPr lang="en-US" altLang="zh-TW"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條規範之</a:t>
            </a:r>
            <a:r>
              <a:rPr lang="zh-TW" altLang="en-US"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編制內、有給、專任、</a:t>
            </a:r>
            <a:r>
              <a:rPr lang="en-US" altLang="zh-TW"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現職人員</a:t>
            </a:r>
            <a:r>
              <a:rPr lang="en-US" altLang="zh-TW"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1600" b="1" u="sng" dirty="0">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1600" b="1" u="sng" dirty="0">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1600" b="1" dirty="0">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1600" b="1" u="sng" dirty="0">
                <a:latin typeface="標楷體" panose="03000509000000000000" pitchFamily="65" charset="-120"/>
                <a:ea typeface="標楷體" panose="03000509000000000000" pitchFamily="65" charset="-120"/>
                <a:cs typeface="Times New Roman" panose="02020603050405020304" pitchFamily="18" charset="0"/>
                <a:sym typeface="+mn-lt"/>
              </a:rPr>
              <a:t>得以申請辦理退撫離資案</a:t>
            </a:r>
            <a:r>
              <a:rPr lang="zh-TW" altLang="en-US" sz="1600" u="sng" dirty="0">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1600" dirty="0">
              <a:latin typeface="標楷體" panose="03000509000000000000" pitchFamily="65" charset="-120"/>
              <a:ea typeface="標楷體" panose="03000509000000000000" pitchFamily="65" charset="-120"/>
              <a:cs typeface="+mn-ea"/>
              <a:sym typeface="+mn-lt"/>
            </a:endParaRPr>
          </a:p>
        </p:txBody>
      </p:sp>
      <p:graphicFrame>
        <p:nvGraphicFramePr>
          <p:cNvPr id="6" name="表格 5">
            <a:extLst>
              <a:ext uri="{FF2B5EF4-FFF2-40B4-BE49-F238E27FC236}">
                <a16:creationId xmlns:a16="http://schemas.microsoft.com/office/drawing/2014/main" id="{A81FB0B9-34EA-112D-F34C-EF0C30A92A3A}"/>
              </a:ext>
            </a:extLst>
          </p:cNvPr>
          <p:cNvGraphicFramePr>
            <a:graphicFrameLocks noGrp="1"/>
          </p:cNvGraphicFramePr>
          <p:nvPr>
            <p:extLst>
              <p:ext uri="{D42A27DB-BD31-4B8C-83A1-F6EECF244321}">
                <p14:modId xmlns:p14="http://schemas.microsoft.com/office/powerpoint/2010/main" val="884775332"/>
              </p:ext>
            </p:extLst>
          </p:nvPr>
        </p:nvGraphicFramePr>
        <p:xfrm>
          <a:off x="523922" y="1525667"/>
          <a:ext cx="10981188" cy="4048041"/>
        </p:xfrm>
        <a:graphic>
          <a:graphicData uri="http://schemas.openxmlformats.org/drawingml/2006/table">
            <a:tbl>
              <a:tblPr>
                <a:tableStyleId>{5C22544A-7EE6-4342-B048-85BDC9FD1C3A}</a:tableStyleId>
              </a:tblPr>
              <a:tblGrid>
                <a:gridCol w="1560137">
                  <a:extLst>
                    <a:ext uri="{9D8B030D-6E8A-4147-A177-3AD203B41FA5}">
                      <a16:colId xmlns:a16="http://schemas.microsoft.com/office/drawing/2014/main" val="3130495616"/>
                    </a:ext>
                  </a:extLst>
                </a:gridCol>
                <a:gridCol w="1220977">
                  <a:extLst>
                    <a:ext uri="{9D8B030D-6E8A-4147-A177-3AD203B41FA5}">
                      <a16:colId xmlns:a16="http://schemas.microsoft.com/office/drawing/2014/main" val="4105534289"/>
                    </a:ext>
                  </a:extLst>
                </a:gridCol>
                <a:gridCol w="1967054">
                  <a:extLst>
                    <a:ext uri="{9D8B030D-6E8A-4147-A177-3AD203B41FA5}">
                      <a16:colId xmlns:a16="http://schemas.microsoft.com/office/drawing/2014/main" val="608325304"/>
                    </a:ext>
                  </a:extLst>
                </a:gridCol>
                <a:gridCol w="6233020">
                  <a:extLst>
                    <a:ext uri="{9D8B030D-6E8A-4147-A177-3AD203B41FA5}">
                      <a16:colId xmlns:a16="http://schemas.microsoft.com/office/drawing/2014/main" val="3727582577"/>
                    </a:ext>
                  </a:extLst>
                </a:gridCol>
              </a:tblGrid>
              <a:tr h="334324">
                <a:tc gridSpan="2">
                  <a:txBody>
                    <a:bodyPr/>
                    <a:lstStyle/>
                    <a:p>
                      <a:pPr algn="ctr" fontAlgn="ctr"/>
                      <a:r>
                        <a:rPr lang="zh-TW" altLang="en-US" sz="1600" u="none" strike="noStrike" dirty="0">
                          <a:solidFill>
                            <a:schemeClr val="tx1"/>
                          </a:solidFill>
                          <a:effectLst/>
                          <a:latin typeface="標楷體" panose="03000509000000000000" pitchFamily="65" charset="-120"/>
                          <a:ea typeface="標楷體" panose="03000509000000000000" pitchFamily="65" charset="-120"/>
                        </a:rPr>
                        <a:t>案件類別</a:t>
                      </a:r>
                      <a:endParaRPr lang="zh-TW" altLang="en-US" sz="1600" b="0"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hMerge="1">
                  <a:txBody>
                    <a:bodyPr/>
                    <a:lstStyle/>
                    <a:p>
                      <a:endParaRPr lang="zh-TW" altLang="en-US"/>
                    </a:p>
                  </a:txBody>
                  <a:tcPr/>
                </a:tc>
                <a:tc>
                  <a:txBody>
                    <a:bodyPr/>
                    <a:lstStyle/>
                    <a:p>
                      <a:pPr algn="l" fontAlgn="ctr"/>
                      <a:r>
                        <a:rPr lang="zh-TW" altLang="en-US" sz="1600" u="none" strike="noStrike" dirty="0">
                          <a:solidFill>
                            <a:schemeClr val="tx1"/>
                          </a:solidFill>
                          <a:effectLst/>
                          <a:latin typeface="標楷體" panose="03000509000000000000" pitchFamily="65" charset="-120"/>
                          <a:ea typeface="標楷體" panose="03000509000000000000" pitchFamily="65" charset="-120"/>
                        </a:rPr>
                        <a:t>適用條款</a:t>
                      </a:r>
                      <a:r>
                        <a:rPr lang="en-US" altLang="zh-TW" sz="1600" u="none" strike="noStrike" dirty="0">
                          <a:solidFill>
                            <a:schemeClr val="tx1"/>
                          </a:solidFill>
                          <a:effectLst/>
                          <a:latin typeface="標楷體" panose="03000509000000000000" pitchFamily="65" charset="-120"/>
                          <a:ea typeface="標楷體" panose="03000509000000000000" pitchFamily="65" charset="-120"/>
                        </a:rPr>
                        <a:t>-</a:t>
                      </a:r>
                      <a:r>
                        <a:rPr lang="zh-TW" altLang="en-US" sz="1600" u="none" strike="noStrike" dirty="0">
                          <a:solidFill>
                            <a:schemeClr val="tx1"/>
                          </a:solidFill>
                          <a:effectLst/>
                          <a:latin typeface="標楷體" panose="03000509000000000000" pitchFamily="65" charset="-120"/>
                          <a:ea typeface="標楷體" panose="03000509000000000000" pitchFamily="65" charset="-120"/>
                        </a:rPr>
                        <a:t>細則</a:t>
                      </a:r>
                      <a:endParaRPr lang="zh-TW" altLang="en-US" sz="1600" b="0"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ctr"/>
                      <a:r>
                        <a:rPr lang="zh-TW" altLang="en-US" sz="1600" u="none" strike="noStrike" dirty="0">
                          <a:solidFill>
                            <a:schemeClr val="tx1"/>
                          </a:solidFill>
                          <a:effectLst/>
                          <a:latin typeface="標楷體" panose="03000509000000000000" pitchFamily="65" charset="-120"/>
                          <a:ea typeface="標楷體" panose="03000509000000000000" pitchFamily="65" charset="-120"/>
                        </a:rPr>
                        <a:t>條款內容摘要</a:t>
                      </a:r>
                      <a:endParaRPr lang="zh-TW" altLang="en-US" sz="1600" b="0" i="0" u="none" strike="noStrike" dirty="0">
                        <a:solidFill>
                          <a:schemeClr val="tx1"/>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603594905"/>
                  </a:ext>
                </a:extLst>
              </a:tr>
              <a:tr h="314965">
                <a:tc rowSpan="2" gridSpan="2">
                  <a:txBody>
                    <a:bodyPr/>
                    <a:lstStyle/>
                    <a:p>
                      <a:pPr algn="ctr" fontAlgn="ctr"/>
                      <a:r>
                        <a:rPr lang="zh-TW" altLang="en-US" sz="1600" u="none" strike="noStrike" dirty="0">
                          <a:effectLst/>
                          <a:latin typeface="標楷體" panose="03000509000000000000" pitchFamily="65" charset="-120"/>
                          <a:ea typeface="標楷體" panose="03000509000000000000" pitchFamily="65" charset="-120"/>
                        </a:rPr>
                        <a:t>退休</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rowSpan="2" hMerge="1">
                  <a:txBody>
                    <a:bodyPr/>
                    <a:lstStyle/>
                    <a:p>
                      <a:endParaRPr lang="zh-TW" altLang="en-US"/>
                    </a:p>
                  </a:txBody>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第</a:t>
                      </a:r>
                      <a:r>
                        <a:rPr lang="en-US" altLang="zh-TW" sz="1600" u="none" strike="noStrike" dirty="0">
                          <a:effectLst/>
                          <a:latin typeface="標楷體" panose="03000509000000000000" pitchFamily="65" charset="-120"/>
                          <a:ea typeface="標楷體" panose="03000509000000000000" pitchFamily="65" charset="-120"/>
                        </a:rPr>
                        <a:t>22</a:t>
                      </a:r>
                      <a:r>
                        <a:rPr lang="zh-TW" altLang="en-US" sz="1600" u="none" strike="noStrike" dirty="0">
                          <a:effectLst/>
                          <a:latin typeface="標楷體" panose="03000509000000000000" pitchFamily="65" charset="-120"/>
                          <a:ea typeface="標楷體" panose="03000509000000000000" pitchFamily="65" charset="-120"/>
                        </a:rPr>
                        <a:t>條</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教職員退休生效前</a:t>
                      </a:r>
                      <a:r>
                        <a:rPr lang="en-US" altLang="zh-TW" sz="1600" u="none" strike="noStrike" dirty="0">
                          <a:effectLst/>
                          <a:latin typeface="標楷體" panose="03000509000000000000" pitchFamily="65" charset="-120"/>
                          <a:ea typeface="標楷體" panose="03000509000000000000" pitchFamily="65" charset="-120"/>
                        </a:rPr>
                        <a:t>3</a:t>
                      </a:r>
                      <a:r>
                        <a:rPr lang="zh-TW" altLang="en-US" sz="1600" u="none" strike="noStrike" dirty="0">
                          <a:effectLst/>
                          <a:latin typeface="標楷體" panose="03000509000000000000" pitchFamily="65" charset="-120"/>
                          <a:ea typeface="標楷體" panose="03000509000000000000" pitchFamily="65" charset="-120"/>
                        </a:rPr>
                        <a:t>個月填具事實表</a:t>
                      </a:r>
                      <a:r>
                        <a:rPr lang="en-US" altLang="zh-TW" sz="1600" b="1" u="sng" strike="noStrike" dirty="0">
                          <a:solidFill>
                            <a:srgbClr val="C00000"/>
                          </a:solidFill>
                          <a:effectLst/>
                          <a:latin typeface="標楷體" panose="03000509000000000000" pitchFamily="65" charset="-120"/>
                          <a:ea typeface="標楷體" panose="03000509000000000000" pitchFamily="65" charset="-120"/>
                        </a:rPr>
                        <a:t>1</a:t>
                      </a:r>
                      <a:r>
                        <a:rPr lang="zh-TW" altLang="en-US" sz="1600" u="none" strike="noStrike" dirty="0">
                          <a:effectLst/>
                          <a:latin typeface="標楷體" panose="03000509000000000000" pitchFamily="65" charset="-120"/>
                          <a:ea typeface="標楷體" panose="03000509000000000000" pitchFamily="65" charset="-120"/>
                        </a:rPr>
                        <a:t>份及其他表件，學校報本會審定</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82786761"/>
                  </a:ext>
                </a:extLst>
              </a:tr>
              <a:tr h="314965">
                <a:tc gridSpan="2" vMerge="1">
                  <a:txBody>
                    <a:bodyPr/>
                    <a:lstStyle/>
                    <a:p>
                      <a:endParaRPr lang="zh-TW" altLang="en-US"/>
                    </a:p>
                  </a:txBody>
                  <a:tcPr/>
                </a:tc>
                <a:tc hMerge="1" vMerge="1">
                  <a:txBody>
                    <a:bodyPr/>
                    <a:lstStyle/>
                    <a:p>
                      <a:endParaRPr lang="zh-TW" altLang="en-US"/>
                    </a:p>
                  </a:txBody>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第</a:t>
                      </a:r>
                      <a:r>
                        <a:rPr lang="en-US" altLang="zh-TW" sz="1600" u="none" strike="noStrike" dirty="0">
                          <a:effectLst/>
                          <a:latin typeface="標楷體" panose="03000509000000000000" pitchFamily="65" charset="-120"/>
                          <a:ea typeface="標楷體" panose="03000509000000000000" pitchFamily="65" charset="-120"/>
                        </a:rPr>
                        <a:t>23</a:t>
                      </a:r>
                      <a:r>
                        <a:rPr lang="zh-TW" altLang="en-US" sz="1600" u="none" strike="noStrike" dirty="0">
                          <a:effectLst/>
                          <a:latin typeface="標楷體" panose="03000509000000000000" pitchFamily="65" charset="-120"/>
                          <a:ea typeface="標楷體" panose="03000509000000000000" pitchFamily="65" charset="-120"/>
                        </a:rPr>
                        <a:t>條</a:t>
                      </a:r>
                      <a:r>
                        <a:rPr lang="en-US" altLang="zh-TW" sz="1600" u="none" strike="noStrike" dirty="0">
                          <a:effectLst/>
                          <a:latin typeface="標楷體" panose="03000509000000000000" pitchFamily="65" charset="-120"/>
                          <a:ea typeface="標楷體" panose="03000509000000000000" pitchFamily="65" charset="-120"/>
                        </a:rPr>
                        <a:t>-</a:t>
                      </a:r>
                      <a:r>
                        <a:rPr lang="zh-TW" altLang="en-US" sz="1600" u="none" strike="noStrike" dirty="0">
                          <a:effectLst/>
                          <a:latin typeface="標楷體" panose="03000509000000000000" pitchFamily="65" charset="-120"/>
                          <a:ea typeface="標楷體" panose="03000509000000000000" pitchFamily="65" charset="-120"/>
                        </a:rPr>
                        <a:t>第</a:t>
                      </a:r>
                      <a:r>
                        <a:rPr lang="en-US" altLang="zh-TW" sz="1600" u="none" strike="noStrike" dirty="0">
                          <a:effectLst/>
                          <a:latin typeface="標楷體" panose="03000509000000000000" pitchFamily="65" charset="-120"/>
                          <a:ea typeface="標楷體" panose="03000509000000000000" pitchFamily="65" charset="-120"/>
                        </a:rPr>
                        <a:t>26</a:t>
                      </a:r>
                      <a:r>
                        <a:rPr lang="zh-TW" altLang="en-US" sz="1600" u="none" strike="noStrike" dirty="0">
                          <a:effectLst/>
                          <a:latin typeface="標楷體" panose="03000509000000000000" pitchFamily="65" charset="-120"/>
                          <a:ea typeface="標楷體" panose="03000509000000000000" pitchFamily="65" charset="-120"/>
                        </a:rPr>
                        <a:t>條</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延長服務、分期請領相關</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4283857"/>
                  </a:ext>
                </a:extLst>
              </a:tr>
              <a:tr h="564071">
                <a:tc gridSpan="2">
                  <a:txBody>
                    <a:bodyPr/>
                    <a:lstStyle/>
                    <a:p>
                      <a:pPr algn="ctr" fontAlgn="ctr"/>
                      <a:r>
                        <a:rPr lang="zh-TW" altLang="en-US" sz="1600" u="none" strike="noStrike" dirty="0">
                          <a:effectLst/>
                          <a:latin typeface="標楷體" panose="03000509000000000000" pitchFamily="65" charset="-120"/>
                          <a:ea typeface="標楷體" panose="03000509000000000000" pitchFamily="65" charset="-120"/>
                        </a:rPr>
                        <a:t>資遣</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第</a:t>
                      </a:r>
                      <a:r>
                        <a:rPr lang="en-US" altLang="zh-TW" sz="1600" u="none" strike="noStrike" dirty="0">
                          <a:effectLst/>
                          <a:latin typeface="標楷體" panose="03000509000000000000" pitchFamily="65" charset="-120"/>
                          <a:ea typeface="標楷體" panose="03000509000000000000" pitchFamily="65" charset="-120"/>
                        </a:rPr>
                        <a:t>29</a:t>
                      </a:r>
                      <a:r>
                        <a:rPr lang="zh-TW" altLang="en-US" sz="1600" u="none" strike="noStrike" dirty="0">
                          <a:effectLst/>
                          <a:latin typeface="標楷體" panose="03000509000000000000" pitchFamily="65" charset="-120"/>
                          <a:ea typeface="標楷體" panose="03000509000000000000" pitchFamily="65" charset="-120"/>
                        </a:rPr>
                        <a:t>條  </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教職員接到資遣通知後，填具事實表</a:t>
                      </a:r>
                      <a:r>
                        <a:rPr lang="en-US" altLang="zh-TW" sz="1600" b="1" u="sng" strike="noStrike" dirty="0">
                          <a:solidFill>
                            <a:srgbClr val="C00000"/>
                          </a:solidFill>
                          <a:effectLst/>
                          <a:latin typeface="標楷體" panose="03000509000000000000" pitchFamily="65" charset="-120"/>
                          <a:ea typeface="標楷體" panose="03000509000000000000" pitchFamily="65" charset="-120"/>
                        </a:rPr>
                        <a:t>1</a:t>
                      </a:r>
                      <a:r>
                        <a:rPr lang="zh-TW" altLang="en-US" sz="1600" u="none" strike="noStrike" dirty="0">
                          <a:effectLst/>
                          <a:latin typeface="標楷體" panose="03000509000000000000" pitchFamily="65" charset="-120"/>
                          <a:ea typeface="標楷體" panose="03000509000000000000" pitchFamily="65" charset="-120"/>
                        </a:rPr>
                        <a:t>份、選擇書及其他表件，學校報本會審定</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0509509"/>
                  </a:ext>
                </a:extLst>
              </a:tr>
              <a:tr h="314965">
                <a:tc gridSpan="2">
                  <a:txBody>
                    <a:bodyPr/>
                    <a:lstStyle/>
                    <a:p>
                      <a:pPr algn="ctr" fontAlgn="ctr"/>
                      <a:r>
                        <a:rPr lang="zh-TW" altLang="en-US" sz="1600" u="none" strike="noStrike" dirty="0">
                          <a:effectLst/>
                          <a:latin typeface="標楷體" panose="03000509000000000000" pitchFamily="65" charset="-120"/>
                          <a:ea typeface="標楷體" panose="03000509000000000000" pitchFamily="65" charset="-120"/>
                        </a:rPr>
                        <a:t>撫卹</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第</a:t>
                      </a:r>
                      <a:r>
                        <a:rPr lang="en-US" altLang="zh-TW" sz="1600" u="none" strike="noStrike" dirty="0">
                          <a:effectLst/>
                          <a:latin typeface="標楷體" panose="03000509000000000000" pitchFamily="65" charset="-120"/>
                          <a:ea typeface="標楷體" panose="03000509000000000000" pitchFamily="65" charset="-120"/>
                        </a:rPr>
                        <a:t>27</a:t>
                      </a:r>
                      <a:r>
                        <a:rPr lang="zh-TW" altLang="en-US" sz="1600" u="none" strike="noStrike" dirty="0">
                          <a:effectLst/>
                          <a:latin typeface="標楷體" panose="03000509000000000000" pitchFamily="65" charset="-120"/>
                          <a:ea typeface="標楷體" panose="03000509000000000000" pitchFamily="65" charset="-120"/>
                        </a:rPr>
                        <a:t>條</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第</a:t>
                      </a:r>
                      <a:r>
                        <a:rPr lang="en-US" altLang="zh-TW" sz="1600" u="none" strike="noStrike" dirty="0">
                          <a:effectLst/>
                          <a:latin typeface="標楷體" panose="03000509000000000000" pitchFamily="65" charset="-120"/>
                          <a:ea typeface="標楷體" panose="03000509000000000000" pitchFamily="65" charset="-120"/>
                        </a:rPr>
                        <a:t>20</a:t>
                      </a:r>
                      <a:r>
                        <a:rPr lang="zh-TW" altLang="en-US" sz="1600" u="none" strike="noStrike" dirty="0">
                          <a:effectLst/>
                          <a:latin typeface="標楷體" panose="03000509000000000000" pitchFamily="65" charset="-120"/>
                          <a:ea typeface="標楷體" panose="03000509000000000000" pitchFamily="65" charset="-120"/>
                        </a:rPr>
                        <a:t>條第</a:t>
                      </a:r>
                      <a:r>
                        <a:rPr lang="en-US" altLang="zh-TW" sz="1600" u="none" strike="noStrike" dirty="0">
                          <a:effectLst/>
                          <a:latin typeface="標楷體" panose="03000509000000000000" pitchFamily="65" charset="-120"/>
                          <a:ea typeface="標楷體" panose="03000509000000000000" pitchFamily="65" charset="-120"/>
                        </a:rPr>
                        <a:t>8</a:t>
                      </a:r>
                      <a:r>
                        <a:rPr lang="zh-TW" altLang="en-US" sz="1600" u="none" strike="noStrike" dirty="0">
                          <a:effectLst/>
                          <a:latin typeface="標楷體" panose="03000509000000000000" pitchFamily="65" charset="-120"/>
                          <a:ea typeface="標楷體" panose="03000509000000000000" pitchFamily="65" charset="-120"/>
                        </a:rPr>
                        <a:t>項規定各類型亡故定義</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40604904"/>
                  </a:ext>
                </a:extLst>
              </a:tr>
              <a:tr h="629928">
                <a:tc gridSpan="2">
                  <a:txBody>
                    <a:bodyPr/>
                    <a:lstStyle/>
                    <a:p>
                      <a:pPr algn="ctr" fontAlgn="ctr"/>
                      <a:r>
                        <a:rPr lang="zh-TW" altLang="en-US" sz="1600" u="none" strike="noStrike" dirty="0">
                          <a:effectLst/>
                          <a:latin typeface="標楷體" panose="03000509000000000000" pitchFamily="65" charset="-120"/>
                          <a:ea typeface="標楷體" panose="03000509000000000000" pitchFamily="65" charset="-120"/>
                        </a:rPr>
                        <a:t>離職</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zh-TW" altLang="en-US"/>
                    </a:p>
                  </a:txBody>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第</a:t>
                      </a:r>
                      <a:r>
                        <a:rPr lang="en-US" altLang="zh-TW" sz="1600" u="none" strike="noStrike" dirty="0">
                          <a:effectLst/>
                          <a:latin typeface="標楷體" panose="03000509000000000000" pitchFamily="65" charset="-120"/>
                          <a:ea typeface="標楷體" panose="03000509000000000000" pitchFamily="65" charset="-120"/>
                        </a:rPr>
                        <a:t>30</a:t>
                      </a:r>
                      <a:r>
                        <a:rPr lang="zh-TW" altLang="en-US" sz="1600" u="none" strike="noStrike" dirty="0">
                          <a:effectLst/>
                          <a:latin typeface="標楷體" panose="03000509000000000000" pitchFamily="65" charset="-120"/>
                          <a:ea typeface="標楷體" panose="03000509000000000000" pitchFamily="65" charset="-120"/>
                        </a:rPr>
                        <a:t>條</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領取教職員個人儲金本息者，填具離職給與申請書</a:t>
                      </a:r>
                      <a:r>
                        <a:rPr lang="en-US" altLang="zh-TW" sz="1600" b="1" u="sng" strike="noStrike" dirty="0">
                          <a:solidFill>
                            <a:srgbClr val="C00000"/>
                          </a:solidFill>
                          <a:effectLst/>
                          <a:latin typeface="標楷體" panose="03000509000000000000" pitchFamily="65" charset="-120"/>
                          <a:ea typeface="標楷體" panose="03000509000000000000" pitchFamily="65" charset="-120"/>
                        </a:rPr>
                        <a:t>1</a:t>
                      </a:r>
                      <a:r>
                        <a:rPr lang="zh-TW" altLang="en-US" sz="1600" u="none" strike="noStrike" dirty="0">
                          <a:effectLst/>
                          <a:latin typeface="標楷體" panose="03000509000000000000" pitchFamily="65" charset="-120"/>
                          <a:ea typeface="標楷體" panose="03000509000000000000" pitchFamily="65" charset="-120"/>
                        </a:rPr>
                        <a:t>份及其他表件，學校報本會審定</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47562951"/>
                  </a:ext>
                </a:extLst>
              </a:tr>
              <a:tr h="629928">
                <a:tc rowSpan="4">
                  <a:txBody>
                    <a:bodyPr/>
                    <a:lstStyle/>
                    <a:p>
                      <a:pPr algn="ctr" fontAlgn="ctr"/>
                      <a:r>
                        <a:rPr lang="zh-TW" altLang="en-US" sz="1600" u="none" strike="noStrike" dirty="0">
                          <a:effectLst/>
                          <a:latin typeface="標楷體" panose="03000509000000000000" pitchFamily="65" charset="-120"/>
                          <a:ea typeface="標楷體" panose="03000509000000000000" pitchFamily="65" charset="-120"/>
                        </a:rPr>
                        <a:t>其他</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*身份界定</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ctr"/>
                      <a:r>
                        <a:rPr lang="en-US" altLang="zh-TW" sz="1600" u="none" strike="noStrike" dirty="0">
                          <a:effectLst/>
                          <a:latin typeface="標楷體" panose="03000509000000000000" pitchFamily="65" charset="-120"/>
                          <a:ea typeface="標楷體" panose="03000509000000000000" pitchFamily="65" charset="-120"/>
                        </a:rPr>
                        <a:t>(1)</a:t>
                      </a:r>
                      <a:r>
                        <a:rPr lang="zh-TW" altLang="en-US" sz="1600" u="none" strike="noStrike">
                          <a:effectLst/>
                          <a:latin typeface="標楷體" panose="03000509000000000000" pitchFamily="65" charset="-120"/>
                          <a:ea typeface="標楷體" panose="03000509000000000000" pitchFamily="65" charset="-120"/>
                        </a:rPr>
                        <a:t>條例第</a:t>
                      </a:r>
                      <a:r>
                        <a:rPr lang="en-US" altLang="zh-TW" sz="1600" u="none" strike="noStrike" dirty="0">
                          <a:effectLst/>
                          <a:latin typeface="標楷體" panose="03000509000000000000" pitchFamily="65" charset="-120"/>
                          <a:ea typeface="標楷體" panose="03000509000000000000" pitchFamily="65" charset="-120"/>
                        </a:rPr>
                        <a:t>3</a:t>
                      </a:r>
                      <a:r>
                        <a:rPr lang="zh-TW" altLang="en-US" sz="1600" u="none" strike="noStrike">
                          <a:effectLst/>
                          <a:latin typeface="標楷體" panose="03000509000000000000" pitchFamily="65" charset="-120"/>
                          <a:ea typeface="標楷體" panose="03000509000000000000" pitchFamily="65" charset="-120"/>
                        </a:rPr>
                        <a:t>條</a:t>
                      </a:r>
                      <a:br>
                        <a:rPr lang="zh-TW" altLang="en-US" sz="1600" u="none" strike="noStrike">
                          <a:effectLst/>
                          <a:latin typeface="標楷體" panose="03000509000000000000" pitchFamily="65" charset="-120"/>
                          <a:ea typeface="標楷體" panose="03000509000000000000" pitchFamily="65" charset="-120"/>
                        </a:rPr>
                      </a:br>
                      <a:r>
                        <a:rPr lang="en-US" altLang="zh-TW" sz="1600" u="none" strike="noStrike" dirty="0">
                          <a:effectLst/>
                          <a:latin typeface="標楷體" panose="03000509000000000000" pitchFamily="65" charset="-120"/>
                          <a:ea typeface="標楷體" panose="03000509000000000000" pitchFamily="65" charset="-120"/>
                        </a:rPr>
                        <a:t>(2)</a:t>
                      </a:r>
                      <a:r>
                        <a:rPr lang="zh-TW" altLang="en-US" sz="1600" u="none" strike="noStrike">
                          <a:effectLst/>
                          <a:latin typeface="標楷體" panose="03000509000000000000" pitchFamily="65" charset="-120"/>
                          <a:ea typeface="標楷體" panose="03000509000000000000" pitchFamily="65" charset="-120"/>
                        </a:rPr>
                        <a:t>細則第</a:t>
                      </a:r>
                      <a:r>
                        <a:rPr lang="en-US" altLang="zh-TW" sz="1600" u="none" strike="noStrike" dirty="0">
                          <a:effectLst/>
                          <a:latin typeface="標楷體" panose="03000509000000000000" pitchFamily="65" charset="-120"/>
                          <a:ea typeface="標楷體" panose="03000509000000000000" pitchFamily="65" charset="-120"/>
                        </a:rPr>
                        <a:t>3</a:t>
                      </a:r>
                      <a:r>
                        <a:rPr lang="zh-TW" altLang="en-US" sz="1600" u="none" strike="noStrike">
                          <a:effectLst/>
                          <a:latin typeface="標楷體" panose="03000509000000000000" pitchFamily="65" charset="-120"/>
                          <a:ea typeface="標楷體" panose="03000509000000000000" pitchFamily="65" charset="-120"/>
                        </a:rPr>
                        <a:t>條</a:t>
                      </a:r>
                      <a:endParaRPr lang="zh-TW" altLang="en-US" sz="16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教職員係編制內有給專任現職校長、教師、職員</a:t>
                      </a:r>
                      <a:r>
                        <a:rPr lang="en-US" altLang="zh-TW" sz="1600" u="none" strike="noStrike" dirty="0">
                          <a:effectLst/>
                          <a:latin typeface="標楷體" panose="03000509000000000000" pitchFamily="65" charset="-120"/>
                          <a:ea typeface="標楷體" panose="03000509000000000000" pitchFamily="65" charset="-120"/>
                        </a:rPr>
                        <a:t>(</a:t>
                      </a:r>
                      <a:r>
                        <a:rPr lang="zh-TW" altLang="en-US" sz="1600" u="none" strike="noStrike" dirty="0">
                          <a:effectLst/>
                          <a:latin typeface="標楷體" panose="03000509000000000000" pitchFamily="65" charset="-120"/>
                          <a:ea typeface="標楷體" panose="03000509000000000000" pitchFamily="65" charset="-120"/>
                        </a:rPr>
                        <a:t>以員額編制內人員為限</a:t>
                      </a:r>
                      <a:r>
                        <a:rPr lang="en-US" altLang="zh-TW" sz="1600" u="none" strike="noStrike" dirty="0">
                          <a:effectLst/>
                          <a:latin typeface="標楷體" panose="03000509000000000000" pitchFamily="65" charset="-120"/>
                          <a:ea typeface="標楷體" panose="03000509000000000000" pitchFamily="65" charset="-120"/>
                        </a:rPr>
                        <a:t>)</a:t>
                      </a:r>
                      <a:endParaRPr lang="en-US" altLang="zh-TW"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1767631"/>
                  </a:ext>
                </a:extLst>
              </a:tr>
              <a:tr h="314965">
                <a:tc vMerge="1">
                  <a:txBody>
                    <a:bodyPr/>
                    <a:lstStyle/>
                    <a:p>
                      <a:endParaRPr lang="zh-TW" altLang="en-US"/>
                    </a:p>
                  </a:txBody>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*年資採計</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ctr"/>
                      <a:r>
                        <a:rPr lang="zh-TW" altLang="en-US" sz="1600" u="none" strike="noStrike">
                          <a:effectLst/>
                          <a:latin typeface="標楷體" panose="03000509000000000000" pitchFamily="65" charset="-120"/>
                          <a:ea typeface="標楷體" panose="03000509000000000000" pitchFamily="65" charset="-120"/>
                        </a:rPr>
                        <a:t>條例第</a:t>
                      </a:r>
                      <a:r>
                        <a:rPr lang="en-US" altLang="zh-TW" sz="1600" u="none" strike="noStrike" dirty="0">
                          <a:effectLst/>
                          <a:latin typeface="標楷體" panose="03000509000000000000" pitchFamily="65" charset="-120"/>
                          <a:ea typeface="標楷體" panose="03000509000000000000" pitchFamily="65" charset="-120"/>
                        </a:rPr>
                        <a:t>12</a:t>
                      </a:r>
                      <a:r>
                        <a:rPr lang="zh-TW" altLang="en-US" sz="1600" u="none" strike="noStrike">
                          <a:effectLst/>
                          <a:latin typeface="標楷體" panose="03000509000000000000" pitchFamily="65" charset="-120"/>
                          <a:ea typeface="標楷體" panose="03000509000000000000" pitchFamily="65" charset="-120"/>
                        </a:rPr>
                        <a:t>條</a:t>
                      </a:r>
                      <a:endParaRPr lang="zh-TW" altLang="en-US" sz="16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合併採計退撫條例施行前後之未領、合格任職年資</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61622879"/>
                  </a:ext>
                </a:extLst>
              </a:tr>
              <a:tr h="314965">
                <a:tc vMerge="1">
                  <a:txBody>
                    <a:bodyPr/>
                    <a:lstStyle/>
                    <a:p>
                      <a:endParaRPr lang="zh-TW" altLang="en-US"/>
                    </a:p>
                  </a:txBody>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*生效日</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條例第</a:t>
                      </a:r>
                      <a:r>
                        <a:rPr lang="en-US" altLang="zh-TW" sz="1600" u="none" strike="noStrike" dirty="0">
                          <a:effectLst/>
                          <a:latin typeface="標楷體" panose="03000509000000000000" pitchFamily="65" charset="-120"/>
                          <a:ea typeface="標楷體" panose="03000509000000000000" pitchFamily="65" charset="-120"/>
                        </a:rPr>
                        <a:t>19</a:t>
                      </a:r>
                      <a:r>
                        <a:rPr lang="zh-TW" altLang="en-US" sz="1600" u="none" strike="noStrike" dirty="0">
                          <a:effectLst/>
                          <a:latin typeface="標楷體" panose="03000509000000000000" pitchFamily="65" charset="-120"/>
                          <a:ea typeface="標楷體" panose="03000509000000000000" pitchFamily="65" charset="-120"/>
                        </a:rPr>
                        <a:t>條</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校長、教師其退休生效日以</a:t>
                      </a:r>
                      <a:r>
                        <a:rPr lang="en-US" altLang="zh-TW" sz="1600" u="none" strike="noStrike" dirty="0">
                          <a:effectLst/>
                          <a:latin typeface="標楷體" panose="03000509000000000000" pitchFamily="65" charset="-120"/>
                          <a:ea typeface="標楷體" panose="03000509000000000000" pitchFamily="65" charset="-120"/>
                        </a:rPr>
                        <a:t>2/1</a:t>
                      </a:r>
                      <a:r>
                        <a:rPr lang="zh-TW" altLang="en-US" sz="1600" u="none" strike="noStrike" dirty="0">
                          <a:effectLst/>
                          <a:latin typeface="標楷體" panose="03000509000000000000" pitchFamily="65" charset="-120"/>
                          <a:ea typeface="標楷體" panose="03000509000000000000" pitchFamily="65" charset="-120"/>
                        </a:rPr>
                        <a:t>或</a:t>
                      </a:r>
                      <a:r>
                        <a:rPr lang="en-US" altLang="zh-TW" sz="1600" u="none" strike="noStrike" dirty="0">
                          <a:effectLst/>
                          <a:latin typeface="標楷體" panose="03000509000000000000" pitchFamily="65" charset="-120"/>
                          <a:ea typeface="標楷體" panose="03000509000000000000" pitchFamily="65" charset="-120"/>
                        </a:rPr>
                        <a:t>8/1</a:t>
                      </a:r>
                      <a:r>
                        <a:rPr lang="zh-TW" altLang="en-US" sz="1600" u="none" strike="noStrike" dirty="0">
                          <a:effectLst/>
                          <a:latin typeface="標楷體" panose="03000509000000000000" pitchFamily="65" charset="-120"/>
                          <a:ea typeface="標楷體" panose="03000509000000000000" pitchFamily="65" charset="-120"/>
                        </a:rPr>
                        <a:t>為準</a:t>
                      </a:r>
                      <a:r>
                        <a:rPr lang="en-US" altLang="zh-TW" sz="1600" u="none" strike="noStrike" dirty="0">
                          <a:effectLst/>
                          <a:latin typeface="標楷體" panose="03000509000000000000" pitchFamily="65" charset="-120"/>
                          <a:ea typeface="標楷體" panose="03000509000000000000" pitchFamily="65" charset="-120"/>
                        </a:rPr>
                        <a:t>(</a:t>
                      </a:r>
                      <a:r>
                        <a:rPr lang="zh-TW" altLang="en-US" sz="1600" u="none" strike="noStrike" dirty="0">
                          <a:effectLst/>
                          <a:latin typeface="標楷體" panose="03000509000000000000" pitchFamily="65" charset="-120"/>
                          <a:ea typeface="標楷體" panose="03000509000000000000" pitchFamily="65" charset="-120"/>
                        </a:rPr>
                        <a:t>除特殊原因</a:t>
                      </a:r>
                      <a:r>
                        <a:rPr lang="en-US" altLang="zh-TW" sz="1600" u="none" strike="noStrike" dirty="0">
                          <a:effectLst/>
                          <a:latin typeface="標楷體" panose="03000509000000000000" pitchFamily="65" charset="-120"/>
                          <a:ea typeface="標楷體" panose="03000509000000000000" pitchFamily="65" charset="-120"/>
                        </a:rPr>
                        <a:t>)</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3922475"/>
                  </a:ext>
                </a:extLst>
              </a:tr>
              <a:tr h="314965">
                <a:tc vMerge="1">
                  <a:txBody>
                    <a:bodyPr/>
                    <a:lstStyle/>
                    <a:p>
                      <a:endParaRPr lang="zh-TW" altLang="en-US"/>
                    </a:p>
                  </a:txBody>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*基數計算</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fontAlgn="ctr"/>
                      <a:r>
                        <a:rPr lang="zh-TW" altLang="en-US" sz="1600" u="none" strike="noStrike">
                          <a:effectLst/>
                          <a:latin typeface="標楷體" panose="03000509000000000000" pitchFamily="65" charset="-120"/>
                          <a:ea typeface="標楷體" panose="03000509000000000000" pitchFamily="65" charset="-120"/>
                        </a:rPr>
                        <a:t>細則第</a:t>
                      </a:r>
                      <a:r>
                        <a:rPr lang="en-US" altLang="zh-TW" sz="1600" u="none" strike="noStrike" dirty="0">
                          <a:effectLst/>
                          <a:latin typeface="標楷體" panose="03000509000000000000" pitchFamily="65" charset="-120"/>
                          <a:ea typeface="標楷體" panose="03000509000000000000" pitchFamily="65" charset="-120"/>
                        </a:rPr>
                        <a:t>21</a:t>
                      </a:r>
                      <a:r>
                        <a:rPr lang="zh-TW" altLang="en-US" sz="1600" u="none" strike="noStrike">
                          <a:effectLst/>
                          <a:latin typeface="標楷體" panose="03000509000000000000" pitchFamily="65" charset="-120"/>
                          <a:ea typeface="標楷體" panose="03000509000000000000" pitchFamily="65" charset="-120"/>
                        </a:rPr>
                        <a:t>條</a:t>
                      </a:r>
                      <a:endParaRPr lang="zh-TW" altLang="en-US" sz="1600" b="0" i="0" u="none" strike="noStrike">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600" u="none" strike="noStrike" dirty="0">
                          <a:effectLst/>
                          <a:latin typeface="標楷體" panose="03000509000000000000" pitchFamily="65" charset="-120"/>
                          <a:ea typeface="標楷體" panose="03000509000000000000" pitchFamily="65" charset="-120"/>
                        </a:rPr>
                        <a:t>　</a:t>
                      </a:r>
                      <a:endParaRPr lang="zh-TW" altLang="en-US" sz="16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9787948"/>
                  </a:ext>
                </a:extLst>
              </a:tr>
            </a:tbl>
          </a:graphicData>
        </a:graphic>
      </p:graphicFrame>
      <p:sp>
        <p:nvSpPr>
          <p:cNvPr id="3" name="矩形 8">
            <a:extLst>
              <a:ext uri="{FF2B5EF4-FFF2-40B4-BE49-F238E27FC236}">
                <a16:creationId xmlns:a16="http://schemas.microsoft.com/office/drawing/2014/main" id="{D2352C55-9740-0F80-3957-7DD2973FFF1E}"/>
              </a:ext>
            </a:extLst>
          </p:cNvPr>
          <p:cNvSpPr/>
          <p:nvPr/>
        </p:nvSpPr>
        <p:spPr>
          <a:xfrm>
            <a:off x="1559693" y="595973"/>
            <a:ext cx="4862299" cy="707886"/>
          </a:xfrm>
          <a:prstGeom prst="rect">
            <a:avLst/>
          </a:prstGeom>
        </p:spPr>
        <p:txBody>
          <a:bodyPr wrap="square">
            <a:spAutoFit/>
          </a:bodyPr>
          <a:lstStyle/>
          <a:p>
            <a:r>
              <a:rPr lang="zh-TW" altLang="en-US" sz="2000" spc="600" dirty="0">
                <a:latin typeface="標楷體" panose="03000509000000000000" pitchFamily="65" charset="-120"/>
                <a:ea typeface="標楷體" panose="03000509000000000000" pitchFamily="65" charset="-120"/>
                <a:cs typeface="+mn-ea"/>
                <a:sym typeface="+mn-lt"/>
              </a:rPr>
              <a:t>各案件之適用條款</a:t>
            </a:r>
            <a:endParaRPr lang="en-US" altLang="zh-TW" sz="2000" spc="600" dirty="0">
              <a:latin typeface="標楷體" panose="03000509000000000000" pitchFamily="65" charset="-120"/>
              <a:ea typeface="標楷體" panose="03000509000000000000" pitchFamily="65" charset="-120"/>
              <a:cs typeface="+mn-ea"/>
              <a:sym typeface="+mn-lt"/>
            </a:endParaRPr>
          </a:p>
          <a:p>
            <a:r>
              <a:rPr lang="zh-TW" altLang="en-US" sz="2000" spc="600" dirty="0">
                <a:latin typeface="標楷體" panose="03000509000000000000" pitchFamily="65" charset="-120"/>
                <a:ea typeface="標楷體" panose="03000509000000000000" pitchFamily="65" charset="-120"/>
                <a:cs typeface="+mn-ea"/>
                <a:sym typeface="+mn-lt"/>
              </a:rPr>
              <a:t>     </a:t>
            </a: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退撫條例施行細則</a:t>
            </a:r>
            <a:endParaRPr lang="en-US" altLang="zh-TW" sz="2000" spc="600" dirty="0">
              <a:latin typeface="標楷體" panose="03000509000000000000" pitchFamily="65" charset="-120"/>
              <a:ea typeface="標楷體" panose="03000509000000000000" pitchFamily="65" charset="-120"/>
              <a:cs typeface="+mn-ea"/>
              <a:sym typeface="+mn-lt"/>
            </a:endParaRPr>
          </a:p>
        </p:txBody>
      </p:sp>
      <p:sp>
        <p:nvSpPr>
          <p:cNvPr id="5" name="矩形 4">
            <a:extLst>
              <a:ext uri="{FF2B5EF4-FFF2-40B4-BE49-F238E27FC236}">
                <a16:creationId xmlns:a16="http://schemas.microsoft.com/office/drawing/2014/main" id="{97CC8F5F-251F-4FCB-54DD-CAC199790B15}"/>
              </a:ext>
            </a:extLst>
          </p:cNvPr>
          <p:cNvSpPr/>
          <p:nvPr/>
        </p:nvSpPr>
        <p:spPr>
          <a:xfrm>
            <a:off x="484742" y="1894901"/>
            <a:ext cx="2735855" cy="616945"/>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5364F9FA-2492-22B4-354C-72E7F6DCBB91}"/>
              </a:ext>
            </a:extLst>
          </p:cNvPr>
          <p:cNvSpPr/>
          <p:nvPr/>
        </p:nvSpPr>
        <p:spPr>
          <a:xfrm>
            <a:off x="3259777" y="1894901"/>
            <a:ext cx="8283474" cy="269127"/>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0" name="接點: 弧形 9">
            <a:extLst>
              <a:ext uri="{FF2B5EF4-FFF2-40B4-BE49-F238E27FC236}">
                <a16:creationId xmlns:a16="http://schemas.microsoft.com/office/drawing/2014/main" id="{288750AA-C813-80E2-2847-FF2E7A5BB03D}"/>
              </a:ext>
            </a:extLst>
          </p:cNvPr>
          <p:cNvCxnSpPr>
            <a:cxnSpLocks/>
          </p:cNvCxnSpPr>
          <p:nvPr/>
        </p:nvCxnSpPr>
        <p:spPr>
          <a:xfrm rot="10800000" flipV="1">
            <a:off x="6973678" y="1392150"/>
            <a:ext cx="672029" cy="402644"/>
          </a:xfrm>
          <a:prstGeom prst="curvedConnector3">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文字方塊 10">
            <a:extLst>
              <a:ext uri="{FF2B5EF4-FFF2-40B4-BE49-F238E27FC236}">
                <a16:creationId xmlns:a16="http://schemas.microsoft.com/office/drawing/2014/main" id="{486F893B-3D20-DDE3-F075-6625B0471F85}"/>
              </a:ext>
            </a:extLst>
          </p:cNvPr>
          <p:cNvSpPr txBox="1"/>
          <p:nvPr/>
        </p:nvSpPr>
        <p:spPr>
          <a:xfrm>
            <a:off x="6279614" y="999969"/>
            <a:ext cx="5263637" cy="338554"/>
          </a:xfrm>
          <a:prstGeom prst="rect">
            <a:avLst/>
          </a:prstGeom>
          <a:solidFill>
            <a:schemeClr val="accent4">
              <a:lumMod val="20000"/>
              <a:lumOff val="80000"/>
            </a:schemeClr>
          </a:solidFill>
        </p:spPr>
        <p:txBody>
          <a:bodyPr wrap="square" rtlCol="0">
            <a:spAutoFit/>
          </a:bodyPr>
          <a:lstStyle/>
          <a:p>
            <a:r>
              <a:rPr lang="zh-TW" altLang="en-US" sz="1600" b="1" dirty="0">
                <a:solidFill>
                  <a:srgbClr val="C00000"/>
                </a:solidFill>
                <a:latin typeface="標楷體" panose="03000509000000000000" pitchFamily="65" charset="-120"/>
                <a:ea typeface="標楷體" panose="03000509000000000000" pitchFamily="65" charset="-120"/>
              </a:rPr>
              <a:t>***請各校依規定將</a:t>
            </a:r>
            <a:r>
              <a:rPr lang="zh-TW" altLang="zh-TW" sz="1600" b="1"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1600" b="1"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退休</a:t>
            </a:r>
            <a:r>
              <a:rPr lang="zh-TW" altLang="zh-TW" sz="1600" b="1"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a:t>
            </a:r>
            <a:r>
              <a:rPr lang="zh-TW" altLang="en-US" sz="1600" b="1"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案件於生效前</a:t>
            </a:r>
            <a:r>
              <a:rPr lang="en-US" altLang="zh-TW" sz="1600" b="1"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3</a:t>
            </a:r>
            <a:r>
              <a:rPr lang="zh-TW" altLang="en-US" sz="1600" b="1"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個月送達本會</a:t>
            </a:r>
            <a:r>
              <a:rPr lang="en-US" altLang="zh-TW" sz="1600" b="1"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altLang="zh-TW" sz="1600" b="1"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23858326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2101371" cy="7050561"/>
            <a:chOff x="10546573" y="491439"/>
            <a:chExt cx="21013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819944" y="6214815"/>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34</a:t>
            </a:fld>
            <a:endParaRPr lang="zh-CN" altLang="en-US" dirty="0"/>
          </a:p>
        </p:txBody>
      </p:sp>
      <p:sp>
        <p:nvSpPr>
          <p:cNvPr id="16" name="矩形 8">
            <a:extLst>
              <a:ext uri="{FF2B5EF4-FFF2-40B4-BE49-F238E27FC236}">
                <a16:creationId xmlns:a16="http://schemas.microsoft.com/office/drawing/2014/main" id="{5FC2F99F-3B64-4EF7-8F8F-8CCD251C7D7C}"/>
              </a:ext>
            </a:extLst>
          </p:cNvPr>
          <p:cNvSpPr/>
          <p:nvPr/>
        </p:nvSpPr>
        <p:spPr>
          <a:xfrm>
            <a:off x="1624607" y="119533"/>
            <a:ext cx="11138696" cy="1369606"/>
          </a:xfrm>
          <a:prstGeom prst="rect">
            <a:avLst/>
          </a:prstGeom>
        </p:spPr>
        <p:txBody>
          <a:bodyPr wrap="square">
            <a:spAutoFit/>
          </a:bodyPr>
          <a:lstStyle/>
          <a:p>
            <a:r>
              <a:rPr lang="zh-TW" altLang="en-US" sz="2200" spc="600" dirty="0">
                <a:latin typeface="標楷體" panose="03000509000000000000" pitchFamily="65" charset="-120"/>
                <a:ea typeface="標楷體" panose="03000509000000000000" pitchFamily="65" charset="-120"/>
                <a:cs typeface="+mn-ea"/>
                <a:sym typeface="+mn-lt"/>
              </a:rPr>
              <a:t>各案件之適用條款</a:t>
            </a:r>
            <a:endParaRPr lang="en-US" altLang="zh-TW" sz="2200" spc="600" dirty="0">
              <a:latin typeface="標楷體" panose="03000509000000000000" pitchFamily="65" charset="-120"/>
              <a:ea typeface="標楷體" panose="03000509000000000000" pitchFamily="65" charset="-120"/>
              <a:cs typeface="+mn-ea"/>
              <a:sym typeface="+mn-lt"/>
            </a:endParaRPr>
          </a:p>
          <a:p>
            <a:endParaRPr lang="en-US" altLang="zh-TW" sz="900" spc="600" dirty="0">
              <a:latin typeface="標楷體" panose="03000509000000000000" pitchFamily="65" charset="-120"/>
              <a:ea typeface="標楷體" panose="03000509000000000000" pitchFamily="65" charset="-120"/>
              <a:cs typeface="+mn-ea"/>
              <a:sym typeface="+mn-lt"/>
            </a:endParaRPr>
          </a:p>
          <a:p>
            <a:pPr marL="342900" indent="-342900">
              <a:buFont typeface="Wingdings" panose="05000000000000000000" pitchFamily="2" charset="2"/>
              <a:buChar char="p"/>
            </a:pPr>
            <a:r>
              <a:rPr lang="en-US" altLang="zh-TW" sz="2200" spc="600" dirty="0">
                <a:latin typeface="標楷體" panose="03000509000000000000" pitchFamily="65" charset="-120"/>
                <a:ea typeface="標楷體" panose="03000509000000000000" pitchFamily="65" charset="-120"/>
                <a:cs typeface="+mn-ea"/>
                <a:sym typeface="+mn-lt"/>
              </a:rPr>
              <a:t>&lt;</a:t>
            </a:r>
            <a:r>
              <a:rPr lang="zh-TW" altLang="en-US" sz="2200" spc="600" dirty="0">
                <a:latin typeface="標楷體" panose="03000509000000000000" pitchFamily="65" charset="-120"/>
                <a:ea typeface="標楷體" panose="03000509000000000000" pitchFamily="65" charset="-120"/>
                <a:cs typeface="+mn-ea"/>
                <a:sym typeface="+mn-lt"/>
              </a:rPr>
              <a:t>私校退撫條例</a:t>
            </a:r>
            <a:r>
              <a:rPr lang="en-US" altLang="zh-TW" sz="2200" spc="600" dirty="0">
                <a:latin typeface="標楷體" panose="03000509000000000000" pitchFamily="65" charset="-120"/>
                <a:ea typeface="標楷體" panose="03000509000000000000" pitchFamily="65" charset="-120"/>
                <a:cs typeface="+mn-ea"/>
                <a:sym typeface="+mn-lt"/>
              </a:rPr>
              <a:t>&gt;</a:t>
            </a:r>
            <a:r>
              <a:rPr lang="zh-TW" altLang="en-US" sz="2200" spc="600" dirty="0">
                <a:latin typeface="標楷體" panose="03000509000000000000" pitchFamily="65" charset="-120"/>
                <a:ea typeface="標楷體" panose="03000509000000000000" pitchFamily="65" charset="-120"/>
                <a:cs typeface="+mn-ea"/>
                <a:sym typeface="+mn-lt"/>
              </a:rPr>
              <a:t>第</a:t>
            </a:r>
            <a:r>
              <a:rPr lang="en-US" altLang="zh-TW" sz="2200" spc="600" dirty="0">
                <a:latin typeface="標楷體" panose="03000509000000000000" pitchFamily="65" charset="-120"/>
                <a:ea typeface="標楷體" panose="03000509000000000000" pitchFamily="65" charset="-120"/>
                <a:cs typeface="+mn-ea"/>
                <a:sym typeface="+mn-lt"/>
              </a:rPr>
              <a:t>25</a:t>
            </a:r>
            <a:r>
              <a:rPr lang="zh-TW" altLang="en-US" sz="2200" spc="600" dirty="0">
                <a:latin typeface="標楷體" panose="03000509000000000000" pitchFamily="65" charset="-120"/>
                <a:ea typeface="標楷體" panose="03000509000000000000" pitchFamily="65" charset="-120"/>
                <a:cs typeface="+mn-ea"/>
                <a:sym typeface="+mn-lt"/>
              </a:rPr>
              <a:t>條規範之修正</a:t>
            </a:r>
            <a:r>
              <a:rPr lang="en-US" altLang="zh-TW" sz="2000" b="1" spc="600" dirty="0">
                <a:latin typeface="細明體" panose="02020509000000000000" pitchFamily="49" charset="-120"/>
                <a:ea typeface="細明體" panose="02020509000000000000" pitchFamily="49" charset="-120"/>
                <a:cs typeface="+mn-ea"/>
                <a:sym typeface="+mn-lt"/>
              </a:rPr>
              <a:t>(112</a:t>
            </a:r>
            <a:r>
              <a:rPr lang="zh-TW" altLang="en-US" sz="2000" b="1" spc="600" dirty="0">
                <a:latin typeface="細明體" panose="02020509000000000000" pitchFamily="49" charset="-120"/>
                <a:ea typeface="細明體" panose="02020509000000000000" pitchFamily="49" charset="-120"/>
                <a:cs typeface="+mn-ea"/>
                <a:sym typeface="+mn-lt"/>
              </a:rPr>
              <a:t>年</a:t>
            </a:r>
            <a:r>
              <a:rPr lang="en-US" altLang="zh-TW" sz="2000" b="1" spc="600" dirty="0">
                <a:latin typeface="細明體" panose="02020509000000000000" pitchFamily="49" charset="-120"/>
                <a:ea typeface="細明體" panose="02020509000000000000" pitchFamily="49" charset="-120"/>
                <a:cs typeface="+mn-ea"/>
                <a:sym typeface="+mn-lt"/>
              </a:rPr>
              <a:t>6</a:t>
            </a:r>
            <a:r>
              <a:rPr lang="zh-TW" altLang="en-US" sz="2000" b="1" spc="600" dirty="0">
                <a:latin typeface="細明體" panose="02020509000000000000" pitchFamily="49" charset="-120"/>
                <a:ea typeface="細明體" panose="02020509000000000000" pitchFamily="49" charset="-120"/>
                <a:cs typeface="+mn-ea"/>
                <a:sym typeface="+mn-lt"/>
              </a:rPr>
              <a:t>月</a:t>
            </a:r>
            <a:r>
              <a:rPr lang="en-US" altLang="zh-TW" sz="2000" b="1" spc="600" dirty="0">
                <a:latin typeface="細明體" panose="02020509000000000000" pitchFamily="49" charset="-120"/>
                <a:ea typeface="細明體" panose="02020509000000000000" pitchFamily="49" charset="-120"/>
                <a:cs typeface="+mn-ea"/>
                <a:sym typeface="+mn-lt"/>
              </a:rPr>
              <a:t>11</a:t>
            </a:r>
            <a:r>
              <a:rPr lang="zh-TW" altLang="en-US" sz="2000" b="1" spc="600" dirty="0">
                <a:latin typeface="細明體" panose="02020509000000000000" pitchFamily="49" charset="-120"/>
                <a:ea typeface="細明體" panose="02020509000000000000" pitchFamily="49" charset="-120"/>
                <a:cs typeface="+mn-ea"/>
                <a:sym typeface="+mn-lt"/>
              </a:rPr>
              <a:t>日生效</a:t>
            </a:r>
            <a:r>
              <a:rPr lang="en-US" altLang="zh-TW" sz="2000" b="1" spc="600" dirty="0">
                <a:latin typeface="細明體" panose="02020509000000000000" pitchFamily="49" charset="-120"/>
                <a:ea typeface="細明體" panose="02020509000000000000" pitchFamily="49" charset="-120"/>
                <a:cs typeface="+mn-ea"/>
                <a:sym typeface="+mn-lt"/>
              </a:rPr>
              <a:t>)</a:t>
            </a:r>
          </a:p>
          <a:p>
            <a:pPr marL="342900" indent="-342900">
              <a:buFont typeface="Wingdings" panose="05000000000000000000" pitchFamily="2" charset="2"/>
              <a:buChar char="p"/>
            </a:pPr>
            <a:endParaRPr lang="en-US" altLang="zh-TW" sz="800" spc="600" dirty="0">
              <a:latin typeface="標楷體" panose="03000509000000000000" pitchFamily="65" charset="-120"/>
              <a:ea typeface="標楷體" panose="03000509000000000000" pitchFamily="65" charset="-120"/>
              <a:cs typeface="+mn-ea"/>
              <a:sym typeface="+mn-lt"/>
            </a:endParaRPr>
          </a:p>
          <a:p>
            <a:r>
              <a:rPr lang="zh-TW" altLang="en-US" sz="2200" spc="600" dirty="0">
                <a:latin typeface="標楷體" panose="03000509000000000000" pitchFamily="65" charset="-120"/>
                <a:ea typeface="標楷體" panose="03000509000000000000" pitchFamily="65" charset="-120"/>
                <a:cs typeface="+mn-ea"/>
                <a:sym typeface="+mn-lt"/>
              </a:rPr>
              <a:t>  </a:t>
            </a:r>
            <a:r>
              <a:rPr lang="en-US" altLang="zh-TW" sz="2200" spc="600" dirty="0">
                <a:latin typeface="標楷體" panose="03000509000000000000" pitchFamily="65" charset="-120"/>
                <a:ea typeface="標楷體" panose="03000509000000000000" pitchFamily="65" charset="-120"/>
                <a:cs typeface="+mn-ea"/>
                <a:sym typeface="+mn-lt"/>
              </a:rPr>
              <a:t>-</a:t>
            </a:r>
            <a:r>
              <a:rPr lang="zh-TW" altLang="en-US" sz="2200" u="sng" spc="600" dirty="0">
                <a:latin typeface="標楷體" panose="03000509000000000000" pitchFamily="65" charset="-120"/>
                <a:ea typeface="標楷體" panose="03000509000000000000" pitchFamily="65" charset="-120"/>
                <a:cs typeface="+mn-ea"/>
                <a:sym typeface="+mn-lt"/>
              </a:rPr>
              <a:t>離職、資遣給與之請領</a:t>
            </a:r>
            <a:endParaRPr lang="en-US" altLang="zh-TW" sz="2200" u="sng" spc="600" dirty="0">
              <a:latin typeface="標楷體" panose="03000509000000000000" pitchFamily="65" charset="-120"/>
              <a:ea typeface="標楷體" panose="03000509000000000000" pitchFamily="65" charset="-120"/>
              <a:cs typeface="+mn-ea"/>
              <a:sym typeface="+mn-lt"/>
            </a:endParaRPr>
          </a:p>
        </p:txBody>
      </p:sp>
      <p:sp>
        <p:nvSpPr>
          <p:cNvPr id="2" name="文字方塊 1">
            <a:extLst>
              <a:ext uri="{FF2B5EF4-FFF2-40B4-BE49-F238E27FC236}">
                <a16:creationId xmlns:a16="http://schemas.microsoft.com/office/drawing/2014/main" id="{7AE88848-BD82-3040-2509-0245792643B2}"/>
              </a:ext>
            </a:extLst>
          </p:cNvPr>
          <p:cNvSpPr txBox="1"/>
          <p:nvPr/>
        </p:nvSpPr>
        <p:spPr>
          <a:xfrm>
            <a:off x="909067" y="2384531"/>
            <a:ext cx="1693013" cy="523220"/>
          </a:xfrm>
          <a:prstGeom prst="rect">
            <a:avLst/>
          </a:prstGeom>
          <a:solidFill>
            <a:schemeClr val="accent5">
              <a:lumMod val="20000"/>
              <a:lumOff val="80000"/>
            </a:schemeClr>
          </a:solidFill>
          <a:ln w="28575">
            <a:solidFill>
              <a:srgbClr val="0070C0"/>
            </a:solidFill>
          </a:ln>
        </p:spPr>
        <p:txBody>
          <a:bodyPr wrap="square" rtlCol="0">
            <a:spAutoFit/>
          </a:bodyPr>
          <a:lstStyle/>
          <a:p>
            <a:pPr algn="ctr"/>
            <a:r>
              <a:rPr lang="zh-TW" altLang="en-US" sz="2400" b="1" dirty="0">
                <a:latin typeface="+mn-ea"/>
              </a:rPr>
              <a:t> </a:t>
            </a:r>
            <a:r>
              <a:rPr lang="zh-TW" altLang="en-US" sz="2800" b="1" dirty="0">
                <a:latin typeface="標楷體" panose="03000509000000000000" pitchFamily="65" charset="-120"/>
                <a:ea typeface="標楷體" panose="03000509000000000000" pitchFamily="65" charset="-120"/>
              </a:rPr>
              <a:t>離職給與</a:t>
            </a:r>
            <a:endParaRPr lang="en-US" altLang="zh-TW" sz="2800" b="1" dirty="0">
              <a:latin typeface="標楷體" panose="03000509000000000000" pitchFamily="65" charset="-120"/>
              <a:ea typeface="標楷體" panose="03000509000000000000" pitchFamily="65" charset="-120"/>
            </a:endParaRPr>
          </a:p>
        </p:txBody>
      </p:sp>
      <p:sp>
        <p:nvSpPr>
          <p:cNvPr id="3" name="箭號: 向右 2">
            <a:extLst>
              <a:ext uri="{FF2B5EF4-FFF2-40B4-BE49-F238E27FC236}">
                <a16:creationId xmlns:a16="http://schemas.microsoft.com/office/drawing/2014/main" id="{DED14649-C54C-314F-D77D-99A9318078FC}"/>
              </a:ext>
            </a:extLst>
          </p:cNvPr>
          <p:cNvSpPr/>
          <p:nvPr/>
        </p:nvSpPr>
        <p:spPr>
          <a:xfrm rot="20695451">
            <a:off x="2916663" y="2185879"/>
            <a:ext cx="687540" cy="3271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箭號: 向右 4">
            <a:extLst>
              <a:ext uri="{FF2B5EF4-FFF2-40B4-BE49-F238E27FC236}">
                <a16:creationId xmlns:a16="http://schemas.microsoft.com/office/drawing/2014/main" id="{635911D5-9ADB-EE50-B2FD-9EFC06A9F752}"/>
              </a:ext>
            </a:extLst>
          </p:cNvPr>
          <p:cNvSpPr/>
          <p:nvPr/>
        </p:nvSpPr>
        <p:spPr>
          <a:xfrm rot="1560932">
            <a:off x="2917888" y="2825293"/>
            <a:ext cx="661382" cy="3271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C9817EE7-8974-855A-7464-5DF01D321CBE}"/>
              </a:ext>
            </a:extLst>
          </p:cNvPr>
          <p:cNvSpPr txBox="1"/>
          <p:nvPr/>
        </p:nvSpPr>
        <p:spPr>
          <a:xfrm>
            <a:off x="3895078" y="1881801"/>
            <a:ext cx="1693013" cy="461665"/>
          </a:xfrm>
          <a:prstGeom prst="rect">
            <a:avLst/>
          </a:prstGeom>
          <a:solidFill>
            <a:schemeClr val="accent5">
              <a:lumMod val="20000"/>
              <a:lumOff val="80000"/>
            </a:schemeClr>
          </a:solidFill>
          <a:ln w="28575">
            <a:solidFill>
              <a:srgbClr val="0070C0"/>
            </a:solidFill>
          </a:ln>
        </p:spPr>
        <p:txBody>
          <a:bodyPr wrap="square" rtlCol="0">
            <a:spAutoFit/>
          </a:bodyPr>
          <a:lstStyle/>
          <a:p>
            <a:pPr algn="ctr"/>
            <a:r>
              <a:rPr lang="zh-TW" altLang="en-US" sz="2400" b="1" dirty="0">
                <a:latin typeface="+mn-ea"/>
              </a:rPr>
              <a:t> </a:t>
            </a:r>
            <a:r>
              <a:rPr lang="zh-TW" altLang="en-US" sz="2400" b="1" dirty="0">
                <a:latin typeface="標楷體" panose="03000509000000000000" pitchFamily="65" charset="-120"/>
                <a:ea typeface="標楷體" panose="03000509000000000000" pitchFamily="65" charset="-120"/>
              </a:rPr>
              <a:t>請領</a:t>
            </a:r>
            <a:endParaRPr lang="en-US" altLang="zh-TW" sz="2400" b="1" dirty="0">
              <a:latin typeface="標楷體" panose="03000509000000000000" pitchFamily="65" charset="-120"/>
              <a:ea typeface="標楷體" panose="03000509000000000000" pitchFamily="65" charset="-120"/>
            </a:endParaRPr>
          </a:p>
        </p:txBody>
      </p:sp>
      <p:sp>
        <p:nvSpPr>
          <p:cNvPr id="8" name="文字方塊 7">
            <a:extLst>
              <a:ext uri="{FF2B5EF4-FFF2-40B4-BE49-F238E27FC236}">
                <a16:creationId xmlns:a16="http://schemas.microsoft.com/office/drawing/2014/main" id="{DC9EB502-8E35-AB66-42C5-8262E6B92FED}"/>
              </a:ext>
            </a:extLst>
          </p:cNvPr>
          <p:cNvSpPr txBox="1"/>
          <p:nvPr/>
        </p:nvSpPr>
        <p:spPr>
          <a:xfrm>
            <a:off x="3895078" y="2885700"/>
            <a:ext cx="1693013" cy="461665"/>
          </a:xfrm>
          <a:prstGeom prst="rect">
            <a:avLst/>
          </a:prstGeom>
          <a:solidFill>
            <a:schemeClr val="accent5">
              <a:lumMod val="20000"/>
              <a:lumOff val="80000"/>
            </a:schemeClr>
          </a:solidFill>
          <a:ln w="28575">
            <a:solidFill>
              <a:srgbClr val="0070C0"/>
            </a:solidFill>
          </a:ln>
        </p:spPr>
        <p:txBody>
          <a:bodyPr wrap="square" rtlCol="0">
            <a:spAutoFit/>
          </a:bodyPr>
          <a:lstStyle/>
          <a:p>
            <a:pPr algn="ctr"/>
            <a:r>
              <a:rPr lang="zh-TW" altLang="en-US" sz="2400" b="1" dirty="0">
                <a:latin typeface="+mn-ea"/>
              </a:rPr>
              <a:t> </a:t>
            </a:r>
            <a:r>
              <a:rPr lang="zh-TW" altLang="en-US" sz="2400" b="1" dirty="0">
                <a:latin typeface="標楷體" panose="03000509000000000000" pitchFamily="65" charset="-120"/>
                <a:ea typeface="標楷體" panose="03000509000000000000" pitchFamily="65" charset="-120"/>
              </a:rPr>
              <a:t>暫不請領</a:t>
            </a:r>
            <a:endParaRPr lang="en-US" altLang="zh-TW" sz="2400" b="1" dirty="0">
              <a:latin typeface="標楷體" panose="03000509000000000000" pitchFamily="65" charset="-120"/>
              <a:ea typeface="標楷體" panose="03000509000000000000" pitchFamily="65" charset="-120"/>
            </a:endParaRPr>
          </a:p>
        </p:txBody>
      </p:sp>
      <p:sp>
        <p:nvSpPr>
          <p:cNvPr id="9" name="箭號: 向右 8">
            <a:extLst>
              <a:ext uri="{FF2B5EF4-FFF2-40B4-BE49-F238E27FC236}">
                <a16:creationId xmlns:a16="http://schemas.microsoft.com/office/drawing/2014/main" id="{C2E23ACD-A5CE-509C-9912-2ECFA9D8FAE8}"/>
              </a:ext>
            </a:extLst>
          </p:cNvPr>
          <p:cNvSpPr/>
          <p:nvPr/>
        </p:nvSpPr>
        <p:spPr>
          <a:xfrm>
            <a:off x="5865655" y="2954218"/>
            <a:ext cx="661382" cy="3271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CD83F3B6-5CCD-0CBD-B4AA-3C119B43EF07}"/>
              </a:ext>
            </a:extLst>
          </p:cNvPr>
          <p:cNvSpPr txBox="1"/>
          <p:nvPr/>
        </p:nvSpPr>
        <p:spPr>
          <a:xfrm>
            <a:off x="6708463" y="2552068"/>
            <a:ext cx="970984" cy="1200329"/>
          </a:xfrm>
          <a:prstGeom prst="rect">
            <a:avLst/>
          </a:prstGeom>
          <a:noFill/>
          <a:ln w="28575">
            <a:solidFill>
              <a:srgbClr val="C00000"/>
            </a:solidFill>
          </a:ln>
        </p:spPr>
        <p:txBody>
          <a:bodyPr wrap="square" rtlCol="0">
            <a:spAutoFit/>
          </a:bodyPr>
          <a:lstStyle/>
          <a:p>
            <a:pPr algn="ctr"/>
            <a:r>
              <a:rPr lang="zh-TW" altLang="en-US" sz="2400" b="1" dirty="0">
                <a:latin typeface="標楷體" panose="03000509000000000000" pitchFamily="65" charset="-120"/>
                <a:ea typeface="標楷體" panose="03000509000000000000" pitchFamily="65" charset="-120"/>
              </a:rPr>
              <a:t>年滿</a:t>
            </a:r>
            <a:endParaRPr lang="en-US" altLang="zh-TW" sz="2400" b="1" dirty="0">
              <a:latin typeface="標楷體" panose="03000509000000000000" pitchFamily="65" charset="-120"/>
              <a:ea typeface="標楷體" panose="03000509000000000000" pitchFamily="65" charset="-120"/>
            </a:endParaRPr>
          </a:p>
          <a:p>
            <a:pPr algn="ctr"/>
            <a:r>
              <a:rPr lang="en-US" altLang="zh-TW" sz="2400" b="1" dirty="0">
                <a:latin typeface="標楷體" panose="03000509000000000000" pitchFamily="65" charset="-120"/>
                <a:ea typeface="標楷體" panose="03000509000000000000" pitchFamily="65" charset="-120"/>
              </a:rPr>
              <a:t>60</a:t>
            </a:r>
            <a:r>
              <a:rPr lang="zh-TW" altLang="en-US" sz="2400" b="1" dirty="0">
                <a:latin typeface="標楷體" panose="03000509000000000000" pitchFamily="65" charset="-120"/>
                <a:ea typeface="標楷體" panose="03000509000000000000" pitchFamily="65" charset="-120"/>
              </a:rPr>
              <a:t>歲</a:t>
            </a:r>
            <a:endParaRPr lang="en-US" altLang="zh-TW" sz="2400" b="1" dirty="0">
              <a:latin typeface="標楷體" panose="03000509000000000000" pitchFamily="65" charset="-120"/>
              <a:ea typeface="標楷體" panose="03000509000000000000" pitchFamily="65" charset="-120"/>
            </a:endParaRPr>
          </a:p>
          <a:p>
            <a:pPr algn="ctr"/>
            <a:r>
              <a:rPr lang="zh-TW" altLang="en-US" sz="2400" b="1" dirty="0">
                <a:latin typeface="標楷體" panose="03000509000000000000" pitchFamily="65" charset="-120"/>
                <a:ea typeface="標楷體" panose="03000509000000000000" pitchFamily="65" charset="-120"/>
              </a:rPr>
              <a:t>發還</a:t>
            </a:r>
            <a:endParaRPr lang="en-US" altLang="zh-TW" sz="2400" b="1" dirty="0">
              <a:latin typeface="標楷體" panose="03000509000000000000" pitchFamily="65" charset="-120"/>
              <a:ea typeface="標楷體" panose="03000509000000000000" pitchFamily="65" charset="-120"/>
            </a:endParaRPr>
          </a:p>
        </p:txBody>
      </p:sp>
      <p:sp>
        <p:nvSpPr>
          <p:cNvPr id="11" name="箭號: 向右 10">
            <a:extLst>
              <a:ext uri="{FF2B5EF4-FFF2-40B4-BE49-F238E27FC236}">
                <a16:creationId xmlns:a16="http://schemas.microsoft.com/office/drawing/2014/main" id="{00578F8E-116D-B538-90E6-9B670CD266DA}"/>
              </a:ext>
            </a:extLst>
          </p:cNvPr>
          <p:cNvSpPr/>
          <p:nvPr/>
        </p:nvSpPr>
        <p:spPr>
          <a:xfrm rot="20614358">
            <a:off x="7932127" y="2610055"/>
            <a:ext cx="577916" cy="32717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箭號: 向右 12">
            <a:extLst>
              <a:ext uri="{FF2B5EF4-FFF2-40B4-BE49-F238E27FC236}">
                <a16:creationId xmlns:a16="http://schemas.microsoft.com/office/drawing/2014/main" id="{811AC51E-CAB0-ADE8-8548-FEBCB128EAD0}"/>
              </a:ext>
            </a:extLst>
          </p:cNvPr>
          <p:cNvSpPr/>
          <p:nvPr/>
        </p:nvSpPr>
        <p:spPr>
          <a:xfrm rot="1115400">
            <a:off x="7934246" y="3200774"/>
            <a:ext cx="575254" cy="327171"/>
          </a:xfrm>
          <a:prstGeom prst="rightArrow">
            <a:avLst>
              <a:gd name="adj1" fmla="val 5621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文字方塊 13">
            <a:extLst>
              <a:ext uri="{FF2B5EF4-FFF2-40B4-BE49-F238E27FC236}">
                <a16:creationId xmlns:a16="http://schemas.microsoft.com/office/drawing/2014/main" id="{743940DA-AF2E-1C2C-C97A-AB0A8892804B}"/>
              </a:ext>
            </a:extLst>
          </p:cNvPr>
          <p:cNvSpPr txBox="1"/>
          <p:nvPr/>
        </p:nvSpPr>
        <p:spPr>
          <a:xfrm>
            <a:off x="8930478" y="2343466"/>
            <a:ext cx="1693013" cy="461665"/>
          </a:xfrm>
          <a:prstGeom prst="rect">
            <a:avLst/>
          </a:prstGeom>
          <a:solidFill>
            <a:schemeClr val="accent5">
              <a:lumMod val="20000"/>
              <a:lumOff val="80000"/>
            </a:schemeClr>
          </a:solidFill>
          <a:ln w="28575">
            <a:solidFill>
              <a:srgbClr val="0070C0"/>
            </a:solidFill>
          </a:ln>
        </p:spPr>
        <p:txBody>
          <a:bodyPr wrap="square" rtlCol="0">
            <a:spAutoFit/>
          </a:bodyPr>
          <a:lstStyle/>
          <a:p>
            <a:pPr algn="ctr"/>
            <a:r>
              <a:rPr lang="zh-TW" altLang="en-US" sz="2400" b="1" dirty="0">
                <a:latin typeface="+mn-ea"/>
              </a:rPr>
              <a:t> </a:t>
            </a:r>
            <a:r>
              <a:rPr lang="zh-TW" altLang="en-US" sz="2400" b="1" dirty="0">
                <a:latin typeface="標楷體" panose="03000509000000000000" pitchFamily="65" charset="-120"/>
                <a:ea typeface="標楷體" panose="03000509000000000000" pitchFamily="65" charset="-120"/>
              </a:rPr>
              <a:t>一次給付</a:t>
            </a:r>
            <a:endParaRPr lang="en-US" altLang="zh-TW" sz="2400" b="1" dirty="0">
              <a:latin typeface="標楷體" panose="03000509000000000000" pitchFamily="65" charset="-120"/>
              <a:ea typeface="標楷體" panose="03000509000000000000" pitchFamily="65" charset="-120"/>
            </a:endParaRPr>
          </a:p>
        </p:txBody>
      </p:sp>
      <p:sp>
        <p:nvSpPr>
          <p:cNvPr id="15" name="文字方塊 14">
            <a:extLst>
              <a:ext uri="{FF2B5EF4-FFF2-40B4-BE49-F238E27FC236}">
                <a16:creationId xmlns:a16="http://schemas.microsoft.com/office/drawing/2014/main" id="{3A37F333-98F5-46D0-88C4-A9511EA07372}"/>
              </a:ext>
            </a:extLst>
          </p:cNvPr>
          <p:cNvSpPr txBox="1"/>
          <p:nvPr/>
        </p:nvSpPr>
        <p:spPr>
          <a:xfrm>
            <a:off x="8942652" y="3245111"/>
            <a:ext cx="1693013" cy="461665"/>
          </a:xfrm>
          <a:prstGeom prst="rect">
            <a:avLst/>
          </a:prstGeom>
          <a:solidFill>
            <a:schemeClr val="accent4">
              <a:lumMod val="20000"/>
              <a:lumOff val="80000"/>
            </a:schemeClr>
          </a:solidFill>
          <a:ln w="76200">
            <a:solidFill>
              <a:srgbClr val="C00000"/>
            </a:solidFill>
          </a:ln>
        </p:spPr>
        <p:txBody>
          <a:bodyPr wrap="square" rtlCol="0">
            <a:spAutoFit/>
          </a:bodyPr>
          <a:lstStyle/>
          <a:p>
            <a:pPr algn="ctr"/>
            <a:r>
              <a:rPr lang="zh-TW" altLang="en-US" sz="2400" b="1" dirty="0">
                <a:latin typeface="+mn-ea"/>
              </a:rPr>
              <a:t> </a:t>
            </a:r>
            <a:r>
              <a:rPr lang="zh-TW" altLang="en-US" sz="2400" b="1" dirty="0">
                <a:latin typeface="標楷體" panose="03000509000000000000" pitchFamily="65" charset="-120"/>
                <a:ea typeface="標楷體" panose="03000509000000000000" pitchFamily="65" charset="-120"/>
              </a:rPr>
              <a:t>定期給付</a:t>
            </a:r>
            <a:endParaRPr lang="en-US" altLang="zh-TW" sz="2400" b="1" dirty="0">
              <a:latin typeface="標楷體" panose="03000509000000000000" pitchFamily="65" charset="-120"/>
              <a:ea typeface="標楷體" panose="03000509000000000000" pitchFamily="65" charset="-120"/>
            </a:endParaRPr>
          </a:p>
        </p:txBody>
      </p:sp>
      <p:sp>
        <p:nvSpPr>
          <p:cNvPr id="17" name="文字方塊 16">
            <a:extLst>
              <a:ext uri="{FF2B5EF4-FFF2-40B4-BE49-F238E27FC236}">
                <a16:creationId xmlns:a16="http://schemas.microsoft.com/office/drawing/2014/main" id="{994CA1BE-62BF-3388-82FD-8E26BBF4EEDC}"/>
              </a:ext>
            </a:extLst>
          </p:cNvPr>
          <p:cNvSpPr txBox="1"/>
          <p:nvPr/>
        </p:nvSpPr>
        <p:spPr>
          <a:xfrm>
            <a:off x="8930478" y="3744673"/>
            <a:ext cx="3160003" cy="369332"/>
          </a:xfrm>
          <a:prstGeom prst="rect">
            <a:avLst/>
          </a:prstGeom>
          <a:noFill/>
        </p:spPr>
        <p:txBody>
          <a:bodyPr wrap="square">
            <a:spAutoFit/>
          </a:bodyPr>
          <a:lstStyle/>
          <a:p>
            <a:r>
              <a:rPr lang="zh-TW" altLang="en-US"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*包含</a:t>
            </a:r>
            <a:r>
              <a:rPr lang="en-US" altLang="zh-TW"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 分期請領、年金保險</a:t>
            </a:r>
            <a:endParaRPr lang="en-US" altLang="zh-TW"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18" name="文字方塊 17">
            <a:extLst>
              <a:ext uri="{FF2B5EF4-FFF2-40B4-BE49-F238E27FC236}">
                <a16:creationId xmlns:a16="http://schemas.microsoft.com/office/drawing/2014/main" id="{0A9281EC-85DB-197D-8C68-8D28A5C4AA29}"/>
              </a:ext>
            </a:extLst>
          </p:cNvPr>
          <p:cNvSpPr txBox="1"/>
          <p:nvPr/>
        </p:nvSpPr>
        <p:spPr>
          <a:xfrm>
            <a:off x="3908142" y="2316677"/>
            <a:ext cx="1510629" cy="338554"/>
          </a:xfrm>
          <a:prstGeom prst="rect">
            <a:avLst/>
          </a:prstGeom>
          <a:noFill/>
        </p:spPr>
        <p:txBody>
          <a:bodyPr wrap="square">
            <a:spAutoFit/>
          </a:bodyPr>
          <a:lstStyle/>
          <a:p>
            <a:r>
              <a:rPr lang="zh-TW" altLang="en-US"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*條例第</a:t>
            </a:r>
            <a:r>
              <a:rPr lang="en-US" altLang="zh-TW"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24</a:t>
            </a:r>
            <a:r>
              <a:rPr lang="zh-TW" altLang="en-US"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條</a:t>
            </a:r>
            <a:endParaRPr lang="en-US" altLang="zh-TW"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19" name="文字方塊 18">
            <a:extLst>
              <a:ext uri="{FF2B5EF4-FFF2-40B4-BE49-F238E27FC236}">
                <a16:creationId xmlns:a16="http://schemas.microsoft.com/office/drawing/2014/main" id="{A12A3ECC-B43D-DB4F-95FF-0494D1CF826E}"/>
              </a:ext>
            </a:extLst>
          </p:cNvPr>
          <p:cNvSpPr txBox="1"/>
          <p:nvPr/>
        </p:nvSpPr>
        <p:spPr>
          <a:xfrm>
            <a:off x="3948026" y="3318660"/>
            <a:ext cx="1510629" cy="338554"/>
          </a:xfrm>
          <a:prstGeom prst="rect">
            <a:avLst/>
          </a:prstGeom>
          <a:noFill/>
        </p:spPr>
        <p:txBody>
          <a:bodyPr wrap="square">
            <a:spAutoFit/>
          </a:bodyPr>
          <a:lstStyle/>
          <a:p>
            <a:r>
              <a:rPr lang="zh-TW" altLang="en-US"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*條例第</a:t>
            </a:r>
            <a:r>
              <a:rPr lang="en-US" altLang="zh-TW"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25</a:t>
            </a:r>
            <a:r>
              <a:rPr lang="zh-TW" altLang="en-US"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條</a:t>
            </a:r>
            <a:endParaRPr lang="en-US" altLang="zh-TW"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21" name="文字方塊 20">
            <a:extLst>
              <a:ext uri="{FF2B5EF4-FFF2-40B4-BE49-F238E27FC236}">
                <a16:creationId xmlns:a16="http://schemas.microsoft.com/office/drawing/2014/main" id="{C81ACB5C-C5D8-C83C-8DAC-0BA66DC0800B}"/>
              </a:ext>
            </a:extLst>
          </p:cNvPr>
          <p:cNvSpPr txBox="1"/>
          <p:nvPr/>
        </p:nvSpPr>
        <p:spPr>
          <a:xfrm>
            <a:off x="909067" y="4801369"/>
            <a:ext cx="1693013" cy="523220"/>
          </a:xfrm>
          <a:prstGeom prst="rect">
            <a:avLst/>
          </a:prstGeom>
          <a:solidFill>
            <a:schemeClr val="accent6">
              <a:lumMod val="20000"/>
              <a:lumOff val="80000"/>
            </a:schemeClr>
          </a:solidFill>
          <a:ln w="28575">
            <a:solidFill>
              <a:schemeClr val="accent6">
                <a:lumMod val="75000"/>
              </a:schemeClr>
            </a:solidFill>
          </a:ln>
        </p:spPr>
        <p:txBody>
          <a:bodyPr wrap="square" rtlCol="0">
            <a:spAutoFit/>
          </a:bodyPr>
          <a:lstStyle/>
          <a:p>
            <a:pPr algn="ctr"/>
            <a:r>
              <a:rPr lang="zh-TW" altLang="en-US" sz="2400" b="1" dirty="0">
                <a:latin typeface="+mn-ea"/>
              </a:rPr>
              <a:t> </a:t>
            </a:r>
            <a:r>
              <a:rPr lang="zh-TW" altLang="en-US" sz="2800" b="1" dirty="0">
                <a:latin typeface="標楷體" panose="03000509000000000000" pitchFamily="65" charset="-120"/>
                <a:ea typeface="標楷體" panose="03000509000000000000" pitchFamily="65" charset="-120"/>
              </a:rPr>
              <a:t>資遣給與</a:t>
            </a:r>
            <a:endParaRPr lang="en-US" altLang="zh-TW" sz="2800" b="1" dirty="0">
              <a:latin typeface="標楷體" panose="03000509000000000000" pitchFamily="65" charset="-120"/>
              <a:ea typeface="標楷體" panose="03000509000000000000" pitchFamily="65" charset="-120"/>
            </a:endParaRPr>
          </a:p>
        </p:txBody>
      </p:sp>
      <p:sp>
        <p:nvSpPr>
          <p:cNvPr id="22" name="箭號: 向右 21">
            <a:extLst>
              <a:ext uri="{FF2B5EF4-FFF2-40B4-BE49-F238E27FC236}">
                <a16:creationId xmlns:a16="http://schemas.microsoft.com/office/drawing/2014/main" id="{29EDC2C4-21E1-FF54-A6D9-069FCF00D519}"/>
              </a:ext>
            </a:extLst>
          </p:cNvPr>
          <p:cNvSpPr/>
          <p:nvPr/>
        </p:nvSpPr>
        <p:spPr>
          <a:xfrm rot="20253136">
            <a:off x="2974385" y="4479096"/>
            <a:ext cx="687540" cy="327171"/>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箭號: 向右 22">
            <a:extLst>
              <a:ext uri="{FF2B5EF4-FFF2-40B4-BE49-F238E27FC236}">
                <a16:creationId xmlns:a16="http://schemas.microsoft.com/office/drawing/2014/main" id="{2A8906BF-D5B9-07AC-B92D-8CDC029C99C5}"/>
              </a:ext>
            </a:extLst>
          </p:cNvPr>
          <p:cNvSpPr/>
          <p:nvPr/>
        </p:nvSpPr>
        <p:spPr>
          <a:xfrm rot="1222854">
            <a:off x="2979236" y="5252754"/>
            <a:ext cx="687540" cy="327171"/>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a:extLst>
              <a:ext uri="{FF2B5EF4-FFF2-40B4-BE49-F238E27FC236}">
                <a16:creationId xmlns:a16="http://schemas.microsoft.com/office/drawing/2014/main" id="{72B84615-A9F7-1BB8-86EB-9E3770E0B1BC}"/>
              </a:ext>
            </a:extLst>
          </p:cNvPr>
          <p:cNvSpPr txBox="1"/>
          <p:nvPr/>
        </p:nvSpPr>
        <p:spPr>
          <a:xfrm>
            <a:off x="4033281" y="4230403"/>
            <a:ext cx="997581" cy="492443"/>
          </a:xfrm>
          <a:prstGeom prst="rect">
            <a:avLst/>
          </a:prstGeom>
          <a:solidFill>
            <a:schemeClr val="accent6">
              <a:lumMod val="20000"/>
              <a:lumOff val="80000"/>
            </a:schemeClr>
          </a:solidFill>
          <a:ln w="28575">
            <a:solidFill>
              <a:schemeClr val="accent6">
                <a:lumMod val="75000"/>
              </a:schemeClr>
            </a:solidFill>
          </a:ln>
        </p:spPr>
        <p:txBody>
          <a:bodyPr wrap="square" rtlCol="0">
            <a:spAutoFit/>
          </a:bodyPr>
          <a:lstStyle/>
          <a:p>
            <a:pPr algn="ctr"/>
            <a:r>
              <a:rPr lang="zh-TW" altLang="en-US" sz="2600" b="1" dirty="0">
                <a:latin typeface="標楷體" panose="03000509000000000000" pitchFamily="65" charset="-120"/>
                <a:ea typeface="標楷體" panose="03000509000000000000" pitchFamily="65" charset="-120"/>
              </a:rPr>
              <a:t>請領</a:t>
            </a:r>
            <a:endParaRPr lang="en-US" altLang="zh-TW" sz="2600" b="1" dirty="0">
              <a:latin typeface="標楷體" panose="03000509000000000000" pitchFamily="65" charset="-120"/>
              <a:ea typeface="標楷體" panose="03000509000000000000" pitchFamily="65" charset="-120"/>
            </a:endParaRPr>
          </a:p>
        </p:txBody>
      </p:sp>
      <p:sp>
        <p:nvSpPr>
          <p:cNvPr id="25" name="箭號: 向右 24">
            <a:extLst>
              <a:ext uri="{FF2B5EF4-FFF2-40B4-BE49-F238E27FC236}">
                <a16:creationId xmlns:a16="http://schemas.microsoft.com/office/drawing/2014/main" id="{6EC5F8AA-2D14-6B9A-409C-E1B140CC1E1B}"/>
              </a:ext>
            </a:extLst>
          </p:cNvPr>
          <p:cNvSpPr/>
          <p:nvPr/>
        </p:nvSpPr>
        <p:spPr>
          <a:xfrm rot="20695451">
            <a:off x="5330208" y="4186919"/>
            <a:ext cx="339194" cy="264306"/>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箭號: 向右 25">
            <a:extLst>
              <a:ext uri="{FF2B5EF4-FFF2-40B4-BE49-F238E27FC236}">
                <a16:creationId xmlns:a16="http://schemas.microsoft.com/office/drawing/2014/main" id="{41E54EFB-5F7C-365E-95C1-BCC7C18D73B2}"/>
              </a:ext>
            </a:extLst>
          </p:cNvPr>
          <p:cNvSpPr/>
          <p:nvPr/>
        </p:nvSpPr>
        <p:spPr>
          <a:xfrm rot="828330">
            <a:off x="5332138" y="4531434"/>
            <a:ext cx="339194" cy="264056"/>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a:extLst>
              <a:ext uri="{FF2B5EF4-FFF2-40B4-BE49-F238E27FC236}">
                <a16:creationId xmlns:a16="http://schemas.microsoft.com/office/drawing/2014/main" id="{D443D159-F6A6-823C-D8A2-D339F61EAD24}"/>
              </a:ext>
            </a:extLst>
          </p:cNvPr>
          <p:cNvSpPr txBox="1"/>
          <p:nvPr/>
        </p:nvSpPr>
        <p:spPr>
          <a:xfrm>
            <a:off x="5995273" y="3929339"/>
            <a:ext cx="1380085" cy="430887"/>
          </a:xfrm>
          <a:prstGeom prst="rect">
            <a:avLst/>
          </a:prstGeom>
          <a:solidFill>
            <a:schemeClr val="accent6">
              <a:lumMod val="20000"/>
              <a:lumOff val="80000"/>
            </a:schemeClr>
          </a:solidFill>
          <a:ln w="28575">
            <a:solidFill>
              <a:schemeClr val="accent6">
                <a:lumMod val="75000"/>
              </a:schemeClr>
            </a:solidFill>
          </a:ln>
        </p:spPr>
        <p:txBody>
          <a:bodyPr wrap="square" rtlCol="0">
            <a:spAutoFit/>
          </a:bodyPr>
          <a:lstStyle/>
          <a:p>
            <a:pPr algn="ctr"/>
            <a:r>
              <a:rPr lang="zh-TW" altLang="en-US" sz="2200" b="1" dirty="0">
                <a:latin typeface="標楷體" panose="03000509000000000000" pitchFamily="65" charset="-120"/>
                <a:ea typeface="標楷體" panose="03000509000000000000" pitchFamily="65" charset="-120"/>
              </a:rPr>
              <a:t>一次給付</a:t>
            </a:r>
            <a:endParaRPr lang="en-US" altLang="zh-TW" sz="2200" b="1" dirty="0">
              <a:latin typeface="標楷體" panose="03000509000000000000" pitchFamily="65" charset="-120"/>
              <a:ea typeface="標楷體" panose="03000509000000000000" pitchFamily="65" charset="-120"/>
            </a:endParaRPr>
          </a:p>
        </p:txBody>
      </p:sp>
      <p:sp>
        <p:nvSpPr>
          <p:cNvPr id="28" name="文字方塊 27">
            <a:extLst>
              <a:ext uri="{FF2B5EF4-FFF2-40B4-BE49-F238E27FC236}">
                <a16:creationId xmlns:a16="http://schemas.microsoft.com/office/drawing/2014/main" id="{03F22DB7-3C3C-1816-9D09-A5D491742CCB}"/>
              </a:ext>
            </a:extLst>
          </p:cNvPr>
          <p:cNvSpPr txBox="1"/>
          <p:nvPr/>
        </p:nvSpPr>
        <p:spPr>
          <a:xfrm>
            <a:off x="5995273" y="4507402"/>
            <a:ext cx="1380085" cy="430887"/>
          </a:xfrm>
          <a:prstGeom prst="rect">
            <a:avLst/>
          </a:prstGeom>
          <a:solidFill>
            <a:schemeClr val="accent6">
              <a:lumMod val="20000"/>
              <a:lumOff val="80000"/>
            </a:schemeClr>
          </a:solidFill>
          <a:ln w="28575">
            <a:solidFill>
              <a:schemeClr val="accent6">
                <a:lumMod val="75000"/>
              </a:schemeClr>
            </a:solidFill>
          </a:ln>
        </p:spPr>
        <p:txBody>
          <a:bodyPr wrap="square" rtlCol="0">
            <a:spAutoFit/>
          </a:bodyPr>
          <a:lstStyle/>
          <a:p>
            <a:pPr algn="ctr"/>
            <a:r>
              <a:rPr lang="zh-TW" altLang="en-US" sz="2200" b="1" dirty="0">
                <a:latin typeface="標楷體" panose="03000509000000000000" pitchFamily="65" charset="-120"/>
                <a:ea typeface="標楷體" panose="03000509000000000000" pitchFamily="65" charset="-120"/>
              </a:rPr>
              <a:t>定期給付</a:t>
            </a:r>
            <a:endParaRPr lang="en-US" altLang="zh-TW" sz="2200" b="1" dirty="0">
              <a:latin typeface="標楷體" panose="03000509000000000000" pitchFamily="65" charset="-120"/>
              <a:ea typeface="標楷體" panose="03000509000000000000" pitchFamily="65" charset="-120"/>
            </a:endParaRPr>
          </a:p>
        </p:txBody>
      </p:sp>
      <p:sp>
        <p:nvSpPr>
          <p:cNvPr id="29" name="文字方塊 28">
            <a:extLst>
              <a:ext uri="{FF2B5EF4-FFF2-40B4-BE49-F238E27FC236}">
                <a16:creationId xmlns:a16="http://schemas.microsoft.com/office/drawing/2014/main" id="{04347F0B-59D3-83CE-A931-7DD7DBF5946B}"/>
              </a:ext>
            </a:extLst>
          </p:cNvPr>
          <p:cNvSpPr txBox="1"/>
          <p:nvPr/>
        </p:nvSpPr>
        <p:spPr>
          <a:xfrm>
            <a:off x="3895078" y="5378843"/>
            <a:ext cx="1554811" cy="461665"/>
          </a:xfrm>
          <a:prstGeom prst="rect">
            <a:avLst/>
          </a:prstGeom>
          <a:solidFill>
            <a:schemeClr val="accent6">
              <a:lumMod val="20000"/>
              <a:lumOff val="80000"/>
            </a:schemeClr>
          </a:solidFill>
          <a:ln w="28575">
            <a:solidFill>
              <a:schemeClr val="accent6">
                <a:lumMod val="75000"/>
              </a:schemeClr>
            </a:solidFill>
          </a:ln>
        </p:spPr>
        <p:txBody>
          <a:bodyPr wrap="square" rtlCol="0">
            <a:spAutoFit/>
          </a:bodyPr>
          <a:lstStyle/>
          <a:p>
            <a:pPr algn="ctr"/>
            <a:r>
              <a:rPr lang="zh-TW" altLang="en-US" sz="2400" b="1" dirty="0">
                <a:latin typeface="標楷體" panose="03000509000000000000" pitchFamily="65" charset="-120"/>
                <a:ea typeface="標楷體" panose="03000509000000000000" pitchFamily="65" charset="-120"/>
              </a:rPr>
              <a:t>暫不請領</a:t>
            </a:r>
            <a:endParaRPr lang="en-US" altLang="zh-TW" sz="2400" b="1" dirty="0">
              <a:latin typeface="標楷體" panose="03000509000000000000" pitchFamily="65" charset="-120"/>
              <a:ea typeface="標楷體" panose="03000509000000000000" pitchFamily="65" charset="-120"/>
            </a:endParaRPr>
          </a:p>
        </p:txBody>
      </p:sp>
      <p:sp>
        <p:nvSpPr>
          <p:cNvPr id="32" name="箭號: 向右 31">
            <a:extLst>
              <a:ext uri="{FF2B5EF4-FFF2-40B4-BE49-F238E27FC236}">
                <a16:creationId xmlns:a16="http://schemas.microsoft.com/office/drawing/2014/main" id="{0B82F29C-1527-7A5F-B4BC-A89BA933A251}"/>
              </a:ext>
            </a:extLst>
          </p:cNvPr>
          <p:cNvSpPr/>
          <p:nvPr/>
        </p:nvSpPr>
        <p:spPr>
          <a:xfrm>
            <a:off x="5719875" y="5467196"/>
            <a:ext cx="687540" cy="327171"/>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箭號: 向右 32">
            <a:extLst>
              <a:ext uri="{FF2B5EF4-FFF2-40B4-BE49-F238E27FC236}">
                <a16:creationId xmlns:a16="http://schemas.microsoft.com/office/drawing/2014/main" id="{CFF8E8C7-7A4D-6349-4EBB-B0743EF703E6}"/>
              </a:ext>
            </a:extLst>
          </p:cNvPr>
          <p:cNvSpPr/>
          <p:nvPr/>
        </p:nvSpPr>
        <p:spPr>
          <a:xfrm rot="20477939">
            <a:off x="7984764" y="5156077"/>
            <a:ext cx="643243" cy="327171"/>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箭號: 向右 33">
            <a:extLst>
              <a:ext uri="{FF2B5EF4-FFF2-40B4-BE49-F238E27FC236}">
                <a16:creationId xmlns:a16="http://schemas.microsoft.com/office/drawing/2014/main" id="{FADFEF45-3ADD-729E-2E1C-653A155D8985}"/>
              </a:ext>
            </a:extLst>
          </p:cNvPr>
          <p:cNvSpPr/>
          <p:nvPr/>
        </p:nvSpPr>
        <p:spPr>
          <a:xfrm rot="597124">
            <a:off x="8020305" y="5679851"/>
            <a:ext cx="596340" cy="327171"/>
          </a:xfrm>
          <a:prstGeom prst="rightArrow">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文字方塊 34">
            <a:extLst>
              <a:ext uri="{FF2B5EF4-FFF2-40B4-BE49-F238E27FC236}">
                <a16:creationId xmlns:a16="http://schemas.microsoft.com/office/drawing/2014/main" id="{A873BB34-10B7-D9F4-CA2C-0A8AD5522D36}"/>
              </a:ext>
            </a:extLst>
          </p:cNvPr>
          <p:cNvSpPr txBox="1"/>
          <p:nvPr/>
        </p:nvSpPr>
        <p:spPr>
          <a:xfrm>
            <a:off x="9011752" y="4832147"/>
            <a:ext cx="1554811" cy="461665"/>
          </a:xfrm>
          <a:prstGeom prst="rect">
            <a:avLst/>
          </a:prstGeom>
          <a:solidFill>
            <a:schemeClr val="accent6">
              <a:lumMod val="20000"/>
              <a:lumOff val="80000"/>
            </a:schemeClr>
          </a:solidFill>
          <a:ln w="28575">
            <a:solidFill>
              <a:schemeClr val="accent6">
                <a:lumMod val="75000"/>
              </a:schemeClr>
            </a:solidFill>
          </a:ln>
        </p:spPr>
        <p:txBody>
          <a:bodyPr wrap="square" rtlCol="0">
            <a:spAutoFit/>
          </a:bodyPr>
          <a:lstStyle/>
          <a:p>
            <a:pPr algn="ctr"/>
            <a:r>
              <a:rPr lang="zh-TW" altLang="en-US" sz="2400" b="1" dirty="0">
                <a:latin typeface="標楷體" panose="03000509000000000000" pitchFamily="65" charset="-120"/>
                <a:ea typeface="標楷體" panose="03000509000000000000" pitchFamily="65" charset="-120"/>
              </a:rPr>
              <a:t>一次給付</a:t>
            </a:r>
            <a:endParaRPr lang="en-US" altLang="zh-TW" sz="2400" b="1" dirty="0">
              <a:latin typeface="標楷體" panose="03000509000000000000" pitchFamily="65" charset="-120"/>
              <a:ea typeface="標楷體" panose="03000509000000000000" pitchFamily="65" charset="-120"/>
            </a:endParaRPr>
          </a:p>
        </p:txBody>
      </p:sp>
      <p:sp>
        <p:nvSpPr>
          <p:cNvPr id="36" name="文字方塊 35">
            <a:extLst>
              <a:ext uri="{FF2B5EF4-FFF2-40B4-BE49-F238E27FC236}">
                <a16:creationId xmlns:a16="http://schemas.microsoft.com/office/drawing/2014/main" id="{E02A7074-193A-E24C-3C2B-FC6591C71320}"/>
              </a:ext>
            </a:extLst>
          </p:cNvPr>
          <p:cNvSpPr txBox="1"/>
          <p:nvPr/>
        </p:nvSpPr>
        <p:spPr>
          <a:xfrm>
            <a:off x="9011752" y="5640027"/>
            <a:ext cx="1611739" cy="461665"/>
          </a:xfrm>
          <a:prstGeom prst="rect">
            <a:avLst/>
          </a:prstGeom>
          <a:solidFill>
            <a:schemeClr val="accent4">
              <a:lumMod val="20000"/>
              <a:lumOff val="80000"/>
            </a:schemeClr>
          </a:solidFill>
          <a:ln w="76200">
            <a:solidFill>
              <a:srgbClr val="C00000"/>
            </a:solidFill>
          </a:ln>
        </p:spPr>
        <p:txBody>
          <a:bodyPr wrap="square" rtlCol="0">
            <a:spAutoFit/>
          </a:bodyPr>
          <a:lstStyle/>
          <a:p>
            <a:pPr algn="ctr"/>
            <a:r>
              <a:rPr lang="zh-TW" altLang="en-US" sz="2400" b="1" dirty="0">
                <a:latin typeface="+mn-ea"/>
              </a:rPr>
              <a:t> </a:t>
            </a:r>
            <a:r>
              <a:rPr lang="zh-TW" altLang="en-US" sz="2400" b="1" dirty="0">
                <a:latin typeface="標楷體" panose="03000509000000000000" pitchFamily="65" charset="-120"/>
                <a:ea typeface="標楷體" panose="03000509000000000000" pitchFamily="65" charset="-120"/>
              </a:rPr>
              <a:t>定期給付</a:t>
            </a:r>
            <a:endParaRPr lang="en-US" altLang="zh-TW" sz="2400" b="1" dirty="0">
              <a:latin typeface="標楷體" panose="03000509000000000000" pitchFamily="65" charset="-120"/>
              <a:ea typeface="標楷體" panose="03000509000000000000" pitchFamily="65" charset="-120"/>
            </a:endParaRPr>
          </a:p>
        </p:txBody>
      </p:sp>
      <p:sp>
        <p:nvSpPr>
          <p:cNvPr id="37" name="文字方塊 36">
            <a:extLst>
              <a:ext uri="{FF2B5EF4-FFF2-40B4-BE49-F238E27FC236}">
                <a16:creationId xmlns:a16="http://schemas.microsoft.com/office/drawing/2014/main" id="{B13E1B4E-B7DE-568B-D3FA-5EB1F8FB1AC5}"/>
              </a:ext>
            </a:extLst>
          </p:cNvPr>
          <p:cNvSpPr txBox="1"/>
          <p:nvPr/>
        </p:nvSpPr>
        <p:spPr>
          <a:xfrm>
            <a:off x="8930477" y="6100307"/>
            <a:ext cx="3160003" cy="369332"/>
          </a:xfrm>
          <a:prstGeom prst="rect">
            <a:avLst/>
          </a:prstGeom>
          <a:noFill/>
        </p:spPr>
        <p:txBody>
          <a:bodyPr wrap="square">
            <a:spAutoFit/>
          </a:bodyPr>
          <a:lstStyle/>
          <a:p>
            <a:r>
              <a:rPr lang="zh-TW" altLang="en-US"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*包含</a:t>
            </a:r>
            <a:r>
              <a:rPr lang="en-US" altLang="zh-TW"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 分期請領、年金保險</a:t>
            </a:r>
            <a:endParaRPr lang="en-US" altLang="zh-TW"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39" name="文字方塊 38">
            <a:extLst>
              <a:ext uri="{FF2B5EF4-FFF2-40B4-BE49-F238E27FC236}">
                <a16:creationId xmlns:a16="http://schemas.microsoft.com/office/drawing/2014/main" id="{6A07541E-DC9D-1269-4D18-3DE2F7BCF926}"/>
              </a:ext>
            </a:extLst>
          </p:cNvPr>
          <p:cNvSpPr txBox="1"/>
          <p:nvPr/>
        </p:nvSpPr>
        <p:spPr>
          <a:xfrm>
            <a:off x="3908142" y="4698931"/>
            <a:ext cx="1510629" cy="338554"/>
          </a:xfrm>
          <a:prstGeom prst="rect">
            <a:avLst/>
          </a:prstGeom>
          <a:noFill/>
        </p:spPr>
        <p:txBody>
          <a:bodyPr wrap="square">
            <a:spAutoFit/>
          </a:bodyPr>
          <a:lstStyle/>
          <a:p>
            <a:r>
              <a:rPr lang="zh-TW" altLang="en-US"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*條例第</a:t>
            </a:r>
            <a:r>
              <a:rPr lang="en-US" altLang="zh-TW"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23</a:t>
            </a:r>
            <a:r>
              <a:rPr lang="zh-TW" altLang="en-US"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條</a:t>
            </a:r>
            <a:endParaRPr lang="en-US" altLang="zh-TW"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40" name="文字方塊 39">
            <a:extLst>
              <a:ext uri="{FF2B5EF4-FFF2-40B4-BE49-F238E27FC236}">
                <a16:creationId xmlns:a16="http://schemas.microsoft.com/office/drawing/2014/main" id="{C918F90E-B916-5431-9293-B02F6E58790F}"/>
              </a:ext>
            </a:extLst>
          </p:cNvPr>
          <p:cNvSpPr txBox="1"/>
          <p:nvPr/>
        </p:nvSpPr>
        <p:spPr>
          <a:xfrm>
            <a:off x="3890328" y="5840313"/>
            <a:ext cx="1510629" cy="338554"/>
          </a:xfrm>
          <a:prstGeom prst="rect">
            <a:avLst/>
          </a:prstGeom>
          <a:noFill/>
        </p:spPr>
        <p:txBody>
          <a:bodyPr wrap="square">
            <a:spAutoFit/>
          </a:bodyPr>
          <a:lstStyle/>
          <a:p>
            <a:r>
              <a:rPr lang="zh-TW" altLang="en-US"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*條例第</a:t>
            </a:r>
            <a:r>
              <a:rPr lang="en-US" altLang="zh-TW"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25</a:t>
            </a:r>
            <a:r>
              <a:rPr lang="zh-TW" altLang="en-US"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條</a:t>
            </a:r>
            <a:endParaRPr lang="en-US" altLang="zh-TW" sz="16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cxnSp>
        <p:nvCxnSpPr>
          <p:cNvPr id="43" name="接點: 弧形 42">
            <a:extLst>
              <a:ext uri="{FF2B5EF4-FFF2-40B4-BE49-F238E27FC236}">
                <a16:creationId xmlns:a16="http://schemas.microsoft.com/office/drawing/2014/main" id="{D44C10C2-C2EC-BBBA-6911-2055EDDDA448}"/>
              </a:ext>
            </a:extLst>
          </p:cNvPr>
          <p:cNvCxnSpPr>
            <a:cxnSpLocks/>
          </p:cNvCxnSpPr>
          <p:nvPr/>
        </p:nvCxnSpPr>
        <p:spPr>
          <a:xfrm rot="16200000" flipH="1">
            <a:off x="5337426" y="5818355"/>
            <a:ext cx="384500" cy="336523"/>
          </a:xfrm>
          <a:prstGeom prst="curvedConnector3">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47" name="文字方塊 46">
            <a:extLst>
              <a:ext uri="{FF2B5EF4-FFF2-40B4-BE49-F238E27FC236}">
                <a16:creationId xmlns:a16="http://schemas.microsoft.com/office/drawing/2014/main" id="{FDB7D836-6072-2A6C-CD9C-79D9D04C9B27}"/>
              </a:ext>
            </a:extLst>
          </p:cNvPr>
          <p:cNvSpPr txBox="1"/>
          <p:nvPr/>
        </p:nvSpPr>
        <p:spPr>
          <a:xfrm>
            <a:off x="4799868" y="6161423"/>
            <a:ext cx="1922854" cy="584775"/>
          </a:xfrm>
          <a:prstGeom prst="rect">
            <a:avLst/>
          </a:prstGeom>
          <a:noFill/>
        </p:spPr>
        <p:txBody>
          <a:bodyPr wrap="square">
            <a:spAutoFit/>
          </a:bodyPr>
          <a:lstStyle/>
          <a:p>
            <a:r>
              <a:rPr lang="zh-TW" altLang="en-US" sz="16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*僅</a:t>
            </a:r>
            <a:r>
              <a:rPr lang="zh-TW" altLang="en-US"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新制退撫儲金，舊制給與仍予發還</a:t>
            </a:r>
            <a:r>
              <a:rPr lang="en-US" altLang="zh-TW"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p>
        </p:txBody>
      </p:sp>
      <p:sp>
        <p:nvSpPr>
          <p:cNvPr id="51" name="文字方塊 50">
            <a:extLst>
              <a:ext uri="{FF2B5EF4-FFF2-40B4-BE49-F238E27FC236}">
                <a16:creationId xmlns:a16="http://schemas.microsoft.com/office/drawing/2014/main" id="{1280D4E7-4B6B-530E-2860-9ED464658A7A}"/>
              </a:ext>
            </a:extLst>
          </p:cNvPr>
          <p:cNvSpPr txBox="1"/>
          <p:nvPr/>
        </p:nvSpPr>
        <p:spPr>
          <a:xfrm>
            <a:off x="757667" y="2980810"/>
            <a:ext cx="2417679" cy="323165"/>
          </a:xfrm>
          <a:prstGeom prst="rect">
            <a:avLst/>
          </a:prstGeom>
          <a:noFill/>
        </p:spPr>
        <p:txBody>
          <a:bodyPr wrap="square">
            <a:spAutoFit/>
          </a:bodyPr>
          <a:lstStyle/>
          <a:p>
            <a:r>
              <a:rPr lang="en-US" altLang="zh-TW" sz="15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5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款項包含</a:t>
            </a:r>
            <a:r>
              <a:rPr lang="en-US" altLang="zh-TW" sz="15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5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新制退撫儲金 </a:t>
            </a:r>
            <a:endParaRPr lang="en-US" altLang="zh-TW" sz="15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52" name="文字方塊 51">
            <a:extLst>
              <a:ext uri="{FF2B5EF4-FFF2-40B4-BE49-F238E27FC236}">
                <a16:creationId xmlns:a16="http://schemas.microsoft.com/office/drawing/2014/main" id="{24C47D53-11EF-7338-D824-1F4828EF4227}"/>
              </a:ext>
            </a:extLst>
          </p:cNvPr>
          <p:cNvSpPr txBox="1"/>
          <p:nvPr/>
        </p:nvSpPr>
        <p:spPr>
          <a:xfrm>
            <a:off x="830220" y="5332676"/>
            <a:ext cx="2605154" cy="553998"/>
          </a:xfrm>
          <a:prstGeom prst="rect">
            <a:avLst/>
          </a:prstGeom>
          <a:noFill/>
        </p:spPr>
        <p:txBody>
          <a:bodyPr wrap="square">
            <a:spAutoFit/>
          </a:bodyPr>
          <a:lstStyle/>
          <a:p>
            <a:r>
              <a:rPr lang="en-US" altLang="zh-TW" sz="15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5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款項包含</a:t>
            </a:r>
            <a:r>
              <a:rPr lang="en-US" altLang="zh-TW" sz="15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p>
          <a:p>
            <a:r>
              <a:rPr lang="zh-TW" altLang="en-US" sz="15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15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舊制給與 </a:t>
            </a:r>
            <a:r>
              <a:rPr lang="en-US" altLang="zh-TW" sz="15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5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 新制退撫儲金 </a:t>
            </a:r>
            <a:endParaRPr lang="en-US" altLang="zh-TW" sz="15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54" name="文字方塊 53">
            <a:extLst>
              <a:ext uri="{FF2B5EF4-FFF2-40B4-BE49-F238E27FC236}">
                <a16:creationId xmlns:a16="http://schemas.microsoft.com/office/drawing/2014/main" id="{1BD1AA08-976F-F701-6CBB-C12265AC2830}"/>
              </a:ext>
            </a:extLst>
          </p:cNvPr>
          <p:cNvSpPr txBox="1"/>
          <p:nvPr/>
        </p:nvSpPr>
        <p:spPr>
          <a:xfrm>
            <a:off x="6701187" y="5143273"/>
            <a:ext cx="970984" cy="1200329"/>
          </a:xfrm>
          <a:prstGeom prst="rect">
            <a:avLst/>
          </a:prstGeom>
          <a:noFill/>
          <a:ln w="28575">
            <a:solidFill>
              <a:srgbClr val="C00000"/>
            </a:solidFill>
          </a:ln>
        </p:spPr>
        <p:txBody>
          <a:bodyPr wrap="square" rtlCol="0">
            <a:spAutoFit/>
          </a:bodyPr>
          <a:lstStyle/>
          <a:p>
            <a:pPr algn="ctr"/>
            <a:r>
              <a:rPr lang="zh-TW" altLang="en-US" sz="2400" b="1" dirty="0">
                <a:latin typeface="標楷體" panose="03000509000000000000" pitchFamily="65" charset="-120"/>
                <a:ea typeface="標楷體" panose="03000509000000000000" pitchFamily="65" charset="-120"/>
              </a:rPr>
              <a:t>年滿</a:t>
            </a:r>
            <a:endParaRPr lang="en-US" altLang="zh-TW" sz="2400" b="1" dirty="0">
              <a:latin typeface="標楷體" panose="03000509000000000000" pitchFamily="65" charset="-120"/>
              <a:ea typeface="標楷體" panose="03000509000000000000" pitchFamily="65" charset="-120"/>
            </a:endParaRPr>
          </a:p>
          <a:p>
            <a:pPr algn="ctr"/>
            <a:r>
              <a:rPr lang="en-US" altLang="zh-TW" sz="2400" b="1" dirty="0">
                <a:latin typeface="標楷體" panose="03000509000000000000" pitchFamily="65" charset="-120"/>
                <a:ea typeface="標楷體" panose="03000509000000000000" pitchFamily="65" charset="-120"/>
              </a:rPr>
              <a:t>60</a:t>
            </a:r>
            <a:r>
              <a:rPr lang="zh-TW" altLang="en-US" sz="2400" b="1" dirty="0">
                <a:latin typeface="標楷體" panose="03000509000000000000" pitchFamily="65" charset="-120"/>
                <a:ea typeface="標楷體" panose="03000509000000000000" pitchFamily="65" charset="-120"/>
              </a:rPr>
              <a:t>歲</a:t>
            </a:r>
            <a:endParaRPr lang="en-US" altLang="zh-TW" sz="2400" b="1" dirty="0">
              <a:latin typeface="標楷體" panose="03000509000000000000" pitchFamily="65" charset="-120"/>
              <a:ea typeface="標楷體" panose="03000509000000000000" pitchFamily="65" charset="-120"/>
            </a:endParaRPr>
          </a:p>
          <a:p>
            <a:pPr algn="ctr"/>
            <a:r>
              <a:rPr lang="zh-TW" altLang="en-US" sz="2400" b="1" dirty="0">
                <a:latin typeface="標楷體" panose="03000509000000000000" pitchFamily="65" charset="-120"/>
                <a:ea typeface="標楷體" panose="03000509000000000000" pitchFamily="65" charset="-120"/>
              </a:rPr>
              <a:t>發還</a:t>
            </a:r>
            <a:endParaRPr lang="en-US" altLang="zh-TW" sz="2400" b="1" dirty="0">
              <a:latin typeface="標楷體" panose="03000509000000000000" pitchFamily="65" charset="-120"/>
              <a:ea typeface="標楷體" panose="03000509000000000000" pitchFamily="65" charset="-120"/>
            </a:endParaRPr>
          </a:p>
        </p:txBody>
      </p:sp>
      <p:sp>
        <p:nvSpPr>
          <p:cNvPr id="55" name="矩形 54">
            <a:extLst>
              <a:ext uri="{FF2B5EF4-FFF2-40B4-BE49-F238E27FC236}">
                <a16:creationId xmlns:a16="http://schemas.microsoft.com/office/drawing/2014/main" id="{3AC39699-3477-069B-8745-AEFB5451E597}"/>
              </a:ext>
            </a:extLst>
          </p:cNvPr>
          <p:cNvSpPr/>
          <p:nvPr/>
        </p:nvSpPr>
        <p:spPr>
          <a:xfrm>
            <a:off x="6407415" y="1184793"/>
            <a:ext cx="5609228" cy="369332"/>
          </a:xfrm>
          <a:prstGeom prst="rect">
            <a:avLst/>
          </a:prstGeom>
        </p:spPr>
        <p:txBody>
          <a:bodyPr wrap="none">
            <a:spAutoFit/>
          </a:bodyPr>
          <a:lstStyle/>
          <a:p>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112</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6</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9</a:t>
            </a:r>
            <a:r>
              <a:rPr lang="zh-TW" altLang="en-US" dirty="0">
                <a:latin typeface="標楷體" panose="03000509000000000000" pitchFamily="65" charset="-120"/>
                <a:ea typeface="標楷體" panose="03000509000000000000" pitchFamily="65" charset="-120"/>
              </a:rPr>
              <a:t>日華總一義字第</a:t>
            </a:r>
            <a:r>
              <a:rPr lang="en-US" altLang="zh-TW" dirty="0">
                <a:latin typeface="標楷體" panose="03000509000000000000" pitchFamily="65" charset="-120"/>
                <a:ea typeface="標楷體" panose="03000509000000000000" pitchFamily="65" charset="-120"/>
              </a:rPr>
              <a:t>11200049011</a:t>
            </a:r>
            <a:r>
              <a:rPr lang="zh-TW" altLang="en-US" dirty="0">
                <a:latin typeface="標楷體" panose="03000509000000000000" pitchFamily="65" charset="-120"/>
                <a:ea typeface="標楷體" panose="03000509000000000000" pitchFamily="65" charset="-120"/>
              </a:rPr>
              <a:t>號令修正公布</a:t>
            </a:r>
          </a:p>
        </p:txBody>
      </p:sp>
      <p:sp>
        <p:nvSpPr>
          <p:cNvPr id="6" name="文字方塊 5">
            <a:extLst>
              <a:ext uri="{FF2B5EF4-FFF2-40B4-BE49-F238E27FC236}">
                <a16:creationId xmlns:a16="http://schemas.microsoft.com/office/drawing/2014/main" id="{EFCF657A-C4F0-4CAE-5582-08527E21B19F}"/>
              </a:ext>
            </a:extLst>
          </p:cNvPr>
          <p:cNvSpPr txBox="1"/>
          <p:nvPr/>
        </p:nvSpPr>
        <p:spPr>
          <a:xfrm>
            <a:off x="6517500" y="1702306"/>
            <a:ext cx="2958040" cy="307777"/>
          </a:xfrm>
          <a:prstGeom prst="rect">
            <a:avLst/>
          </a:prstGeom>
          <a:noFill/>
        </p:spPr>
        <p:txBody>
          <a:bodyPr wrap="square">
            <a:spAutoFit/>
          </a:bodyPr>
          <a:lstStyle/>
          <a:p>
            <a:r>
              <a:rPr lang="zh-TW" altLang="en-US"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*註</a:t>
            </a:r>
            <a:r>
              <a:rPr lang="en-US" altLang="zh-TW"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 方框右上***為</a:t>
            </a:r>
            <a:r>
              <a:rPr lang="zh-TW" altLang="en-US" sz="14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年資結清</a:t>
            </a:r>
            <a:r>
              <a:rPr lang="zh-TW" altLang="en-US"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時點。</a:t>
            </a:r>
            <a:endParaRPr lang="en-US" altLang="zh-TW"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30" name="文字方塊 29">
            <a:extLst>
              <a:ext uri="{FF2B5EF4-FFF2-40B4-BE49-F238E27FC236}">
                <a16:creationId xmlns:a16="http://schemas.microsoft.com/office/drawing/2014/main" id="{92F2746C-7462-6887-AC70-007F265409AA}"/>
              </a:ext>
            </a:extLst>
          </p:cNvPr>
          <p:cNvSpPr txBox="1"/>
          <p:nvPr/>
        </p:nvSpPr>
        <p:spPr>
          <a:xfrm>
            <a:off x="5172850" y="1649596"/>
            <a:ext cx="491842" cy="312040"/>
          </a:xfrm>
          <a:prstGeom prst="rect">
            <a:avLst/>
          </a:prstGeom>
          <a:noFill/>
        </p:spPr>
        <p:txBody>
          <a:bodyPr wrap="square">
            <a:spAutoFit/>
          </a:bodyPr>
          <a:lstStyle/>
          <a:p>
            <a:r>
              <a:rPr lang="zh-TW" altLang="en-US"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41" name="文字方塊 40">
            <a:extLst>
              <a:ext uri="{FF2B5EF4-FFF2-40B4-BE49-F238E27FC236}">
                <a16:creationId xmlns:a16="http://schemas.microsoft.com/office/drawing/2014/main" id="{091F8AC6-2345-03E9-81AF-1F275B0ABC64}"/>
              </a:ext>
            </a:extLst>
          </p:cNvPr>
          <p:cNvSpPr txBox="1"/>
          <p:nvPr/>
        </p:nvSpPr>
        <p:spPr>
          <a:xfrm>
            <a:off x="7296433" y="2284794"/>
            <a:ext cx="491842" cy="312040"/>
          </a:xfrm>
          <a:prstGeom prst="rect">
            <a:avLst/>
          </a:prstGeom>
          <a:noFill/>
        </p:spPr>
        <p:txBody>
          <a:bodyPr wrap="square">
            <a:spAutoFit/>
          </a:bodyPr>
          <a:lstStyle/>
          <a:p>
            <a:r>
              <a:rPr lang="zh-TW" altLang="en-US"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42" name="文字方塊 41">
            <a:extLst>
              <a:ext uri="{FF2B5EF4-FFF2-40B4-BE49-F238E27FC236}">
                <a16:creationId xmlns:a16="http://schemas.microsoft.com/office/drawing/2014/main" id="{3BE50F21-4457-F766-BFA3-07FF8DBA0A40}"/>
              </a:ext>
            </a:extLst>
          </p:cNvPr>
          <p:cNvSpPr txBox="1"/>
          <p:nvPr/>
        </p:nvSpPr>
        <p:spPr>
          <a:xfrm>
            <a:off x="4617968" y="3989839"/>
            <a:ext cx="491842" cy="312040"/>
          </a:xfrm>
          <a:prstGeom prst="rect">
            <a:avLst/>
          </a:prstGeom>
          <a:noFill/>
        </p:spPr>
        <p:txBody>
          <a:bodyPr wrap="square">
            <a:spAutoFit/>
          </a:bodyPr>
          <a:lstStyle/>
          <a:p>
            <a:r>
              <a:rPr lang="zh-TW" altLang="en-US"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48" name="文字方塊 47">
            <a:extLst>
              <a:ext uri="{FF2B5EF4-FFF2-40B4-BE49-F238E27FC236}">
                <a16:creationId xmlns:a16="http://schemas.microsoft.com/office/drawing/2014/main" id="{6A9D988D-A521-0EF0-5CCD-8FC409BE2BB8}"/>
              </a:ext>
            </a:extLst>
          </p:cNvPr>
          <p:cNvSpPr txBox="1"/>
          <p:nvPr/>
        </p:nvSpPr>
        <p:spPr>
          <a:xfrm>
            <a:off x="7307385" y="4895682"/>
            <a:ext cx="491842" cy="312040"/>
          </a:xfrm>
          <a:prstGeom prst="rect">
            <a:avLst/>
          </a:prstGeom>
          <a:noFill/>
        </p:spPr>
        <p:txBody>
          <a:bodyPr wrap="square">
            <a:spAutoFit/>
          </a:bodyPr>
          <a:lstStyle/>
          <a:p>
            <a:r>
              <a:rPr lang="zh-TW" altLang="en-US"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1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5662265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484441"/>
            <a:ext cx="1890971" cy="7057559"/>
            <a:chOff x="10546573" y="484441"/>
            <a:chExt cx="1890971" cy="7057559"/>
          </a:xfrm>
        </p:grpSpPr>
        <p:sp>
          <p:nvSpPr>
            <p:cNvPr id="45" name="矩形 44">
              <a:extLst>
                <a:ext uri="{FF2B5EF4-FFF2-40B4-BE49-F238E27FC236}">
                  <a16:creationId xmlns:a16="http://schemas.microsoft.com/office/drawing/2014/main" id="{FB60BD70-05AE-4B15-94DF-35692FACDE07}"/>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35</a:t>
            </a:fld>
            <a:endParaRPr lang="zh-CN" altLang="en-US"/>
          </a:p>
        </p:txBody>
      </p:sp>
      <p:sp>
        <p:nvSpPr>
          <p:cNvPr id="6" name="文字方塊 5">
            <a:extLst>
              <a:ext uri="{FF2B5EF4-FFF2-40B4-BE49-F238E27FC236}">
                <a16:creationId xmlns:a16="http://schemas.microsoft.com/office/drawing/2014/main" id="{C0945DB2-6E86-86CC-D1A7-D91248A57413}"/>
              </a:ext>
            </a:extLst>
          </p:cNvPr>
          <p:cNvSpPr txBox="1"/>
          <p:nvPr/>
        </p:nvSpPr>
        <p:spPr>
          <a:xfrm>
            <a:off x="1651342" y="810625"/>
            <a:ext cx="5070734" cy="584775"/>
          </a:xfrm>
          <a:prstGeom prst="rect">
            <a:avLst/>
          </a:prstGeom>
          <a:solidFill>
            <a:schemeClr val="bg1"/>
          </a:solidFill>
          <a:ln w="28575">
            <a:solidFill>
              <a:schemeClr val="bg2">
                <a:lumMod val="25000"/>
              </a:schemeClr>
            </a:solidFill>
          </a:ln>
        </p:spPr>
        <p:txBody>
          <a:bodyPr wrap="square" rtlCol="0">
            <a:spAutoFit/>
          </a:bodyPr>
          <a:lstStyle/>
          <a:p>
            <a:r>
              <a:rPr lang="zh-TW" altLang="en-US" sz="3200" b="1" dirty="0">
                <a:solidFill>
                  <a:sysClr val="windowText" lastClr="000000"/>
                </a:solidFill>
                <a:latin typeface="標楷體" panose="03000509000000000000" pitchFamily="65" charset="-120"/>
                <a:ea typeface="標楷體" panose="03000509000000000000" pitchFamily="65" charset="-120"/>
              </a:rPr>
              <a:t>退休金、撫卹金、資遣給與</a:t>
            </a:r>
          </a:p>
        </p:txBody>
      </p:sp>
      <p:sp>
        <p:nvSpPr>
          <p:cNvPr id="8" name="橢圓 7">
            <a:extLst>
              <a:ext uri="{FF2B5EF4-FFF2-40B4-BE49-F238E27FC236}">
                <a16:creationId xmlns:a16="http://schemas.microsoft.com/office/drawing/2014/main" id="{08807422-8129-C2CF-0804-1406093101A5}"/>
              </a:ext>
            </a:extLst>
          </p:cNvPr>
          <p:cNvSpPr/>
          <p:nvPr/>
        </p:nvSpPr>
        <p:spPr>
          <a:xfrm>
            <a:off x="1603318" y="1717424"/>
            <a:ext cx="1341025" cy="676656"/>
          </a:xfrm>
          <a:prstGeom prst="ellipse">
            <a:avLst/>
          </a:prstGeom>
          <a:solidFill>
            <a:schemeClr val="bg2"/>
          </a:soli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9" name="文字方塊 8">
            <a:extLst>
              <a:ext uri="{FF2B5EF4-FFF2-40B4-BE49-F238E27FC236}">
                <a16:creationId xmlns:a16="http://schemas.microsoft.com/office/drawing/2014/main" id="{D9F04B59-906B-7CB9-DB30-5BB14EA2553C}"/>
              </a:ext>
            </a:extLst>
          </p:cNvPr>
          <p:cNvSpPr txBox="1"/>
          <p:nvPr/>
        </p:nvSpPr>
        <p:spPr>
          <a:xfrm>
            <a:off x="1634668" y="1869232"/>
            <a:ext cx="1341025" cy="369332"/>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舊制給與</a:t>
            </a:r>
          </a:p>
        </p:txBody>
      </p:sp>
      <p:sp>
        <p:nvSpPr>
          <p:cNvPr id="11" name="文字方塊 10">
            <a:extLst>
              <a:ext uri="{FF2B5EF4-FFF2-40B4-BE49-F238E27FC236}">
                <a16:creationId xmlns:a16="http://schemas.microsoft.com/office/drawing/2014/main" id="{A44EDE3E-1A0A-9DB7-AFF5-B28DC1D57705}"/>
              </a:ext>
            </a:extLst>
          </p:cNvPr>
          <p:cNvSpPr txBox="1"/>
          <p:nvPr/>
        </p:nvSpPr>
        <p:spPr>
          <a:xfrm>
            <a:off x="2889461" y="1980449"/>
            <a:ext cx="1594136" cy="369332"/>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sz="1600" dirty="0">
                <a:latin typeface="標楷體" panose="03000509000000000000" pitchFamily="65" charset="-120"/>
                <a:ea typeface="標楷體" panose="03000509000000000000" pitchFamily="65" charset="-120"/>
              </a:rPr>
              <a:t>截至</a:t>
            </a:r>
            <a:r>
              <a:rPr lang="en-US" altLang="zh-TW" sz="1600" dirty="0">
                <a:latin typeface="標楷體" panose="03000509000000000000" pitchFamily="65" charset="-120"/>
                <a:ea typeface="標楷體" panose="03000509000000000000" pitchFamily="65" charset="-120"/>
              </a:rPr>
              <a:t>98.12.31</a:t>
            </a:r>
            <a:endParaRPr lang="zh-TW" altLang="en-US" sz="1600" dirty="0">
              <a:latin typeface="標楷體" panose="03000509000000000000" pitchFamily="65" charset="-120"/>
              <a:ea typeface="標楷體" panose="03000509000000000000" pitchFamily="65" charset="-120"/>
            </a:endParaRPr>
          </a:p>
        </p:txBody>
      </p:sp>
      <p:sp>
        <p:nvSpPr>
          <p:cNvPr id="13" name="文字方塊 12">
            <a:extLst>
              <a:ext uri="{FF2B5EF4-FFF2-40B4-BE49-F238E27FC236}">
                <a16:creationId xmlns:a16="http://schemas.microsoft.com/office/drawing/2014/main" id="{E53E2801-E785-EB2F-E3E9-0613D734B05B}"/>
              </a:ext>
            </a:extLst>
          </p:cNvPr>
          <p:cNvSpPr txBox="1"/>
          <p:nvPr/>
        </p:nvSpPr>
        <p:spPr>
          <a:xfrm>
            <a:off x="664843" y="2486449"/>
            <a:ext cx="4987233" cy="523220"/>
          </a:xfrm>
          <a:prstGeom prst="rect">
            <a:avLst/>
          </a:prstGeom>
          <a:noFill/>
          <a:ln w="28575">
            <a:noFill/>
          </a:ln>
        </p:spPr>
        <p:txBody>
          <a:bodyPr wrap="square" rtlCol="0">
            <a:spAutoFit/>
          </a:bodyPr>
          <a:lstStyle/>
          <a:p>
            <a:r>
              <a:rPr lang="zh-TW" altLang="en-US" sz="2000" b="1" dirty="0">
                <a:latin typeface="標楷體" panose="03000509000000000000" pitchFamily="65" charset="-120"/>
                <a:ea typeface="標楷體" panose="03000509000000000000" pitchFamily="65" charset="-120"/>
              </a:rPr>
              <a:t> </a:t>
            </a:r>
            <a:r>
              <a:rPr lang="en-US" altLang="zh-TW" sz="2800" b="1" u="sng" dirty="0">
                <a:latin typeface="標楷體" panose="03000509000000000000" pitchFamily="65" charset="-120"/>
                <a:ea typeface="標楷體" panose="03000509000000000000" pitchFamily="65" charset="-120"/>
              </a:rPr>
              <a:t>(</a:t>
            </a:r>
            <a:r>
              <a:rPr lang="zh-TW" altLang="en-US" sz="2800" b="1" u="sng" dirty="0">
                <a:latin typeface="標楷體" panose="03000509000000000000" pitchFamily="65" charset="-120"/>
                <a:ea typeface="標楷體" panose="03000509000000000000" pitchFamily="65" charset="-120"/>
              </a:rPr>
              <a:t>最後在職薪級</a:t>
            </a:r>
            <a:r>
              <a:rPr lang="en-US" altLang="zh-TW" sz="2800" b="1" u="sng" dirty="0">
                <a:latin typeface="標楷體" panose="03000509000000000000" pitchFamily="65" charset="-120"/>
                <a:ea typeface="標楷體" panose="03000509000000000000" pitchFamily="65" charset="-120"/>
              </a:rPr>
              <a:t>+930) x </a:t>
            </a:r>
            <a:r>
              <a:rPr lang="zh-TW" altLang="en-US" sz="2800" b="1" u="sng" dirty="0">
                <a:latin typeface="標楷體" panose="03000509000000000000" pitchFamily="65" charset="-120"/>
                <a:ea typeface="標楷體" panose="03000509000000000000" pitchFamily="65" charset="-120"/>
              </a:rPr>
              <a:t>基數</a:t>
            </a:r>
          </a:p>
        </p:txBody>
      </p:sp>
      <p:sp>
        <p:nvSpPr>
          <p:cNvPr id="14" name="文字方塊 13">
            <a:extLst>
              <a:ext uri="{FF2B5EF4-FFF2-40B4-BE49-F238E27FC236}">
                <a16:creationId xmlns:a16="http://schemas.microsoft.com/office/drawing/2014/main" id="{0CECBB1F-FECB-7217-4BBE-0F5FEAC7DCD9}"/>
              </a:ext>
            </a:extLst>
          </p:cNvPr>
          <p:cNvSpPr txBox="1"/>
          <p:nvPr/>
        </p:nvSpPr>
        <p:spPr>
          <a:xfrm>
            <a:off x="858905" y="2982743"/>
            <a:ext cx="4599108" cy="1384995"/>
          </a:xfrm>
          <a:prstGeom prst="rect">
            <a:avLst/>
          </a:prstGeom>
          <a:noFill/>
          <a:ln>
            <a:solidFill>
              <a:schemeClr val="bg1">
                <a:lumMod val="50000"/>
              </a:schemeClr>
            </a:solidFill>
          </a:ln>
        </p:spPr>
        <p:txBody>
          <a:bodyPr wrap="square" rtlCol="0">
            <a:spAutoFit/>
          </a:bodyPr>
          <a:lstStyle/>
          <a:p>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基數計算原則</a:t>
            </a:r>
            <a:r>
              <a:rPr lang="en-US" altLang="zh-TW" sz="1400" dirty="0">
                <a:latin typeface="標楷體" panose="03000509000000000000" pitchFamily="65" charset="-120"/>
                <a:ea typeface="標楷體" panose="03000509000000000000" pitchFamily="65" charset="-120"/>
              </a:rPr>
              <a:t>:</a:t>
            </a:r>
          </a:p>
          <a:p>
            <a:r>
              <a:rPr lang="en-US" altLang="zh-TW" sz="1400" dirty="0">
                <a:latin typeface="標楷體" panose="03000509000000000000" pitchFamily="65" charset="-120"/>
                <a:ea typeface="標楷體" panose="03000509000000000000" pitchFamily="65" charset="-120"/>
              </a:rPr>
              <a:t>1.15</a:t>
            </a:r>
            <a:r>
              <a:rPr lang="zh-TW" altLang="en-US" sz="1400" dirty="0">
                <a:latin typeface="標楷體" panose="03000509000000000000" pitchFamily="65" charset="-120"/>
                <a:ea typeface="標楷體" panose="03000509000000000000" pitchFamily="65" charset="-120"/>
              </a:rPr>
              <a:t>年以上</a:t>
            </a:r>
            <a:r>
              <a:rPr lang="en-US" altLang="zh-TW" sz="1400" dirty="0">
                <a:latin typeface="標楷體" panose="03000509000000000000" pitchFamily="65" charset="-120"/>
                <a:ea typeface="標楷體" panose="03000509000000000000" pitchFamily="65" charset="-120"/>
              </a:rPr>
              <a:t>X2+1</a:t>
            </a:r>
            <a:r>
              <a:rPr lang="zh-TW" altLang="en-US" sz="1400" dirty="0">
                <a:latin typeface="標楷體" panose="03000509000000000000" pitchFamily="65" charset="-120"/>
                <a:ea typeface="標楷體" panose="03000509000000000000" pitchFamily="65" charset="-120"/>
              </a:rPr>
              <a:t>，</a:t>
            </a:r>
            <a:r>
              <a:rPr lang="en-US" altLang="zh-TW" sz="1400" dirty="0">
                <a:latin typeface="標楷體" panose="03000509000000000000" pitchFamily="65" charset="-120"/>
                <a:ea typeface="標楷體" panose="03000509000000000000" pitchFamily="65" charset="-120"/>
              </a:rPr>
              <a:t> 15</a:t>
            </a:r>
            <a:r>
              <a:rPr lang="zh-TW" altLang="en-US" sz="1400" dirty="0">
                <a:latin typeface="標楷體" panose="03000509000000000000" pitchFamily="65" charset="-120"/>
                <a:ea typeface="標楷體" panose="03000509000000000000" pitchFamily="65" charset="-120"/>
              </a:rPr>
              <a:t>年以下</a:t>
            </a:r>
            <a:r>
              <a:rPr lang="en-US" altLang="zh-TW" sz="1400" dirty="0">
                <a:latin typeface="標楷體" panose="03000509000000000000" pitchFamily="65" charset="-120"/>
                <a:ea typeface="標楷體" panose="03000509000000000000" pitchFamily="65" charset="-120"/>
              </a:rPr>
              <a:t>X2-1</a:t>
            </a:r>
            <a:r>
              <a:rPr lang="zh-TW" altLang="en-US" sz="1400" dirty="0">
                <a:latin typeface="標楷體" panose="03000509000000000000" pitchFamily="65" charset="-120"/>
                <a:ea typeface="標楷體" panose="03000509000000000000" pitchFamily="65" charset="-120"/>
              </a:rPr>
              <a:t>，未滿</a:t>
            </a:r>
            <a:r>
              <a:rPr lang="en-US" altLang="zh-TW" sz="1400" dirty="0">
                <a:latin typeface="標楷體" panose="03000509000000000000" pitchFamily="65" charset="-120"/>
                <a:ea typeface="標楷體" panose="03000509000000000000" pitchFamily="65" charset="-120"/>
              </a:rPr>
              <a:t>6</a:t>
            </a:r>
            <a:r>
              <a:rPr lang="zh-TW" altLang="en-US" sz="1400" dirty="0">
                <a:latin typeface="標楷體" panose="03000509000000000000" pitchFamily="65" charset="-120"/>
                <a:ea typeface="標楷體" panose="03000509000000000000" pitchFamily="65" charset="-120"/>
              </a:rPr>
              <a:t>個月給</a:t>
            </a:r>
            <a:r>
              <a:rPr lang="en-US" altLang="zh-TW" sz="1400" dirty="0">
                <a:latin typeface="標楷體" panose="03000509000000000000" pitchFamily="65" charset="-120"/>
                <a:ea typeface="標楷體" panose="03000509000000000000" pitchFamily="65" charset="-120"/>
              </a:rPr>
              <a:t>1</a:t>
            </a:r>
            <a:r>
              <a:rPr lang="zh-TW" altLang="en-US" sz="1400" dirty="0">
                <a:latin typeface="標楷體" panose="03000509000000000000" pitchFamily="65" charset="-120"/>
                <a:ea typeface="標楷體" panose="03000509000000000000" pitchFamily="65" charset="-120"/>
              </a:rPr>
              <a:t>個基數。</a:t>
            </a:r>
            <a:endParaRPr lang="en-US" altLang="zh-TW" sz="1400" dirty="0">
              <a:latin typeface="標楷體" panose="03000509000000000000" pitchFamily="65" charset="-120"/>
              <a:ea typeface="標楷體" panose="03000509000000000000" pitchFamily="65" charset="-120"/>
            </a:endParaRPr>
          </a:p>
          <a:p>
            <a:r>
              <a:rPr lang="en-US" altLang="zh-TW" sz="1400" dirty="0">
                <a:latin typeface="標楷體" panose="03000509000000000000" pitchFamily="65" charset="-120"/>
                <a:ea typeface="標楷體" panose="03000509000000000000" pitchFamily="65" charset="-120"/>
              </a:rPr>
              <a:t>2.</a:t>
            </a:r>
            <a:r>
              <a:rPr lang="zh-TW" altLang="en-US" sz="1400" dirty="0">
                <a:latin typeface="標楷體" panose="03000509000000000000" pitchFamily="65" charset="-120"/>
                <a:ea typeface="標楷體" panose="03000509000000000000" pitchFamily="65" charset="-120"/>
              </a:rPr>
              <a:t>職員</a:t>
            </a:r>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最高</a:t>
            </a:r>
            <a:r>
              <a:rPr lang="en-US" altLang="zh-TW" sz="1400" dirty="0">
                <a:latin typeface="標楷體" panose="03000509000000000000" pitchFamily="65" charset="-120"/>
                <a:ea typeface="標楷體" panose="03000509000000000000" pitchFamily="65" charset="-120"/>
              </a:rPr>
              <a:t>30</a:t>
            </a:r>
            <a:r>
              <a:rPr lang="zh-TW" altLang="en-US" sz="1400" dirty="0">
                <a:latin typeface="標楷體" panose="03000509000000000000" pitchFamily="65" charset="-120"/>
                <a:ea typeface="標楷體" panose="03000509000000000000" pitchFamily="65" charset="-120"/>
              </a:rPr>
              <a:t>年基數</a:t>
            </a:r>
            <a:r>
              <a:rPr lang="en-US" altLang="zh-TW" sz="1400" dirty="0">
                <a:latin typeface="標楷體" panose="03000509000000000000" pitchFamily="65" charset="-120"/>
                <a:ea typeface="標楷體" panose="03000509000000000000" pitchFamily="65" charset="-120"/>
              </a:rPr>
              <a:t>61</a:t>
            </a:r>
            <a:r>
              <a:rPr lang="zh-TW" altLang="en-US" sz="1400" dirty="0">
                <a:latin typeface="標楷體" panose="03000509000000000000" pitchFamily="65" charset="-120"/>
                <a:ea typeface="標楷體" panose="03000509000000000000" pitchFamily="65" charset="-120"/>
              </a:rPr>
              <a:t>，教師</a:t>
            </a:r>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最高</a:t>
            </a:r>
            <a:r>
              <a:rPr lang="en-US" altLang="zh-TW" sz="1400" dirty="0">
                <a:latin typeface="標楷體" panose="03000509000000000000" pitchFamily="65" charset="-120"/>
                <a:ea typeface="標楷體" panose="03000509000000000000" pitchFamily="65" charset="-120"/>
              </a:rPr>
              <a:t>40</a:t>
            </a:r>
            <a:r>
              <a:rPr lang="zh-TW" altLang="en-US" sz="1400" dirty="0">
                <a:latin typeface="標楷體" panose="03000509000000000000" pitchFamily="65" charset="-120"/>
                <a:ea typeface="標楷體" panose="03000509000000000000" pitchFamily="65" charset="-120"/>
              </a:rPr>
              <a:t>年基數</a:t>
            </a:r>
            <a:r>
              <a:rPr lang="en-US" altLang="zh-TW" sz="1400" dirty="0">
                <a:latin typeface="標楷體" panose="03000509000000000000" pitchFamily="65" charset="-120"/>
                <a:ea typeface="標楷體" panose="03000509000000000000" pitchFamily="65" charset="-120"/>
              </a:rPr>
              <a:t>81</a:t>
            </a:r>
            <a:r>
              <a:rPr lang="zh-TW" altLang="en-US" sz="1400" dirty="0">
                <a:latin typeface="標楷體" panose="03000509000000000000" pitchFamily="65" charset="-120"/>
                <a:ea typeface="標楷體" panose="03000509000000000000" pitchFamily="65" charset="-120"/>
              </a:rPr>
              <a:t>。</a:t>
            </a:r>
            <a:endParaRPr lang="en-US" altLang="zh-TW" sz="1400" dirty="0">
              <a:latin typeface="標楷體" panose="03000509000000000000" pitchFamily="65" charset="-120"/>
              <a:ea typeface="標楷體" panose="03000509000000000000" pitchFamily="65" charset="-120"/>
            </a:endParaRPr>
          </a:p>
          <a:p>
            <a:endParaRPr lang="en-US" altLang="zh-TW" sz="1400" dirty="0">
              <a:latin typeface="標楷體" panose="03000509000000000000" pitchFamily="65" charset="-120"/>
              <a:ea typeface="標楷體" panose="03000509000000000000" pitchFamily="65" charset="-120"/>
            </a:endParaRPr>
          </a:p>
          <a:p>
            <a:r>
              <a:rPr lang="en-US" altLang="zh-TW" sz="1400" dirty="0">
                <a:latin typeface="標楷體" panose="03000509000000000000" pitchFamily="65" charset="-120"/>
                <a:ea typeface="標楷體" panose="03000509000000000000" pitchFamily="65" charset="-120"/>
              </a:rPr>
              <a:t>ex: </a:t>
            </a:r>
            <a:r>
              <a:rPr lang="zh-TW" altLang="en-US" sz="1400" dirty="0">
                <a:latin typeface="標楷體" panose="03000509000000000000" pitchFamily="65" charset="-120"/>
                <a:ea typeface="標楷體" panose="03000509000000000000" pitchFamily="65" charset="-120"/>
              </a:rPr>
              <a:t> </a:t>
            </a:r>
            <a:r>
              <a:rPr lang="en-US" altLang="zh-TW" sz="1400" dirty="0">
                <a:latin typeface="標楷體" panose="03000509000000000000" pitchFamily="65" charset="-120"/>
                <a:ea typeface="標楷體" panose="03000509000000000000" pitchFamily="65" charset="-120"/>
              </a:rPr>
              <a:t>3</a:t>
            </a:r>
            <a:r>
              <a:rPr lang="zh-TW" altLang="en-US" sz="1400" dirty="0">
                <a:latin typeface="標楷體" panose="03000509000000000000" pitchFamily="65" charset="-120"/>
                <a:ea typeface="標楷體" panose="03000509000000000000" pitchFamily="65" charset="-120"/>
              </a:rPr>
              <a:t>年</a:t>
            </a:r>
            <a:r>
              <a:rPr lang="en-US" altLang="zh-TW" sz="1400" dirty="0">
                <a:latin typeface="標楷體" panose="03000509000000000000" pitchFamily="65" charset="-120"/>
                <a:ea typeface="標楷體" panose="03000509000000000000" pitchFamily="65" charset="-120"/>
              </a:rPr>
              <a:t>5</a:t>
            </a:r>
            <a:r>
              <a:rPr lang="zh-TW" altLang="en-US" sz="1400" dirty="0">
                <a:latin typeface="標楷體" panose="03000509000000000000" pitchFamily="65" charset="-120"/>
                <a:ea typeface="標楷體" panose="03000509000000000000" pitchFamily="65" charset="-120"/>
              </a:rPr>
              <a:t>月 </a:t>
            </a:r>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 </a:t>
            </a:r>
            <a:r>
              <a:rPr lang="en-US" altLang="zh-TW" sz="1400" dirty="0">
                <a:latin typeface="標楷體" panose="03000509000000000000" pitchFamily="65" charset="-120"/>
                <a:ea typeface="標楷體" panose="03000509000000000000" pitchFamily="65" charset="-120"/>
              </a:rPr>
              <a:t>(3x2)-1+1</a:t>
            </a:r>
            <a:r>
              <a:rPr lang="zh-TW" altLang="en-US" sz="1400" dirty="0">
                <a:latin typeface="標楷體" panose="03000509000000000000" pitchFamily="65" charset="-120"/>
                <a:ea typeface="標楷體" panose="03000509000000000000" pitchFamily="65" charset="-120"/>
              </a:rPr>
              <a:t> </a:t>
            </a:r>
            <a:r>
              <a:rPr lang="en-US" altLang="zh-TW" sz="1400" dirty="0">
                <a:latin typeface="標楷體" panose="03000509000000000000" pitchFamily="65" charset="-120"/>
                <a:ea typeface="標楷體" panose="03000509000000000000" pitchFamily="65" charset="-120"/>
              </a:rPr>
              <a:t>= </a:t>
            </a:r>
            <a:r>
              <a:rPr lang="zh-TW" altLang="en-US" sz="1400" dirty="0">
                <a:latin typeface="標楷體" panose="03000509000000000000" pitchFamily="65" charset="-120"/>
                <a:ea typeface="標楷體" panose="03000509000000000000" pitchFamily="65" charset="-120"/>
              </a:rPr>
              <a:t>基數 </a:t>
            </a:r>
            <a:r>
              <a:rPr lang="en-US" altLang="zh-TW" sz="1400" dirty="0">
                <a:latin typeface="標楷體" panose="03000509000000000000" pitchFamily="65" charset="-120"/>
                <a:ea typeface="標楷體" panose="03000509000000000000" pitchFamily="65" charset="-120"/>
              </a:rPr>
              <a:t>6</a:t>
            </a:r>
          </a:p>
          <a:p>
            <a:r>
              <a:rPr lang="zh-TW" altLang="en-US" sz="1400" dirty="0">
                <a:latin typeface="標楷體" panose="03000509000000000000" pitchFamily="65" charset="-120"/>
                <a:ea typeface="標楷體" panose="03000509000000000000" pitchFamily="65" charset="-120"/>
              </a:rPr>
              <a:t>     </a:t>
            </a:r>
            <a:r>
              <a:rPr lang="en-US" altLang="zh-TW" sz="1400" dirty="0">
                <a:latin typeface="標楷體" panose="03000509000000000000" pitchFamily="65" charset="-120"/>
                <a:ea typeface="標楷體" panose="03000509000000000000" pitchFamily="65" charset="-120"/>
              </a:rPr>
              <a:t>15</a:t>
            </a:r>
            <a:r>
              <a:rPr lang="zh-TW" altLang="en-US" sz="1400" dirty="0">
                <a:latin typeface="標楷體" panose="03000509000000000000" pitchFamily="65" charset="-120"/>
                <a:ea typeface="標楷體" panose="03000509000000000000" pitchFamily="65" charset="-120"/>
              </a:rPr>
              <a:t>年</a:t>
            </a:r>
            <a:r>
              <a:rPr lang="en-US" altLang="zh-TW" sz="1400" dirty="0">
                <a:latin typeface="標楷體" panose="03000509000000000000" pitchFamily="65" charset="-120"/>
                <a:ea typeface="標楷體" panose="03000509000000000000" pitchFamily="65" charset="-120"/>
              </a:rPr>
              <a:t>6</a:t>
            </a:r>
            <a:r>
              <a:rPr lang="zh-TW" altLang="en-US" sz="1400" dirty="0">
                <a:latin typeface="標楷體" panose="03000509000000000000" pitchFamily="65" charset="-120"/>
                <a:ea typeface="標楷體" panose="03000509000000000000" pitchFamily="65" charset="-120"/>
              </a:rPr>
              <a:t>月</a:t>
            </a:r>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 </a:t>
            </a:r>
            <a:r>
              <a:rPr lang="en-US" altLang="zh-TW" sz="1400" dirty="0">
                <a:latin typeface="標楷體" panose="03000509000000000000" pitchFamily="65" charset="-120"/>
                <a:ea typeface="標楷體" panose="03000509000000000000" pitchFamily="65" charset="-120"/>
              </a:rPr>
              <a:t>(15x2)+1+1=</a:t>
            </a:r>
            <a:r>
              <a:rPr lang="zh-TW" altLang="en-US" sz="1400" dirty="0">
                <a:latin typeface="標楷體" panose="03000509000000000000" pitchFamily="65" charset="-120"/>
                <a:ea typeface="標楷體" panose="03000509000000000000" pitchFamily="65" charset="-120"/>
              </a:rPr>
              <a:t> 基數 </a:t>
            </a:r>
            <a:r>
              <a:rPr lang="en-US" altLang="zh-TW" sz="1400" dirty="0">
                <a:latin typeface="標楷體" panose="03000509000000000000" pitchFamily="65" charset="-120"/>
                <a:ea typeface="標楷體" panose="03000509000000000000" pitchFamily="65" charset="-120"/>
              </a:rPr>
              <a:t>32</a:t>
            </a:r>
          </a:p>
        </p:txBody>
      </p:sp>
      <p:sp>
        <p:nvSpPr>
          <p:cNvPr id="15" name="十字形 14">
            <a:extLst>
              <a:ext uri="{FF2B5EF4-FFF2-40B4-BE49-F238E27FC236}">
                <a16:creationId xmlns:a16="http://schemas.microsoft.com/office/drawing/2014/main" id="{2D9C41C2-6709-47E7-AFAA-22281F6994EB}"/>
              </a:ext>
            </a:extLst>
          </p:cNvPr>
          <p:cNvSpPr/>
          <p:nvPr/>
        </p:nvSpPr>
        <p:spPr>
          <a:xfrm>
            <a:off x="4957895" y="1744970"/>
            <a:ext cx="494605" cy="503279"/>
          </a:xfrm>
          <a:prstGeom prst="plus">
            <a:avLst/>
          </a:prstGeom>
          <a:solidFill>
            <a:schemeClr val="tx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40" name="文字方塊 39">
            <a:extLst>
              <a:ext uri="{FF2B5EF4-FFF2-40B4-BE49-F238E27FC236}">
                <a16:creationId xmlns:a16="http://schemas.microsoft.com/office/drawing/2014/main" id="{ACFD0861-56EE-E8AF-A36D-9FECC274D509}"/>
              </a:ext>
            </a:extLst>
          </p:cNvPr>
          <p:cNvSpPr txBox="1"/>
          <p:nvPr/>
        </p:nvSpPr>
        <p:spPr>
          <a:xfrm>
            <a:off x="1651341" y="5104714"/>
            <a:ext cx="2855715" cy="646331"/>
          </a:xfrm>
          <a:prstGeom prst="rect">
            <a:avLst/>
          </a:prstGeom>
          <a:solidFill>
            <a:schemeClr val="bg1"/>
          </a:solidFill>
          <a:ln w="28575">
            <a:solidFill>
              <a:schemeClr val="bg2">
                <a:lumMod val="25000"/>
              </a:schemeClr>
            </a:solidFill>
          </a:ln>
        </p:spPr>
        <p:txBody>
          <a:bodyPr wrap="square" rtlCol="0">
            <a:spAutoFit/>
          </a:bodyPr>
          <a:lstStyle/>
          <a:p>
            <a:pPr algn="ctr"/>
            <a:r>
              <a:rPr lang="zh-TW" altLang="en-US" sz="3600" b="1" dirty="0">
                <a:latin typeface="標楷體" panose="03000509000000000000" pitchFamily="65" charset="-120"/>
                <a:ea typeface="標楷體" panose="03000509000000000000" pitchFamily="65" charset="-120"/>
              </a:rPr>
              <a:t>離職給與</a:t>
            </a:r>
          </a:p>
        </p:txBody>
      </p:sp>
      <p:sp>
        <p:nvSpPr>
          <p:cNvPr id="41" name="橢圓 40">
            <a:extLst>
              <a:ext uri="{FF2B5EF4-FFF2-40B4-BE49-F238E27FC236}">
                <a16:creationId xmlns:a16="http://schemas.microsoft.com/office/drawing/2014/main" id="{B8A0F52C-3565-37BF-3B6A-30AAD86E7558}"/>
              </a:ext>
            </a:extLst>
          </p:cNvPr>
          <p:cNvSpPr/>
          <p:nvPr/>
        </p:nvSpPr>
        <p:spPr>
          <a:xfrm>
            <a:off x="5880406" y="4433495"/>
            <a:ext cx="5792765" cy="2034681"/>
          </a:xfrm>
          <a:prstGeom prst="ellipse">
            <a:avLst/>
          </a:prstGeom>
          <a:solidFill>
            <a:schemeClr val="accent4">
              <a:lumMod val="20000"/>
              <a:lumOff val="80000"/>
            </a:schemeClr>
          </a:solid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4" name="文字方塊 63">
            <a:extLst>
              <a:ext uri="{FF2B5EF4-FFF2-40B4-BE49-F238E27FC236}">
                <a16:creationId xmlns:a16="http://schemas.microsoft.com/office/drawing/2014/main" id="{5C36C477-1A91-C240-46F8-E9B8D843390E}"/>
              </a:ext>
            </a:extLst>
          </p:cNvPr>
          <p:cNvSpPr txBox="1"/>
          <p:nvPr/>
        </p:nvSpPr>
        <p:spPr>
          <a:xfrm>
            <a:off x="6535482" y="4764321"/>
            <a:ext cx="3646173" cy="369332"/>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退撫儲金</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含新制儲金、增額提撥</a:t>
            </a:r>
            <a:r>
              <a:rPr lang="en-US" altLang="zh-TW" dirty="0">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sp>
        <p:nvSpPr>
          <p:cNvPr id="65" name="文字方塊 64">
            <a:extLst>
              <a:ext uri="{FF2B5EF4-FFF2-40B4-BE49-F238E27FC236}">
                <a16:creationId xmlns:a16="http://schemas.microsoft.com/office/drawing/2014/main" id="{6EF0E533-507B-E65A-1486-51508EB69B84}"/>
              </a:ext>
            </a:extLst>
          </p:cNvPr>
          <p:cNvSpPr txBox="1"/>
          <p:nvPr/>
        </p:nvSpPr>
        <p:spPr>
          <a:xfrm>
            <a:off x="10109129" y="4805604"/>
            <a:ext cx="1119125" cy="369332"/>
          </a:xfrm>
          <a:prstGeom prst="rect">
            <a:avLst/>
          </a:prstGeom>
          <a:noFill/>
          <a:ln w="28575">
            <a:noFill/>
          </a:ln>
        </p:spPr>
        <p:txBody>
          <a:bodyPr wrap="square" rtlCol="0">
            <a:spAutoFit/>
          </a:bodyPr>
          <a:lstStyle/>
          <a:p>
            <a:r>
              <a:rPr lang="zh-TW" altLang="en-US" dirty="0"/>
              <a:t> </a:t>
            </a:r>
            <a:r>
              <a:rPr lang="en-US" altLang="zh-TW" sz="1600" dirty="0">
                <a:latin typeface="標楷體" panose="03000509000000000000" pitchFamily="65" charset="-120"/>
                <a:ea typeface="標楷體" panose="03000509000000000000" pitchFamily="65" charset="-120"/>
              </a:rPr>
              <a:t>99.1.1</a:t>
            </a:r>
            <a:r>
              <a:rPr lang="zh-TW" altLang="en-US" sz="1600" dirty="0">
                <a:latin typeface="標楷體" panose="03000509000000000000" pitchFamily="65" charset="-120"/>
                <a:ea typeface="標楷體" panose="03000509000000000000" pitchFamily="65" charset="-120"/>
              </a:rPr>
              <a:t>起</a:t>
            </a:r>
          </a:p>
        </p:txBody>
      </p:sp>
      <p:sp>
        <p:nvSpPr>
          <p:cNvPr id="66" name="橢圓 65">
            <a:extLst>
              <a:ext uri="{FF2B5EF4-FFF2-40B4-BE49-F238E27FC236}">
                <a16:creationId xmlns:a16="http://schemas.microsoft.com/office/drawing/2014/main" id="{9DAE1E9E-9819-DB4C-3477-6ADE6E59D011}"/>
              </a:ext>
            </a:extLst>
          </p:cNvPr>
          <p:cNvSpPr/>
          <p:nvPr/>
        </p:nvSpPr>
        <p:spPr>
          <a:xfrm>
            <a:off x="6581046" y="5196132"/>
            <a:ext cx="1415765" cy="964071"/>
          </a:xfrm>
          <a:prstGeom prst="ellipse">
            <a:avLst/>
          </a:prstGeom>
          <a:solidFill>
            <a:schemeClr val="accent4">
              <a:lumMod val="60000"/>
              <a:lumOff val="40000"/>
            </a:schemeClr>
          </a:solidFill>
          <a:ln w="28575">
            <a:solidFill>
              <a:schemeClr val="bg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68" name="文字方塊 67">
            <a:extLst>
              <a:ext uri="{FF2B5EF4-FFF2-40B4-BE49-F238E27FC236}">
                <a16:creationId xmlns:a16="http://schemas.microsoft.com/office/drawing/2014/main" id="{6A6C8544-9B62-5324-0592-6C567444D934}"/>
              </a:ext>
            </a:extLst>
          </p:cNvPr>
          <p:cNvSpPr txBox="1"/>
          <p:nvPr/>
        </p:nvSpPr>
        <p:spPr>
          <a:xfrm>
            <a:off x="6526964" y="5391222"/>
            <a:ext cx="1441767" cy="646331"/>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教職員專戶</a:t>
            </a:r>
            <a:endParaRPr lang="en-US" altLang="zh-TW" b="1"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   </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在職</a:t>
            </a:r>
            <a:r>
              <a:rPr lang="en-US" altLang="zh-TW" dirty="0">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sp>
        <p:nvSpPr>
          <p:cNvPr id="69" name="橢圓 68">
            <a:extLst>
              <a:ext uri="{FF2B5EF4-FFF2-40B4-BE49-F238E27FC236}">
                <a16:creationId xmlns:a16="http://schemas.microsoft.com/office/drawing/2014/main" id="{40A20627-2A27-939B-6C6D-AD7AC9FF9C6E}"/>
              </a:ext>
            </a:extLst>
          </p:cNvPr>
          <p:cNvSpPr/>
          <p:nvPr/>
        </p:nvSpPr>
        <p:spPr>
          <a:xfrm>
            <a:off x="8066265" y="5211280"/>
            <a:ext cx="1392598" cy="978889"/>
          </a:xfrm>
          <a:prstGeom prst="ellipse">
            <a:avLst/>
          </a:prstGeom>
          <a:solidFill>
            <a:schemeClr val="accent5">
              <a:lumMod val="20000"/>
              <a:lumOff val="80000"/>
            </a:schemeClr>
          </a:solidFill>
          <a:ln w="28575">
            <a:solidFill>
              <a:schemeClr val="bg2">
                <a:lumMod val="2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70" name="文字方塊 69">
            <a:extLst>
              <a:ext uri="{FF2B5EF4-FFF2-40B4-BE49-F238E27FC236}">
                <a16:creationId xmlns:a16="http://schemas.microsoft.com/office/drawing/2014/main" id="{56AEB3E0-F46F-4C6F-B3C0-15FBD4CE9E07}"/>
              </a:ext>
            </a:extLst>
          </p:cNvPr>
          <p:cNvSpPr txBox="1"/>
          <p:nvPr/>
        </p:nvSpPr>
        <p:spPr>
          <a:xfrm>
            <a:off x="7889009" y="5493501"/>
            <a:ext cx="1748280" cy="369332"/>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增額提撥專戶</a:t>
            </a:r>
            <a:endParaRPr lang="en-US" altLang="zh-TW" b="1" dirty="0">
              <a:latin typeface="標楷體" panose="03000509000000000000" pitchFamily="65" charset="-120"/>
              <a:ea typeface="標楷體" panose="03000509000000000000" pitchFamily="65" charset="-120"/>
            </a:endParaRPr>
          </a:p>
        </p:txBody>
      </p:sp>
      <p:sp>
        <p:nvSpPr>
          <p:cNvPr id="71" name="橢圓 70">
            <a:extLst>
              <a:ext uri="{FF2B5EF4-FFF2-40B4-BE49-F238E27FC236}">
                <a16:creationId xmlns:a16="http://schemas.microsoft.com/office/drawing/2014/main" id="{55AA5981-CB48-F6A6-F712-75141421737D}"/>
              </a:ext>
            </a:extLst>
          </p:cNvPr>
          <p:cNvSpPr/>
          <p:nvPr/>
        </p:nvSpPr>
        <p:spPr>
          <a:xfrm>
            <a:off x="9490185" y="5225474"/>
            <a:ext cx="1627223" cy="978889"/>
          </a:xfrm>
          <a:prstGeom prst="ellipse">
            <a:avLst/>
          </a:prstGeom>
          <a:solidFill>
            <a:schemeClr val="accent2">
              <a:lumMod val="20000"/>
              <a:lumOff val="80000"/>
            </a:schemeClr>
          </a:solidFill>
          <a:ln w="28575">
            <a:solidFill>
              <a:schemeClr val="bg2">
                <a:lumMod val="2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72" name="文字方塊 71">
            <a:extLst>
              <a:ext uri="{FF2B5EF4-FFF2-40B4-BE49-F238E27FC236}">
                <a16:creationId xmlns:a16="http://schemas.microsoft.com/office/drawing/2014/main" id="{4A94C16B-120C-AAB5-3AD2-3974683664F8}"/>
              </a:ext>
            </a:extLst>
          </p:cNvPr>
          <p:cNvSpPr txBox="1"/>
          <p:nvPr/>
        </p:nvSpPr>
        <p:spPr>
          <a:xfrm>
            <a:off x="9423373" y="5394923"/>
            <a:ext cx="1754480" cy="646331"/>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暫不請領專戶</a:t>
            </a:r>
            <a:endParaRPr lang="en-US" altLang="zh-TW" b="1"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  </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離職未領</a:t>
            </a:r>
            <a:r>
              <a:rPr lang="en-US" altLang="zh-TW" dirty="0">
                <a:latin typeface="標楷體" panose="03000509000000000000" pitchFamily="65" charset="-120"/>
                <a:ea typeface="標楷體" panose="03000509000000000000" pitchFamily="65" charset="-120"/>
              </a:rPr>
              <a:t>)</a:t>
            </a:r>
          </a:p>
        </p:txBody>
      </p:sp>
      <p:pic>
        <p:nvPicPr>
          <p:cNvPr id="3" name="圖片 2">
            <a:extLst>
              <a:ext uri="{FF2B5EF4-FFF2-40B4-BE49-F238E27FC236}">
                <a16:creationId xmlns:a16="http://schemas.microsoft.com/office/drawing/2014/main" id="{1A4A2203-32F7-8685-0F24-134A8A1AF901}"/>
              </a:ext>
            </a:extLst>
          </p:cNvPr>
          <p:cNvPicPr>
            <a:picLocks noChangeAspect="1"/>
          </p:cNvPicPr>
          <p:nvPr/>
        </p:nvPicPr>
        <p:blipFill>
          <a:blip r:embed="rId4"/>
          <a:stretch>
            <a:fillRect/>
          </a:stretch>
        </p:blipFill>
        <p:spPr>
          <a:xfrm rot="13922775">
            <a:off x="4671402" y="4920151"/>
            <a:ext cx="943771" cy="1061367"/>
          </a:xfrm>
          <a:prstGeom prst="rect">
            <a:avLst/>
          </a:prstGeom>
        </p:spPr>
      </p:pic>
      <p:sp>
        <p:nvSpPr>
          <p:cNvPr id="2" name="矩形 8">
            <a:extLst>
              <a:ext uri="{FF2B5EF4-FFF2-40B4-BE49-F238E27FC236}">
                <a16:creationId xmlns:a16="http://schemas.microsoft.com/office/drawing/2014/main" id="{294A975D-1182-9F1E-0184-F9A8AE9C1F3A}"/>
              </a:ext>
            </a:extLst>
          </p:cNvPr>
          <p:cNvSpPr/>
          <p:nvPr/>
        </p:nvSpPr>
        <p:spPr>
          <a:xfrm>
            <a:off x="1666701" y="152908"/>
            <a:ext cx="7334420" cy="430887"/>
          </a:xfrm>
          <a:prstGeom prst="rect">
            <a:avLst/>
          </a:prstGeom>
        </p:spPr>
        <p:txBody>
          <a:bodyPr wrap="square">
            <a:spAutoFit/>
          </a:bodyPr>
          <a:lstStyle/>
          <a:p>
            <a:r>
              <a:rPr lang="zh-TW" altLang="en-US" sz="2200" spc="600" dirty="0">
                <a:latin typeface="標楷體" panose="03000509000000000000" pitchFamily="65" charset="-120"/>
                <a:ea typeface="標楷體" panose="03000509000000000000" pitchFamily="65" charset="-120"/>
                <a:cs typeface="+mn-ea"/>
                <a:sym typeface="+mn-lt"/>
              </a:rPr>
              <a:t>各案件應注意事項</a:t>
            </a: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給付內容</a:t>
            </a: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圖示</a:t>
            </a:r>
            <a:r>
              <a:rPr lang="en-US" altLang="zh-TW" sz="2000" spc="600" dirty="0">
                <a:latin typeface="標楷體" panose="03000509000000000000" pitchFamily="65" charset="-120"/>
                <a:ea typeface="標楷體" panose="03000509000000000000" pitchFamily="65" charset="-120"/>
                <a:cs typeface="+mn-ea"/>
                <a:sym typeface="+mn-lt"/>
              </a:rPr>
              <a:t>)</a:t>
            </a:r>
            <a:endParaRPr lang="en-US" altLang="zh-TW" sz="2200" spc="600" dirty="0">
              <a:latin typeface="標楷體" panose="03000509000000000000" pitchFamily="65" charset="-120"/>
              <a:ea typeface="標楷體" panose="03000509000000000000" pitchFamily="65" charset="-120"/>
              <a:cs typeface="+mn-ea"/>
              <a:sym typeface="+mn-lt"/>
            </a:endParaRPr>
          </a:p>
        </p:txBody>
      </p:sp>
      <p:sp>
        <p:nvSpPr>
          <p:cNvPr id="5" name="橢圓 4">
            <a:extLst>
              <a:ext uri="{FF2B5EF4-FFF2-40B4-BE49-F238E27FC236}">
                <a16:creationId xmlns:a16="http://schemas.microsoft.com/office/drawing/2014/main" id="{B0E3802E-A287-44AD-1BE1-6247A628400A}"/>
              </a:ext>
            </a:extLst>
          </p:cNvPr>
          <p:cNvSpPr/>
          <p:nvPr/>
        </p:nvSpPr>
        <p:spPr>
          <a:xfrm>
            <a:off x="5831017" y="1118622"/>
            <a:ext cx="5792765" cy="2034681"/>
          </a:xfrm>
          <a:prstGeom prst="ellipse">
            <a:avLst/>
          </a:prstGeom>
          <a:solidFill>
            <a:schemeClr val="accent4">
              <a:lumMod val="20000"/>
              <a:lumOff val="80000"/>
            </a:schemeClr>
          </a:solidFill>
          <a:ln w="571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 name="文字方塊 6">
            <a:extLst>
              <a:ext uri="{FF2B5EF4-FFF2-40B4-BE49-F238E27FC236}">
                <a16:creationId xmlns:a16="http://schemas.microsoft.com/office/drawing/2014/main" id="{4B07133A-F1C8-D72C-F5B8-45B687BE0788}"/>
              </a:ext>
            </a:extLst>
          </p:cNvPr>
          <p:cNvSpPr txBox="1"/>
          <p:nvPr/>
        </p:nvSpPr>
        <p:spPr>
          <a:xfrm>
            <a:off x="6501367" y="1417667"/>
            <a:ext cx="3646173" cy="369332"/>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退撫儲金</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含新制儲金、增額提撥</a:t>
            </a:r>
            <a:r>
              <a:rPr lang="en-US" altLang="zh-TW" dirty="0">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sp>
        <p:nvSpPr>
          <p:cNvPr id="10" name="文字方塊 9">
            <a:extLst>
              <a:ext uri="{FF2B5EF4-FFF2-40B4-BE49-F238E27FC236}">
                <a16:creationId xmlns:a16="http://schemas.microsoft.com/office/drawing/2014/main" id="{20C0822D-2FDD-8F02-AA0D-25C782FCD417}"/>
              </a:ext>
            </a:extLst>
          </p:cNvPr>
          <p:cNvSpPr txBox="1"/>
          <p:nvPr/>
        </p:nvSpPr>
        <p:spPr>
          <a:xfrm>
            <a:off x="10067217" y="1448907"/>
            <a:ext cx="1119125" cy="369332"/>
          </a:xfrm>
          <a:prstGeom prst="rect">
            <a:avLst/>
          </a:prstGeom>
          <a:noFill/>
          <a:ln w="28575">
            <a:noFill/>
          </a:ln>
        </p:spPr>
        <p:txBody>
          <a:bodyPr wrap="square" rtlCol="0">
            <a:spAutoFit/>
          </a:bodyPr>
          <a:lstStyle/>
          <a:p>
            <a:r>
              <a:rPr lang="zh-TW" altLang="en-US" dirty="0"/>
              <a:t> </a:t>
            </a:r>
            <a:r>
              <a:rPr lang="en-US" altLang="zh-TW" sz="1600" dirty="0">
                <a:latin typeface="標楷體" panose="03000509000000000000" pitchFamily="65" charset="-120"/>
                <a:ea typeface="標楷體" panose="03000509000000000000" pitchFamily="65" charset="-120"/>
              </a:rPr>
              <a:t>99.1.1</a:t>
            </a:r>
            <a:r>
              <a:rPr lang="zh-TW" altLang="en-US" sz="1600" dirty="0">
                <a:latin typeface="標楷體" panose="03000509000000000000" pitchFamily="65" charset="-120"/>
                <a:ea typeface="標楷體" panose="03000509000000000000" pitchFamily="65" charset="-120"/>
              </a:rPr>
              <a:t>起</a:t>
            </a:r>
          </a:p>
        </p:txBody>
      </p:sp>
      <p:sp>
        <p:nvSpPr>
          <p:cNvPr id="16" name="橢圓 15">
            <a:extLst>
              <a:ext uri="{FF2B5EF4-FFF2-40B4-BE49-F238E27FC236}">
                <a16:creationId xmlns:a16="http://schemas.microsoft.com/office/drawing/2014/main" id="{80ED6513-CEE8-BEC8-FB02-1C69765D2344}"/>
              </a:ext>
            </a:extLst>
          </p:cNvPr>
          <p:cNvSpPr/>
          <p:nvPr/>
        </p:nvSpPr>
        <p:spPr>
          <a:xfrm>
            <a:off x="6552966" y="1870865"/>
            <a:ext cx="1415765" cy="964071"/>
          </a:xfrm>
          <a:prstGeom prst="ellipse">
            <a:avLst/>
          </a:prstGeom>
          <a:solidFill>
            <a:schemeClr val="accent4">
              <a:lumMod val="60000"/>
              <a:lumOff val="40000"/>
            </a:schemeClr>
          </a:solidFill>
          <a:ln w="28575">
            <a:solidFill>
              <a:schemeClr val="bg2">
                <a:lumMod val="50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19" name="文字方塊 18">
            <a:extLst>
              <a:ext uri="{FF2B5EF4-FFF2-40B4-BE49-F238E27FC236}">
                <a16:creationId xmlns:a16="http://schemas.microsoft.com/office/drawing/2014/main" id="{D248FF41-9E1E-A67E-B37E-DD64BC289F76}"/>
              </a:ext>
            </a:extLst>
          </p:cNvPr>
          <p:cNvSpPr txBox="1"/>
          <p:nvPr/>
        </p:nvSpPr>
        <p:spPr>
          <a:xfrm>
            <a:off x="6510672" y="2044568"/>
            <a:ext cx="1441767" cy="646331"/>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教職員專戶</a:t>
            </a:r>
            <a:endParaRPr lang="en-US" altLang="zh-TW" b="1"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   </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在職</a:t>
            </a:r>
            <a:r>
              <a:rPr lang="en-US" altLang="zh-TW" dirty="0">
                <a:latin typeface="標楷體" panose="03000509000000000000" pitchFamily="65" charset="-120"/>
                <a:ea typeface="標楷體" panose="03000509000000000000" pitchFamily="65" charset="-120"/>
              </a:rPr>
              <a:t>)</a:t>
            </a:r>
            <a:endParaRPr lang="zh-TW" altLang="en-US" dirty="0">
              <a:latin typeface="標楷體" panose="03000509000000000000" pitchFamily="65" charset="-120"/>
              <a:ea typeface="標楷體" panose="03000509000000000000" pitchFamily="65" charset="-120"/>
            </a:endParaRPr>
          </a:p>
        </p:txBody>
      </p:sp>
      <p:sp>
        <p:nvSpPr>
          <p:cNvPr id="20" name="橢圓 19">
            <a:extLst>
              <a:ext uri="{FF2B5EF4-FFF2-40B4-BE49-F238E27FC236}">
                <a16:creationId xmlns:a16="http://schemas.microsoft.com/office/drawing/2014/main" id="{ACFB1225-CA85-CB93-454C-49853E08F118}"/>
              </a:ext>
            </a:extLst>
          </p:cNvPr>
          <p:cNvSpPr/>
          <p:nvPr/>
        </p:nvSpPr>
        <p:spPr>
          <a:xfrm>
            <a:off x="8098055" y="1904635"/>
            <a:ext cx="1392598" cy="978889"/>
          </a:xfrm>
          <a:prstGeom prst="ellipse">
            <a:avLst/>
          </a:prstGeom>
          <a:solidFill>
            <a:schemeClr val="accent5">
              <a:lumMod val="20000"/>
              <a:lumOff val="80000"/>
            </a:schemeClr>
          </a:solidFill>
          <a:ln w="28575">
            <a:solidFill>
              <a:schemeClr val="bg2">
                <a:lumMod val="2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21" name="文字方塊 20">
            <a:extLst>
              <a:ext uri="{FF2B5EF4-FFF2-40B4-BE49-F238E27FC236}">
                <a16:creationId xmlns:a16="http://schemas.microsoft.com/office/drawing/2014/main" id="{A38EF594-38B2-9225-AA24-63C2384DA869}"/>
              </a:ext>
            </a:extLst>
          </p:cNvPr>
          <p:cNvSpPr txBox="1"/>
          <p:nvPr/>
        </p:nvSpPr>
        <p:spPr>
          <a:xfrm>
            <a:off x="7920214" y="2196573"/>
            <a:ext cx="1748280" cy="369332"/>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增額提撥專戶</a:t>
            </a:r>
            <a:endParaRPr lang="en-US" altLang="zh-TW" b="1" dirty="0">
              <a:latin typeface="標楷體" panose="03000509000000000000" pitchFamily="65" charset="-120"/>
              <a:ea typeface="標楷體" panose="03000509000000000000" pitchFamily="65" charset="-120"/>
            </a:endParaRPr>
          </a:p>
        </p:txBody>
      </p:sp>
      <p:sp>
        <p:nvSpPr>
          <p:cNvPr id="22" name="橢圓 21">
            <a:extLst>
              <a:ext uri="{FF2B5EF4-FFF2-40B4-BE49-F238E27FC236}">
                <a16:creationId xmlns:a16="http://schemas.microsoft.com/office/drawing/2014/main" id="{E0B37B29-68F9-1D92-B385-E58025C7E1BC}"/>
              </a:ext>
            </a:extLst>
          </p:cNvPr>
          <p:cNvSpPr/>
          <p:nvPr/>
        </p:nvSpPr>
        <p:spPr>
          <a:xfrm>
            <a:off x="9564377" y="1864894"/>
            <a:ext cx="1627223" cy="978889"/>
          </a:xfrm>
          <a:prstGeom prst="ellipse">
            <a:avLst/>
          </a:prstGeom>
          <a:solidFill>
            <a:schemeClr val="accent2">
              <a:lumMod val="20000"/>
              <a:lumOff val="80000"/>
            </a:schemeClr>
          </a:solidFill>
          <a:ln w="28575">
            <a:solidFill>
              <a:schemeClr val="bg2">
                <a:lumMod val="25000"/>
              </a:schemeClr>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標楷體" panose="03000509000000000000" pitchFamily="65" charset="-120"/>
              <a:ea typeface="標楷體" panose="03000509000000000000" pitchFamily="65" charset="-120"/>
            </a:endParaRPr>
          </a:p>
        </p:txBody>
      </p:sp>
      <p:sp>
        <p:nvSpPr>
          <p:cNvPr id="23" name="文字方塊 22">
            <a:extLst>
              <a:ext uri="{FF2B5EF4-FFF2-40B4-BE49-F238E27FC236}">
                <a16:creationId xmlns:a16="http://schemas.microsoft.com/office/drawing/2014/main" id="{C0FDB4E2-4C74-7CF4-B16D-94A51652A0E0}"/>
              </a:ext>
            </a:extLst>
          </p:cNvPr>
          <p:cNvSpPr txBox="1"/>
          <p:nvPr/>
        </p:nvSpPr>
        <p:spPr>
          <a:xfrm>
            <a:off x="9500748" y="2063437"/>
            <a:ext cx="1754480" cy="646331"/>
          </a:xfrm>
          <a:prstGeom prst="rect">
            <a:avLst/>
          </a:prstGeom>
          <a:noFill/>
          <a:ln w="28575">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b="1" dirty="0">
                <a:latin typeface="標楷體" panose="03000509000000000000" pitchFamily="65" charset="-120"/>
                <a:ea typeface="標楷體" panose="03000509000000000000" pitchFamily="65" charset="-120"/>
              </a:rPr>
              <a:t>暫不請領專戶</a:t>
            </a:r>
            <a:endParaRPr lang="en-US" altLang="zh-TW" b="1"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  </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離職未領</a:t>
            </a:r>
            <a:r>
              <a:rPr lang="en-US" altLang="zh-TW" dirty="0">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512750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43793-5F7C-0AD8-3E45-F1BDEB236E5B}"/>
            </a:ext>
          </a:extLst>
        </p:cNvPr>
        <p:cNvGrpSpPr/>
        <p:nvPr/>
      </p:nvGrpSpPr>
      <p:grpSpPr>
        <a:xfrm>
          <a:off x="0" y="0"/>
          <a:ext cx="0" cy="0"/>
          <a:chOff x="0" y="0"/>
          <a:chExt cx="0" cy="0"/>
        </a:xfrm>
      </p:grpSpPr>
      <p:sp>
        <p:nvSpPr>
          <p:cNvPr id="5" name="矩形 8">
            <a:extLst>
              <a:ext uri="{FF2B5EF4-FFF2-40B4-BE49-F238E27FC236}">
                <a16:creationId xmlns:a16="http://schemas.microsoft.com/office/drawing/2014/main" id="{E64DEC1A-7D2A-B174-1C08-C7F7415C4220}"/>
              </a:ext>
            </a:extLst>
          </p:cNvPr>
          <p:cNvSpPr/>
          <p:nvPr/>
        </p:nvSpPr>
        <p:spPr>
          <a:xfrm>
            <a:off x="7098218" y="2562808"/>
            <a:ext cx="2375568" cy="1107996"/>
          </a:xfrm>
          <a:prstGeom prst="rect">
            <a:avLst/>
          </a:prstGeom>
          <a:noFill/>
          <a:ln w="28575">
            <a:noFill/>
          </a:ln>
        </p:spPr>
        <p:txBody>
          <a:bodyPr wrap="square">
            <a:spAutoFit/>
          </a:bodyPr>
          <a:lstStyle/>
          <a:p>
            <a:r>
              <a:rPr lang="zh-TW" altLang="en-US" sz="6600" b="1" spc="600" dirty="0">
                <a:latin typeface="標楷體" panose="03000509000000000000" pitchFamily="65" charset="-120"/>
                <a:ea typeface="標楷體" panose="03000509000000000000" pitchFamily="65" charset="-120"/>
                <a:cs typeface="+mn-ea"/>
                <a:sym typeface="+mn-lt"/>
              </a:rPr>
              <a:t>退休</a:t>
            </a:r>
          </a:p>
        </p:txBody>
      </p:sp>
      <p:pic>
        <p:nvPicPr>
          <p:cNvPr id="2" name="圖片 1">
            <a:extLst>
              <a:ext uri="{FF2B5EF4-FFF2-40B4-BE49-F238E27FC236}">
                <a16:creationId xmlns:a16="http://schemas.microsoft.com/office/drawing/2014/main" id="{0CD632FE-968E-10E4-2D91-E52F18FA3A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42" y="6104668"/>
            <a:ext cx="3249991" cy="647850"/>
          </a:xfrm>
          <a:prstGeom prst="rect">
            <a:avLst/>
          </a:prstGeom>
        </p:spPr>
      </p:pic>
      <p:sp>
        <p:nvSpPr>
          <p:cNvPr id="7" name="投影片編號版面配置區 11">
            <a:extLst>
              <a:ext uri="{FF2B5EF4-FFF2-40B4-BE49-F238E27FC236}">
                <a16:creationId xmlns:a16="http://schemas.microsoft.com/office/drawing/2014/main" id="{F4549CCE-1439-4C85-E80D-1181F54684F8}"/>
              </a:ext>
            </a:extLst>
          </p:cNvPr>
          <p:cNvSpPr>
            <a:spLocks noGrp="1"/>
          </p:cNvSpPr>
          <p:nvPr>
            <p:ph type="sldNum" sz="quarter" idx="12"/>
          </p:nvPr>
        </p:nvSpPr>
        <p:spPr/>
        <p:txBody>
          <a:bodyPr/>
          <a:lstStyle/>
          <a:p>
            <a:fld id="{7BD80B0F-6881-4047-A1BD-5901B0F00B99}" type="slidenum">
              <a:rPr lang="zh-CN" altLang="en-US" smtClean="0"/>
              <a:t>36</a:t>
            </a:fld>
            <a:endParaRPr lang="zh-CN" altLang="en-US" dirty="0"/>
          </a:p>
        </p:txBody>
      </p:sp>
      <p:sp>
        <p:nvSpPr>
          <p:cNvPr id="6" name="矩形: 圆角 4">
            <a:extLst>
              <a:ext uri="{FF2B5EF4-FFF2-40B4-BE49-F238E27FC236}">
                <a16:creationId xmlns:a16="http://schemas.microsoft.com/office/drawing/2014/main" id="{06926BD1-8B20-824A-70E8-C23C63C3AC67}"/>
              </a:ext>
            </a:extLst>
          </p:cNvPr>
          <p:cNvSpPr/>
          <p:nvPr/>
        </p:nvSpPr>
        <p:spPr>
          <a:xfrm>
            <a:off x="1" y="1104415"/>
            <a:ext cx="10080433" cy="4406276"/>
          </a:xfrm>
          <a:prstGeom prst="rect">
            <a:avLst/>
          </a:prstGeom>
          <a:solidFill>
            <a:schemeClr val="accent4">
              <a:lumMod val="40000"/>
              <a:lumOff val="60000"/>
              <a:alpha val="28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solidFill>
                <a:schemeClr val="tx1">
                  <a:lumMod val="85000"/>
                  <a:lumOff val="15000"/>
                </a:schemeClr>
              </a:solidFill>
              <a:cs typeface="+mn-ea"/>
              <a:sym typeface="+mn-lt"/>
            </a:endParaRPr>
          </a:p>
        </p:txBody>
      </p:sp>
    </p:spTree>
    <p:extLst>
      <p:ext uri="{BB962C8B-B14F-4D97-AF65-F5344CB8AC3E}">
        <p14:creationId xmlns:p14="http://schemas.microsoft.com/office/powerpoint/2010/main" val="2429684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6174000"/>
            <a:ext cx="1890971" cy="1368000"/>
            <a:chOff x="10546573" y="6174000"/>
            <a:chExt cx="1890971" cy="1368000"/>
          </a:xfrm>
        </p:grpSpPr>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37</a:t>
            </a:fld>
            <a:endParaRPr lang="zh-CN" altLang="en-US" dirty="0"/>
          </a:p>
        </p:txBody>
      </p:sp>
      <p:sp>
        <p:nvSpPr>
          <p:cNvPr id="6" name="矩形 8">
            <a:extLst>
              <a:ext uri="{FF2B5EF4-FFF2-40B4-BE49-F238E27FC236}">
                <a16:creationId xmlns:a16="http://schemas.microsoft.com/office/drawing/2014/main" id="{6F10E022-905C-3F21-EEB4-241FC95FDFF5}"/>
              </a:ext>
            </a:extLst>
          </p:cNvPr>
          <p:cNvSpPr/>
          <p:nvPr/>
        </p:nvSpPr>
        <p:spPr>
          <a:xfrm>
            <a:off x="1986149" y="447114"/>
            <a:ext cx="3256897" cy="769441"/>
          </a:xfrm>
          <a:prstGeom prst="homePlate">
            <a:avLst/>
          </a:prstGeom>
          <a:solidFill>
            <a:schemeClr val="bg2">
              <a:lumMod val="90000"/>
            </a:schemeClr>
          </a:solidFill>
          <a:ln w="28575">
            <a:noFill/>
          </a:ln>
        </p:spPr>
        <p:txBody>
          <a:bodyPr wrap="square">
            <a:spAutoFit/>
          </a:bodyPr>
          <a:lstStyle/>
          <a:p>
            <a:pPr algn="ctr"/>
            <a:r>
              <a:rPr lang="zh-TW" altLang="en-US" sz="4400" b="1" spc="600" dirty="0">
                <a:solidFill>
                  <a:srgbClr val="0000FF"/>
                </a:solidFill>
                <a:latin typeface="標楷體" panose="03000509000000000000" pitchFamily="65" charset="-120"/>
                <a:ea typeface="標楷體" panose="03000509000000000000" pitchFamily="65" charset="-120"/>
                <a:cs typeface="+mn-ea"/>
                <a:sym typeface="+mn-lt"/>
              </a:rPr>
              <a:t>常見問題</a:t>
            </a:r>
          </a:p>
        </p:txBody>
      </p:sp>
      <p:sp>
        <p:nvSpPr>
          <p:cNvPr id="9" name="矩形 8">
            <a:extLst>
              <a:ext uri="{FF2B5EF4-FFF2-40B4-BE49-F238E27FC236}">
                <a16:creationId xmlns:a16="http://schemas.microsoft.com/office/drawing/2014/main" id="{F9EF4B25-E922-135B-0D81-0338AFFDA9A3}"/>
              </a:ext>
            </a:extLst>
          </p:cNvPr>
          <p:cNvSpPr/>
          <p:nvPr/>
        </p:nvSpPr>
        <p:spPr>
          <a:xfrm>
            <a:off x="531812" y="1626727"/>
            <a:ext cx="11831487" cy="4047262"/>
          </a:xfrm>
          <a:prstGeom prst="rect">
            <a:avLst/>
          </a:prstGeom>
        </p:spPr>
        <p:txBody>
          <a:bodyPr wrap="square">
            <a:spAutoFit/>
          </a:bodyPr>
          <a:lstStyle/>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Q.</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公保年資可否併入退休年資</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公校年資都可以併計退休年資</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p>
          <a:p>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依私校退撫條例第</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12</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條之規範，係合併計算教職員於本條例施行前、後任職年資</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p>
          <a:p>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另，私立學校校長、教師，得併計曾任公立學校編制內有給合格校長、教師未領之</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任職年資。</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即</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pPr>
              <a:lnSpc>
                <a:spcPts val="4500"/>
              </a:lnSpc>
            </a:pP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退休年資係核給教職員</a:t>
            </a:r>
            <a:r>
              <a:rPr lang="zh-TW" altLang="en-US" sz="2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未領</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且</a:t>
            </a:r>
            <a:r>
              <a:rPr lang="zh-TW" altLang="en-US" sz="24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編制內合格有給</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之</a:t>
            </a:r>
            <a:r>
              <a:rPr lang="zh-TW" altLang="en-US" sz="2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任職年資</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，與投保類別無涉。</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pPr>
              <a:lnSpc>
                <a:spcPts val="4500"/>
              </a:lnSpc>
            </a:pP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公、私校年資併計，限於</a:t>
            </a:r>
            <a:r>
              <a:rPr lang="zh-TW" altLang="en-US" sz="24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校長、教師</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之</a:t>
            </a:r>
            <a:r>
              <a:rPr lang="zh-TW" altLang="en-US" sz="24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編制內合格有給</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身份，職員未於規定中。</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*不限學制 </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ex:</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無論專科以上、以下年資皆可</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併計</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2" name="矩形: 圆角 4">
            <a:extLst>
              <a:ext uri="{FF2B5EF4-FFF2-40B4-BE49-F238E27FC236}">
                <a16:creationId xmlns:a16="http://schemas.microsoft.com/office/drawing/2014/main" id="{213FB532-E05A-7061-6C4F-8D5475A875AA}"/>
              </a:ext>
            </a:extLst>
          </p:cNvPr>
          <p:cNvSpPr/>
          <p:nvPr/>
        </p:nvSpPr>
        <p:spPr>
          <a:xfrm rot="18520264">
            <a:off x="11508000" y="-504023"/>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pic>
        <p:nvPicPr>
          <p:cNvPr id="3" name="Picture 2" descr="三色簡約風格問號, 疑惑問號, 萌萌, 動畫片素材圖案，PSD和PNG圖片免費下載">
            <a:extLst>
              <a:ext uri="{FF2B5EF4-FFF2-40B4-BE49-F238E27FC236}">
                <a16:creationId xmlns:a16="http://schemas.microsoft.com/office/drawing/2014/main" id="{8F504691-B481-0FA6-6E93-B57D8D12D137}"/>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rot="863170">
            <a:off x="9862217" y="177880"/>
            <a:ext cx="1437912" cy="1437912"/>
          </a:xfrm>
          <a:prstGeom prst="rect">
            <a:avLst/>
          </a:prstGeom>
          <a:noFill/>
          <a:ln>
            <a:noFill/>
          </a:ln>
        </p:spPr>
      </p:pic>
    </p:spTree>
    <p:extLst>
      <p:ext uri="{BB962C8B-B14F-4D97-AF65-F5344CB8AC3E}">
        <p14:creationId xmlns:p14="http://schemas.microsoft.com/office/powerpoint/2010/main" val="12981745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38</a:t>
            </a:fld>
            <a:endParaRPr lang="zh-CN" altLang="en-US" dirty="0"/>
          </a:p>
        </p:txBody>
      </p:sp>
      <p:graphicFrame>
        <p:nvGraphicFramePr>
          <p:cNvPr id="6" name="內容版面配置區 4">
            <a:extLst>
              <a:ext uri="{FF2B5EF4-FFF2-40B4-BE49-F238E27FC236}">
                <a16:creationId xmlns:a16="http://schemas.microsoft.com/office/drawing/2014/main" id="{73439766-F5C0-F0C7-E695-32AD9EE66493}"/>
              </a:ext>
            </a:extLst>
          </p:cNvPr>
          <p:cNvGraphicFramePr>
            <a:graphicFrameLocks/>
          </p:cNvGraphicFramePr>
          <p:nvPr>
            <p:extLst>
              <p:ext uri="{D42A27DB-BD31-4B8C-83A1-F6EECF244321}">
                <p14:modId xmlns:p14="http://schemas.microsoft.com/office/powerpoint/2010/main" val="323312763"/>
              </p:ext>
            </p:extLst>
          </p:nvPr>
        </p:nvGraphicFramePr>
        <p:xfrm>
          <a:off x="1906999" y="1047764"/>
          <a:ext cx="9987697" cy="528781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標題 1">
            <a:extLst>
              <a:ext uri="{FF2B5EF4-FFF2-40B4-BE49-F238E27FC236}">
                <a16:creationId xmlns:a16="http://schemas.microsoft.com/office/drawing/2014/main" id="{A41F89A8-6BAA-9AF8-E35A-D4400254BE28}"/>
              </a:ext>
            </a:extLst>
          </p:cNvPr>
          <p:cNvSpPr txBox="1">
            <a:spLocks/>
          </p:cNvSpPr>
          <p:nvPr/>
        </p:nvSpPr>
        <p:spPr bwMode="auto">
          <a:xfrm>
            <a:off x="1030007" y="-62456"/>
            <a:ext cx="8229600" cy="1056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zh-TW" altLang="en-US" b="1" dirty="0">
                <a:solidFill>
                  <a:schemeClr val="tx1">
                    <a:lumMod val="65000"/>
                    <a:lumOff val="35000"/>
                  </a:schemeClr>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私校教職員</a:t>
            </a:r>
            <a:r>
              <a:rPr lang="zh-TW" altLang="en-US" b="1" dirty="0">
                <a:solidFill>
                  <a:srgbClr val="0000FF"/>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rPr>
              <a:t>申請退休程序</a:t>
            </a:r>
          </a:p>
        </p:txBody>
      </p:sp>
    </p:spTree>
    <p:extLst>
      <p:ext uri="{BB962C8B-B14F-4D97-AF65-F5344CB8AC3E}">
        <p14:creationId xmlns:p14="http://schemas.microsoft.com/office/powerpoint/2010/main" val="4749468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39</a:t>
            </a:fld>
            <a:endParaRPr lang="zh-CN" altLang="en-US" dirty="0"/>
          </a:p>
        </p:txBody>
      </p:sp>
      <p:sp>
        <p:nvSpPr>
          <p:cNvPr id="5" name="矩形 8">
            <a:extLst>
              <a:ext uri="{FF2B5EF4-FFF2-40B4-BE49-F238E27FC236}">
                <a16:creationId xmlns:a16="http://schemas.microsoft.com/office/drawing/2014/main" id="{52B6F6D6-DEAE-158B-F0AC-AF02D9CE4A82}"/>
              </a:ext>
            </a:extLst>
          </p:cNvPr>
          <p:cNvSpPr/>
          <p:nvPr/>
        </p:nvSpPr>
        <p:spPr>
          <a:xfrm>
            <a:off x="695362" y="458691"/>
            <a:ext cx="4890082" cy="430887"/>
          </a:xfrm>
          <a:prstGeom prst="rect">
            <a:avLst/>
          </a:prstGeom>
        </p:spPr>
        <p:txBody>
          <a:bodyPr wrap="square">
            <a:spAutoFit/>
          </a:bodyPr>
          <a:lstStyle/>
          <a:p>
            <a:r>
              <a:rPr lang="zh-TW" altLang="en-US" sz="2200" spc="600" dirty="0">
                <a:latin typeface="標楷體" panose="03000509000000000000" pitchFamily="65" charset="-120"/>
                <a:ea typeface="標楷體" panose="03000509000000000000" pitchFamily="65" charset="-120"/>
                <a:cs typeface="+mn-ea"/>
                <a:sym typeface="+mn-lt"/>
              </a:rPr>
              <a:t> 申辦退休案應注意事項</a:t>
            </a:r>
            <a:endParaRPr lang="en-US" altLang="zh-TW" sz="2200" spc="600" dirty="0">
              <a:latin typeface="標楷體" panose="03000509000000000000" pitchFamily="65" charset="-120"/>
              <a:ea typeface="標楷體" panose="03000509000000000000" pitchFamily="65" charset="-120"/>
              <a:cs typeface="+mn-ea"/>
              <a:sym typeface="+mn-lt"/>
            </a:endParaRPr>
          </a:p>
        </p:txBody>
      </p:sp>
      <p:sp>
        <p:nvSpPr>
          <p:cNvPr id="6" name="矩形 8">
            <a:extLst>
              <a:ext uri="{FF2B5EF4-FFF2-40B4-BE49-F238E27FC236}">
                <a16:creationId xmlns:a16="http://schemas.microsoft.com/office/drawing/2014/main" id="{6F10E022-905C-3F21-EEB4-241FC95FDFF5}"/>
              </a:ext>
            </a:extLst>
          </p:cNvPr>
          <p:cNvSpPr/>
          <p:nvPr/>
        </p:nvSpPr>
        <p:spPr>
          <a:xfrm>
            <a:off x="2452948" y="1802108"/>
            <a:ext cx="1573786" cy="769441"/>
          </a:xfrm>
          <a:prstGeom prst="rect">
            <a:avLst/>
          </a:prstGeom>
          <a:solidFill>
            <a:schemeClr val="accent4">
              <a:lumMod val="20000"/>
              <a:lumOff val="80000"/>
            </a:schemeClr>
          </a:solidFill>
          <a:ln w="28575">
            <a:solidFill>
              <a:schemeClr val="tx1"/>
            </a:solidFill>
          </a:ln>
        </p:spPr>
        <p:txBody>
          <a:bodyPr wrap="square">
            <a:spAutoFit/>
          </a:bodyPr>
          <a:lstStyle/>
          <a:p>
            <a:r>
              <a:rPr lang="zh-TW" altLang="en-US" sz="44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退休</a:t>
            </a:r>
          </a:p>
        </p:txBody>
      </p:sp>
      <p:sp>
        <p:nvSpPr>
          <p:cNvPr id="9" name="矩形 8">
            <a:extLst>
              <a:ext uri="{FF2B5EF4-FFF2-40B4-BE49-F238E27FC236}">
                <a16:creationId xmlns:a16="http://schemas.microsoft.com/office/drawing/2014/main" id="{F9EF4B25-E922-135B-0D81-0338AFFDA9A3}"/>
              </a:ext>
            </a:extLst>
          </p:cNvPr>
          <p:cNvSpPr/>
          <p:nvPr/>
        </p:nvSpPr>
        <p:spPr>
          <a:xfrm>
            <a:off x="1765958" y="3366895"/>
            <a:ext cx="11831487" cy="2585323"/>
          </a:xfrm>
          <a:prstGeom prst="rect">
            <a:avLst/>
          </a:prstGeom>
        </p:spPr>
        <p:txBody>
          <a:bodyPr wrap="square">
            <a:spAutoFit/>
          </a:bodyPr>
          <a:lstStyle/>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依教職員退休情況選用</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正確</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適用條款，未達條例規範之要件即無法申請辦理 </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如</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屆齡退休者，應年滿</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65</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歲並以第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16</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條辦理 </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自願退休者，應符合第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15</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項、第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項及第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19</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規範之退休年齡。</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依退撫條例施行細則第</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22</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條規定，</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退休案應於生效日前</a:t>
            </a:r>
            <a:r>
              <a:rPr lang="en-US" altLang="zh-TW"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個月送案</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辦理，文件</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應檢附</a:t>
            </a:r>
            <a:r>
              <a:rPr lang="en-US" altLang="zh-TW"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a:t>
            </a:r>
            <a:r>
              <a:rPr lang="zh-TW" altLang="zh-TW"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份</a:t>
            </a:r>
            <a:r>
              <a:rPr lang="zh-TW" altLang="zh-TW"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退休事實表</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*無法配合者，請填具</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切結書</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茲說明相關延遲事由及同意本會依流程作業辦理後續事宜。</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學校應正確告知教職員退休給與有提前結清、分期請領之選項，並依其選擇檢附相關申請書。</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提前結清</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者，以生效日前</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個月之淨值結算，該案</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須於退休生效日前</a:t>
            </a:r>
            <a:r>
              <a:rPr lang="en-US" altLang="zh-TW"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3-4</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個月送案</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得以申請辦理。</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u="sng" dirty="0">
                <a:solidFill>
                  <a:schemeClr val="accent6">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分期請領</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者，以教職員填具併案申請書，請檢核文件資料之完整及正確性。如</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電子郵件。</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aphicFrame>
        <p:nvGraphicFramePr>
          <p:cNvPr id="11" name="物件 10">
            <a:extLst>
              <a:ext uri="{FF2B5EF4-FFF2-40B4-BE49-F238E27FC236}">
                <a16:creationId xmlns:a16="http://schemas.microsoft.com/office/drawing/2014/main" id="{DE0B210A-0758-EC64-A944-EDE09BDDB155}"/>
              </a:ext>
            </a:extLst>
          </p:cNvPr>
          <p:cNvGraphicFramePr>
            <a:graphicFrameLocks noChangeAspect="1"/>
          </p:cNvGraphicFramePr>
          <p:nvPr>
            <p:extLst>
              <p:ext uri="{D42A27DB-BD31-4B8C-83A1-F6EECF244321}">
                <p14:modId xmlns:p14="http://schemas.microsoft.com/office/powerpoint/2010/main" val="2175209627"/>
              </p:ext>
            </p:extLst>
          </p:nvPr>
        </p:nvGraphicFramePr>
        <p:xfrm>
          <a:off x="4713724" y="1392045"/>
          <a:ext cx="7235825" cy="1974850"/>
        </p:xfrm>
        <a:graphic>
          <a:graphicData uri="http://schemas.openxmlformats.org/presentationml/2006/ole">
            <mc:AlternateContent xmlns:mc="http://schemas.openxmlformats.org/markup-compatibility/2006">
              <mc:Choice xmlns:v="urn:schemas-microsoft-com:vml" Requires="v">
                <p:oleObj name="Worksheet" r:id="rId4" imgW="6350085" imgH="1733436" progId="Excel.Sheet.12">
                  <p:embed/>
                </p:oleObj>
              </mc:Choice>
              <mc:Fallback>
                <p:oleObj name="Worksheet" r:id="rId4" imgW="6350085" imgH="1733436" progId="Excel.Sheet.12">
                  <p:embed/>
                  <p:pic>
                    <p:nvPicPr>
                      <p:cNvPr id="0" name=""/>
                      <p:cNvPicPr/>
                      <p:nvPr/>
                    </p:nvPicPr>
                    <p:blipFill>
                      <a:blip r:embed="rId5"/>
                      <a:stretch>
                        <a:fillRect/>
                      </a:stretch>
                    </p:blipFill>
                    <p:spPr>
                      <a:xfrm>
                        <a:off x="4713724" y="1392045"/>
                        <a:ext cx="7235825" cy="1974850"/>
                      </a:xfrm>
                      <a:prstGeom prst="rect">
                        <a:avLst/>
                      </a:prstGeom>
                    </p:spPr>
                  </p:pic>
                </p:oleObj>
              </mc:Fallback>
            </mc:AlternateContent>
          </a:graphicData>
        </a:graphic>
      </p:graphicFrame>
      <p:sp>
        <p:nvSpPr>
          <p:cNvPr id="13" name="矩形 8">
            <a:extLst>
              <a:ext uri="{FF2B5EF4-FFF2-40B4-BE49-F238E27FC236}">
                <a16:creationId xmlns:a16="http://schemas.microsoft.com/office/drawing/2014/main" id="{D35B8E25-BF23-CED8-6071-C16A52A5A0CC}"/>
              </a:ext>
            </a:extLst>
          </p:cNvPr>
          <p:cNvSpPr/>
          <p:nvPr/>
        </p:nvSpPr>
        <p:spPr>
          <a:xfrm>
            <a:off x="4713724" y="465826"/>
            <a:ext cx="6527655" cy="646331"/>
          </a:xfrm>
          <a:prstGeom prst="rect">
            <a:avLst/>
          </a:prstGeom>
          <a:solidFill>
            <a:schemeClr val="accent4">
              <a:lumMod val="20000"/>
              <a:lumOff val="80000"/>
            </a:schemeClr>
          </a:solidFill>
        </p:spPr>
        <p:txBody>
          <a:bodyPr wrap="square">
            <a:spAutoFit/>
          </a:bodyPr>
          <a:lstStyle/>
          <a:p>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a:t>
            </a:r>
            <a:r>
              <a:rPr lang="zh-TW" altLang="en-US"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須</a:t>
            </a:r>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為私校退撫條例第</a:t>
            </a:r>
            <a:r>
              <a:rPr lang="en-US" altLang="zh-TW"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條規範之</a:t>
            </a:r>
            <a:r>
              <a:rPr lang="zh-TW" altLang="en-US" sz="16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編制內、有給、專任、現職人員</a:t>
            </a:r>
            <a:r>
              <a:rPr lang="zh-TW" altLang="en-US" sz="1600" b="1" u="sng" dirty="0">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1600" b="1" u="sng" dirty="0">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並於</a:t>
            </a:r>
            <a:r>
              <a:rPr lang="zh-TW" altLang="en-US" sz="20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mn-lt"/>
              </a:rPr>
              <a:t>退休生效日前</a:t>
            </a:r>
            <a:r>
              <a:rPr lang="en-US" altLang="zh-TW" sz="20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sz="20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mn-lt"/>
              </a:rPr>
              <a:t>個月</a:t>
            </a:r>
            <a:r>
              <a:rPr lang="zh-TW" altLang="en-US"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送案申請辦理。</a:t>
            </a:r>
            <a:endParaRPr lang="en-US" altLang="zh-TW" sz="16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Tree>
    <p:extLst>
      <p:ext uri="{BB962C8B-B14F-4D97-AF65-F5344CB8AC3E}">
        <p14:creationId xmlns:p14="http://schemas.microsoft.com/office/powerpoint/2010/main" val="263833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4</a:t>
            </a:fld>
            <a:endParaRPr lang="zh-CN" altLang="en-US" dirty="0"/>
          </a:p>
        </p:txBody>
      </p:sp>
      <p:sp>
        <p:nvSpPr>
          <p:cNvPr id="2" name="矩形 8">
            <a:extLst>
              <a:ext uri="{FF2B5EF4-FFF2-40B4-BE49-F238E27FC236}">
                <a16:creationId xmlns:a16="http://schemas.microsoft.com/office/drawing/2014/main" id="{4E164774-69F2-B221-A5AD-2643310376A4}"/>
              </a:ext>
            </a:extLst>
          </p:cNvPr>
          <p:cNvSpPr/>
          <p:nvPr/>
        </p:nvSpPr>
        <p:spPr>
          <a:xfrm>
            <a:off x="341380" y="787782"/>
            <a:ext cx="11396968" cy="2657138"/>
          </a:xfrm>
          <a:prstGeom prst="rect">
            <a:avLst/>
          </a:prstGeom>
        </p:spPr>
        <p:txBody>
          <a:bodyPr wrap="square">
            <a:spAutoFit/>
          </a:bodyPr>
          <a:lstStyle/>
          <a:p>
            <a:pPr>
              <a:lnSpc>
                <a:spcPts val="2500"/>
              </a:lnSpc>
            </a:pPr>
            <a:r>
              <a:rPr lang="zh-TW" altLang="en-US" sz="2000" spc="600" dirty="0">
                <a:latin typeface="標楷體" panose="03000509000000000000" pitchFamily="65" charset="-120"/>
                <a:ea typeface="標楷體" panose="03000509000000000000" pitchFamily="65" charset="-120"/>
                <a:cs typeface="+mn-ea"/>
                <a:sym typeface="+mn-lt"/>
              </a:rPr>
              <a:t>       </a:t>
            </a:r>
            <a:r>
              <a:rPr lang="zh-TW" altLang="en-US" sz="2000" u="sng" spc="600" dirty="0">
                <a:latin typeface="標楷體" panose="03000509000000000000" pitchFamily="65" charset="-120"/>
                <a:ea typeface="標楷體" panose="03000509000000000000" pitchFamily="65" charset="-120"/>
                <a:cs typeface="+mn-ea"/>
                <a:sym typeface="+mn-lt"/>
              </a:rPr>
              <a:t>各私立學校應依循教育部所訂之規定辦理教職員工之薪級核定</a:t>
            </a:r>
            <a:endParaRPr lang="en-US" altLang="zh-TW" sz="2000" u="sng" spc="600" dirty="0">
              <a:latin typeface="標楷體" panose="03000509000000000000" pitchFamily="65" charset="-120"/>
              <a:ea typeface="標楷體" panose="03000509000000000000" pitchFamily="65" charset="-120"/>
              <a:cs typeface="+mn-ea"/>
              <a:sym typeface="+mn-lt"/>
            </a:endParaRPr>
          </a:p>
          <a:p>
            <a:pPr>
              <a:lnSpc>
                <a:spcPts val="2500"/>
              </a:lnSpc>
            </a:pPr>
            <a:endParaRPr lang="en-US" altLang="zh-TW" sz="2000" spc="600" dirty="0">
              <a:latin typeface="標楷體" panose="03000509000000000000" pitchFamily="65" charset="-120"/>
              <a:ea typeface="標楷體" panose="03000509000000000000" pitchFamily="65" charset="-120"/>
              <a:cs typeface="+mn-ea"/>
              <a:sym typeface="+mn-lt"/>
            </a:endParaRPr>
          </a:p>
          <a:p>
            <a:pPr>
              <a:lnSpc>
                <a:spcPts val="3000"/>
              </a:lnSpc>
            </a:pP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400" b="1" spc="600" dirty="0">
                <a:solidFill>
                  <a:srgbClr val="FF0000"/>
                </a:solidFill>
                <a:highlight>
                  <a:srgbClr val="FFFF00"/>
                </a:highlight>
                <a:latin typeface="標楷體" panose="03000509000000000000" pitchFamily="65" charset="-120"/>
                <a:ea typeface="標楷體" panose="03000509000000000000" pitchFamily="65" charset="-120"/>
                <a:cs typeface="+mn-ea"/>
                <a:sym typeface="+mn-lt"/>
              </a:rPr>
              <a:t>專科以上學校</a:t>
            </a: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 </a:t>
            </a:r>
            <a:r>
              <a:rPr lang="en-US" altLang="zh-TW" sz="2000" b="1" spc="600" dirty="0">
                <a:solidFill>
                  <a:srgbClr val="0070C0"/>
                </a:solidFill>
                <a:latin typeface="標楷體" panose="03000509000000000000" pitchFamily="65" charset="-120"/>
                <a:ea typeface="標楷體" panose="03000509000000000000" pitchFamily="65" charset="-120"/>
                <a:cs typeface="+mn-ea"/>
                <a:sym typeface="+mn-lt"/>
              </a:rPr>
              <a:t>&lt;</a:t>
            </a:r>
            <a:r>
              <a:rPr lang="zh-TW" altLang="en-US" sz="2000" b="1" spc="600" dirty="0">
                <a:solidFill>
                  <a:srgbClr val="0070C0"/>
                </a:solidFill>
                <a:latin typeface="標楷體" panose="03000509000000000000" pitchFamily="65" charset="-120"/>
                <a:ea typeface="標楷體" panose="03000509000000000000" pitchFamily="65" charset="-120"/>
                <a:cs typeface="+mn-ea"/>
              </a:rPr>
              <a:t>私立專科以上學校教職員工敘薪原則</a:t>
            </a:r>
            <a:r>
              <a:rPr lang="en-US" altLang="zh-TW" sz="2000" b="1" spc="600" dirty="0">
                <a:solidFill>
                  <a:srgbClr val="0070C0"/>
                </a:solidFill>
                <a:latin typeface="標楷體" panose="03000509000000000000" pitchFamily="65" charset="-120"/>
                <a:ea typeface="標楷體" panose="03000509000000000000" pitchFamily="65" charset="-120"/>
                <a:cs typeface="+mn-ea"/>
                <a:sym typeface="+mn-lt"/>
              </a:rPr>
              <a:t>&gt;</a:t>
            </a:r>
            <a:r>
              <a:rPr lang="zh-TW" altLang="en-US" sz="2000" b="1" spc="600" dirty="0">
                <a:solidFill>
                  <a:srgbClr val="0070C0"/>
                </a:solidFill>
                <a:latin typeface="標楷體" panose="03000509000000000000" pitchFamily="65" charset="-120"/>
                <a:ea typeface="標楷體" panose="03000509000000000000" pitchFamily="65" charset="-120"/>
                <a:cs typeface="+mn-ea"/>
                <a:sym typeface="+mn-lt"/>
              </a:rPr>
              <a:t>、</a:t>
            </a:r>
            <a:r>
              <a:rPr lang="en-US" altLang="zh-TW" sz="1600" b="1" spc="600" dirty="0">
                <a:solidFill>
                  <a:srgbClr val="0070C0"/>
                </a:solidFill>
                <a:latin typeface="標楷體" panose="03000509000000000000" pitchFamily="65" charset="-120"/>
                <a:ea typeface="標楷體" panose="03000509000000000000" pitchFamily="65" charset="-120"/>
                <a:cs typeface="+mn-ea"/>
                <a:sym typeface="+mn-lt"/>
              </a:rPr>
              <a:t>&lt;</a:t>
            </a:r>
            <a:r>
              <a:rPr lang="zh-TW" altLang="en-US" sz="1600" b="1" spc="600" dirty="0">
                <a:solidFill>
                  <a:srgbClr val="0070C0"/>
                </a:solidFill>
                <a:latin typeface="標楷體" panose="03000509000000000000" pitchFamily="65" charset="-120"/>
                <a:ea typeface="標楷體" panose="03000509000000000000" pitchFamily="65" charset="-120"/>
                <a:cs typeface="+mn-ea"/>
                <a:sym typeface="+mn-lt"/>
              </a:rPr>
              <a:t>教師待遇條例</a:t>
            </a:r>
            <a:r>
              <a:rPr lang="en-US" altLang="zh-TW" sz="1600" b="1" spc="600" dirty="0">
                <a:solidFill>
                  <a:srgbClr val="0070C0"/>
                </a:solidFill>
                <a:latin typeface="標楷體" panose="03000509000000000000" pitchFamily="65" charset="-120"/>
                <a:ea typeface="標楷體" panose="03000509000000000000" pitchFamily="65" charset="-120"/>
                <a:cs typeface="+mn-ea"/>
                <a:sym typeface="+mn-lt"/>
              </a:rPr>
              <a:t>&gt;</a:t>
            </a:r>
          </a:p>
          <a:p>
            <a:pPr>
              <a:lnSpc>
                <a:spcPts val="3000"/>
              </a:lnSpc>
            </a:pPr>
            <a:r>
              <a:rPr lang="zh-TW" altLang="en-US" sz="1600" b="0" i="0" dirty="0">
                <a:solidFill>
                  <a:srgbClr val="000000"/>
                </a:solidFill>
                <a:effectLst/>
                <a:latin typeface="標楷體" panose="03000509000000000000" pitchFamily="65" charset="-120"/>
                <a:ea typeface="標楷體" panose="03000509000000000000" pitchFamily="65" charset="-120"/>
              </a:rPr>
              <a:t>                                                                      民國</a:t>
            </a:r>
            <a:r>
              <a:rPr lang="en-US" altLang="zh-TW" sz="1600" b="0" i="0" dirty="0">
                <a:solidFill>
                  <a:srgbClr val="000000"/>
                </a:solidFill>
                <a:effectLst/>
                <a:latin typeface="標楷體" panose="03000509000000000000" pitchFamily="65" charset="-120"/>
                <a:ea typeface="標楷體" panose="03000509000000000000" pitchFamily="65" charset="-120"/>
              </a:rPr>
              <a:t>94</a:t>
            </a:r>
            <a:r>
              <a:rPr lang="zh-TW" altLang="en-US" sz="1600" b="0" i="0" dirty="0">
                <a:solidFill>
                  <a:srgbClr val="000000"/>
                </a:solidFill>
                <a:effectLst/>
                <a:latin typeface="標楷體" panose="03000509000000000000" pitchFamily="65" charset="-120"/>
                <a:ea typeface="標楷體" panose="03000509000000000000" pitchFamily="65" charset="-120"/>
              </a:rPr>
              <a:t>年</a:t>
            </a:r>
            <a:r>
              <a:rPr lang="en-US" altLang="zh-TW" sz="1600" b="0" i="0" dirty="0">
                <a:solidFill>
                  <a:srgbClr val="000000"/>
                </a:solidFill>
                <a:effectLst/>
                <a:latin typeface="標楷體" panose="03000509000000000000" pitchFamily="65" charset="-120"/>
                <a:ea typeface="標楷體" panose="03000509000000000000" pitchFamily="65" charset="-120"/>
              </a:rPr>
              <a:t>3</a:t>
            </a:r>
            <a:r>
              <a:rPr lang="zh-TW" altLang="en-US" sz="1600" b="0" i="0" dirty="0">
                <a:solidFill>
                  <a:srgbClr val="000000"/>
                </a:solidFill>
                <a:effectLst/>
                <a:latin typeface="標楷體" panose="03000509000000000000" pitchFamily="65" charset="-120"/>
                <a:ea typeface="標楷體" panose="03000509000000000000" pitchFamily="65" charset="-120"/>
              </a:rPr>
              <a:t>月</a:t>
            </a:r>
            <a:r>
              <a:rPr lang="en-US" altLang="zh-TW" sz="1600" b="0" i="0" dirty="0">
                <a:solidFill>
                  <a:srgbClr val="000000"/>
                </a:solidFill>
                <a:effectLst/>
                <a:latin typeface="標楷體" panose="03000509000000000000" pitchFamily="65" charset="-120"/>
                <a:ea typeface="標楷體" panose="03000509000000000000" pitchFamily="65" charset="-120"/>
              </a:rPr>
              <a:t>7</a:t>
            </a:r>
            <a:r>
              <a:rPr lang="zh-TW" altLang="en-US" sz="1600" b="0" i="0" dirty="0">
                <a:solidFill>
                  <a:srgbClr val="000000"/>
                </a:solidFill>
                <a:effectLst/>
                <a:latin typeface="標楷體" panose="03000509000000000000" pitchFamily="65" charset="-120"/>
                <a:ea typeface="標楷體" panose="03000509000000000000" pitchFamily="65" charset="-120"/>
              </a:rPr>
              <a:t>日台人</a:t>
            </a:r>
            <a:r>
              <a:rPr lang="en-US" altLang="zh-TW" sz="1600" b="0" i="0" dirty="0">
                <a:solidFill>
                  <a:srgbClr val="000000"/>
                </a:solidFill>
                <a:effectLst/>
                <a:latin typeface="標楷體" panose="03000509000000000000" pitchFamily="65" charset="-120"/>
                <a:ea typeface="標楷體" panose="03000509000000000000" pitchFamily="65" charset="-120"/>
              </a:rPr>
              <a:t>(</a:t>
            </a:r>
            <a:r>
              <a:rPr lang="zh-TW" altLang="en-US" sz="1600" b="0" i="0" dirty="0">
                <a:solidFill>
                  <a:srgbClr val="000000"/>
                </a:solidFill>
                <a:effectLst/>
                <a:latin typeface="標楷體" panose="03000509000000000000" pitchFamily="65" charset="-120"/>
                <a:ea typeface="標楷體" panose="03000509000000000000" pitchFamily="65" charset="-120"/>
              </a:rPr>
              <a:t>一</a:t>
            </a:r>
            <a:r>
              <a:rPr lang="en-US" altLang="zh-TW" sz="1600" b="0" i="0" dirty="0">
                <a:solidFill>
                  <a:srgbClr val="000000"/>
                </a:solidFill>
                <a:effectLst/>
                <a:latin typeface="標楷體" panose="03000509000000000000" pitchFamily="65" charset="-120"/>
                <a:ea typeface="標楷體" panose="03000509000000000000" pitchFamily="65" charset="-120"/>
              </a:rPr>
              <a:t>)</a:t>
            </a:r>
            <a:r>
              <a:rPr lang="zh-TW" altLang="en-US" sz="1600" b="0" i="0" dirty="0">
                <a:solidFill>
                  <a:srgbClr val="000000"/>
                </a:solidFill>
                <a:effectLst/>
                <a:latin typeface="標楷體" panose="03000509000000000000" pitchFamily="65" charset="-120"/>
                <a:ea typeface="標楷體" panose="03000509000000000000" pitchFamily="65" charset="-120"/>
              </a:rPr>
              <a:t>字第</a:t>
            </a:r>
            <a:r>
              <a:rPr lang="en-US" altLang="zh-TW" sz="1600" b="0" i="0" dirty="0">
                <a:solidFill>
                  <a:srgbClr val="000000"/>
                </a:solidFill>
                <a:effectLst/>
                <a:latin typeface="標楷體" panose="03000509000000000000" pitchFamily="65" charset="-120"/>
                <a:ea typeface="標楷體" panose="03000509000000000000" pitchFamily="65" charset="-120"/>
              </a:rPr>
              <a:t>0940028359</a:t>
            </a:r>
            <a:r>
              <a:rPr lang="zh-TW" altLang="en-US" sz="1600" b="0" i="0" dirty="0">
                <a:solidFill>
                  <a:srgbClr val="000000"/>
                </a:solidFill>
                <a:effectLst/>
                <a:latin typeface="標楷體" panose="03000509000000000000" pitchFamily="65" charset="-120"/>
                <a:ea typeface="標楷體" panose="03000509000000000000" pitchFamily="65" charset="-120"/>
              </a:rPr>
              <a:t>號函</a:t>
            </a:r>
            <a:endParaRPr lang="en-US" altLang="zh-TW" sz="1600" b="0" i="0" dirty="0">
              <a:solidFill>
                <a:srgbClr val="000000"/>
              </a:solidFill>
              <a:effectLst/>
              <a:latin typeface="標楷體" panose="03000509000000000000" pitchFamily="65" charset="-120"/>
              <a:ea typeface="標楷體" panose="03000509000000000000" pitchFamily="65" charset="-120"/>
            </a:endParaRPr>
          </a:p>
          <a:p>
            <a:pPr>
              <a:lnSpc>
                <a:spcPts val="3000"/>
              </a:lnSpc>
            </a:pPr>
            <a:r>
              <a:rPr lang="zh-TW" altLang="en-US" sz="1600" spc="600" dirty="0">
                <a:solidFill>
                  <a:srgbClr val="000000"/>
                </a:solidFill>
                <a:latin typeface="標楷體" panose="03000509000000000000" pitchFamily="65" charset="-120"/>
                <a:ea typeface="標楷體" panose="03000509000000000000" pitchFamily="65" charset="-120"/>
                <a:cs typeface="+mn-ea"/>
                <a:sym typeface="+mn-lt"/>
              </a:rPr>
              <a:t>                 </a:t>
            </a:r>
            <a:r>
              <a:rPr lang="en-US" altLang="zh-TW" sz="2000" spc="600" dirty="0">
                <a:latin typeface="標楷體" panose="03000509000000000000" pitchFamily="65" charset="-120"/>
                <a:ea typeface="標楷體" panose="03000509000000000000" pitchFamily="65" charset="-120"/>
                <a:cs typeface="+mn-ea"/>
                <a:sym typeface="+mn-lt"/>
              </a:rPr>
              <a:t>&lt;</a:t>
            </a:r>
            <a:r>
              <a:rPr lang="zh-TW" altLang="en-US" sz="2000" spc="600" dirty="0">
                <a:latin typeface="標楷體" panose="03000509000000000000" pitchFamily="65" charset="-120"/>
                <a:ea typeface="標楷體" panose="03000509000000000000" pitchFamily="65" charset="-120"/>
                <a:cs typeface="+mn-ea"/>
              </a:rPr>
              <a:t>私立專科以上學校職員薪級表</a:t>
            </a:r>
            <a:r>
              <a:rPr lang="en-US" altLang="zh-TW" sz="2000" spc="600" dirty="0">
                <a:latin typeface="標楷體" panose="03000509000000000000" pitchFamily="65" charset="-120"/>
                <a:ea typeface="標楷體" panose="03000509000000000000" pitchFamily="65" charset="-120"/>
                <a:cs typeface="+mn-ea"/>
                <a:sym typeface="+mn-lt"/>
              </a:rPr>
              <a:t>&gt;</a:t>
            </a:r>
          </a:p>
          <a:p>
            <a:pPr>
              <a:lnSpc>
                <a:spcPts val="3000"/>
              </a:lnSpc>
            </a:pPr>
            <a:r>
              <a:rPr lang="zh-TW" altLang="en-US" sz="1600" dirty="0">
                <a:solidFill>
                  <a:srgbClr val="000000"/>
                </a:solidFill>
                <a:latin typeface="標楷體" panose="03000509000000000000" pitchFamily="65" charset="-120"/>
                <a:ea typeface="標楷體" panose="03000509000000000000" pitchFamily="65" charset="-120"/>
              </a:rPr>
              <a:t>                                                               民國</a:t>
            </a:r>
            <a:r>
              <a:rPr lang="en-US" altLang="zh-TW" sz="1600" dirty="0">
                <a:solidFill>
                  <a:srgbClr val="000000"/>
                </a:solidFill>
                <a:latin typeface="標楷體" panose="03000509000000000000" pitchFamily="65" charset="-120"/>
                <a:ea typeface="標楷體" panose="03000509000000000000" pitchFamily="65" charset="-120"/>
              </a:rPr>
              <a:t>106</a:t>
            </a:r>
            <a:r>
              <a:rPr lang="zh-TW" altLang="en-US" sz="1600" dirty="0">
                <a:solidFill>
                  <a:srgbClr val="000000"/>
                </a:solidFill>
                <a:latin typeface="標楷體" panose="03000509000000000000" pitchFamily="65" charset="-120"/>
                <a:ea typeface="標楷體" panose="03000509000000000000" pitchFamily="65" charset="-120"/>
              </a:rPr>
              <a:t>年</a:t>
            </a:r>
            <a:r>
              <a:rPr lang="en-US" altLang="zh-TW" sz="1600" dirty="0">
                <a:solidFill>
                  <a:srgbClr val="000000"/>
                </a:solidFill>
                <a:latin typeface="標楷體" panose="03000509000000000000" pitchFamily="65" charset="-120"/>
                <a:ea typeface="標楷體" panose="03000509000000000000" pitchFamily="65" charset="-120"/>
              </a:rPr>
              <a:t>8</a:t>
            </a:r>
            <a:r>
              <a:rPr lang="zh-TW" altLang="en-US" sz="1600" dirty="0">
                <a:solidFill>
                  <a:srgbClr val="000000"/>
                </a:solidFill>
                <a:latin typeface="標楷體" panose="03000509000000000000" pitchFamily="65" charset="-120"/>
                <a:ea typeface="標楷體" panose="03000509000000000000" pitchFamily="65" charset="-120"/>
              </a:rPr>
              <a:t>月</a:t>
            </a:r>
            <a:r>
              <a:rPr lang="en-US" altLang="zh-TW" sz="1600" dirty="0">
                <a:solidFill>
                  <a:srgbClr val="000000"/>
                </a:solidFill>
                <a:latin typeface="標楷體" panose="03000509000000000000" pitchFamily="65" charset="-120"/>
                <a:ea typeface="標楷體" panose="03000509000000000000" pitchFamily="65" charset="-120"/>
              </a:rPr>
              <a:t>10</a:t>
            </a:r>
            <a:r>
              <a:rPr lang="zh-TW" altLang="en-US" sz="1600" dirty="0">
                <a:solidFill>
                  <a:srgbClr val="000000"/>
                </a:solidFill>
                <a:latin typeface="標楷體" panose="03000509000000000000" pitchFamily="65" charset="-120"/>
                <a:ea typeface="標楷體" panose="03000509000000000000" pitchFamily="65" charset="-120"/>
              </a:rPr>
              <a:t>日臺教人（二）字第</a:t>
            </a:r>
            <a:r>
              <a:rPr lang="en-US" altLang="zh-TW" sz="1600" dirty="0">
                <a:solidFill>
                  <a:srgbClr val="000000"/>
                </a:solidFill>
                <a:latin typeface="標楷體" panose="03000509000000000000" pitchFamily="65" charset="-120"/>
                <a:ea typeface="標楷體" panose="03000509000000000000" pitchFamily="65" charset="-120"/>
              </a:rPr>
              <a:t>1060106526B</a:t>
            </a:r>
            <a:r>
              <a:rPr lang="zh-TW" altLang="en-US" sz="1600" dirty="0">
                <a:solidFill>
                  <a:srgbClr val="000000"/>
                </a:solidFill>
                <a:latin typeface="標楷體" panose="03000509000000000000" pitchFamily="65" charset="-120"/>
                <a:ea typeface="標楷體" panose="03000509000000000000" pitchFamily="65" charset="-120"/>
              </a:rPr>
              <a:t>號函</a:t>
            </a:r>
            <a:endParaRPr lang="en-US" altLang="zh-TW" sz="1600" dirty="0">
              <a:solidFill>
                <a:srgbClr val="000000"/>
              </a:solidFill>
              <a:latin typeface="標楷體" panose="03000509000000000000" pitchFamily="65" charset="-120"/>
              <a:ea typeface="標楷體" panose="03000509000000000000" pitchFamily="65" charset="-120"/>
              <a:sym typeface="+mn-lt"/>
            </a:endParaRPr>
          </a:p>
          <a:p>
            <a:pPr>
              <a:lnSpc>
                <a:spcPts val="3000"/>
              </a:lnSpc>
            </a:pPr>
            <a:endParaRPr lang="en-US" altLang="zh-TW" sz="1600" spc="600" dirty="0">
              <a:latin typeface="標楷體" panose="03000509000000000000" pitchFamily="65" charset="-120"/>
              <a:ea typeface="標楷體" panose="03000509000000000000" pitchFamily="65" charset="-120"/>
              <a:cs typeface="+mn-ea"/>
              <a:sym typeface="+mn-lt"/>
            </a:endParaRPr>
          </a:p>
        </p:txBody>
      </p:sp>
      <p:sp>
        <p:nvSpPr>
          <p:cNvPr id="4" name="矩形 3">
            <a:extLst>
              <a:ext uri="{FF2B5EF4-FFF2-40B4-BE49-F238E27FC236}">
                <a16:creationId xmlns:a16="http://schemas.microsoft.com/office/drawing/2014/main" id="{E9FE557A-700F-A2FF-6989-6D310AD6D572}"/>
              </a:ext>
            </a:extLst>
          </p:cNvPr>
          <p:cNvSpPr/>
          <p:nvPr/>
        </p:nvSpPr>
        <p:spPr>
          <a:xfrm>
            <a:off x="531318" y="1435678"/>
            <a:ext cx="2410186" cy="5344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 name="圖片 9">
            <a:extLst>
              <a:ext uri="{FF2B5EF4-FFF2-40B4-BE49-F238E27FC236}">
                <a16:creationId xmlns:a16="http://schemas.microsoft.com/office/drawing/2014/main" id="{DD10D873-A0F5-1BB1-C1CA-8085186C0DBA}"/>
              </a:ext>
            </a:extLst>
          </p:cNvPr>
          <p:cNvPicPr>
            <a:picLocks noChangeAspect="1"/>
          </p:cNvPicPr>
          <p:nvPr/>
        </p:nvPicPr>
        <p:blipFill rotWithShape="1">
          <a:blip r:embed="rId4"/>
          <a:srcRect l="6448" t="18533" r="3819" b="38479"/>
          <a:stretch/>
        </p:blipFill>
        <p:spPr bwMode="auto">
          <a:xfrm>
            <a:off x="297304" y="2996619"/>
            <a:ext cx="11485121" cy="3094793"/>
          </a:xfrm>
          <a:prstGeom prst="rect">
            <a:avLst/>
          </a:prstGeom>
          <a:ln>
            <a:noFill/>
          </a:ln>
          <a:extLst>
            <a:ext uri="{53640926-AAD7-44D8-BBD7-CCE9431645EC}">
              <a14:shadowObscured xmlns:a14="http://schemas.microsoft.com/office/drawing/2010/main"/>
            </a:ext>
          </a:extLst>
        </p:spPr>
      </p:pic>
      <p:sp>
        <p:nvSpPr>
          <p:cNvPr id="3" name="矩形 8">
            <a:extLst>
              <a:ext uri="{FF2B5EF4-FFF2-40B4-BE49-F238E27FC236}">
                <a16:creationId xmlns:a16="http://schemas.microsoft.com/office/drawing/2014/main" id="{E53D7894-9B9F-7747-27BF-582FFD502425}"/>
              </a:ext>
            </a:extLst>
          </p:cNvPr>
          <p:cNvSpPr/>
          <p:nvPr/>
        </p:nvSpPr>
        <p:spPr>
          <a:xfrm>
            <a:off x="1311579" y="115552"/>
            <a:ext cx="3118659" cy="584775"/>
          </a:xfrm>
          <a:prstGeom prst="rect">
            <a:avLst/>
          </a:prstGeom>
        </p:spPr>
        <p:txBody>
          <a:bodyPr wrap="square">
            <a:spAutoFit/>
          </a:bodyPr>
          <a:lstStyle/>
          <a:p>
            <a:pPr algn="ctr"/>
            <a:r>
              <a:rPr lang="en-US" altLang="zh-TW" sz="3200" spc="600" dirty="0">
                <a:latin typeface="標楷體" panose="03000509000000000000" pitchFamily="65" charset="-120"/>
                <a:ea typeface="標楷體" panose="03000509000000000000" pitchFamily="65" charset="-120"/>
                <a:cs typeface="+mn-ea"/>
                <a:sym typeface="+mn-lt"/>
              </a:rPr>
              <a:t>(</a:t>
            </a:r>
            <a:r>
              <a:rPr lang="zh-TW" altLang="en-US" sz="3200" spc="600" dirty="0">
                <a:solidFill>
                  <a:srgbClr val="0000FF"/>
                </a:solidFill>
                <a:latin typeface="標楷體" panose="03000509000000000000" pitchFamily="65" charset="-120"/>
                <a:ea typeface="標楷體" panose="03000509000000000000" pitchFamily="65" charset="-120"/>
                <a:cs typeface="+mn-ea"/>
                <a:sym typeface="+mn-lt"/>
              </a:rPr>
              <a:t>新進人員</a:t>
            </a:r>
            <a:r>
              <a:rPr lang="en-US" altLang="zh-TW" sz="3200" spc="600" dirty="0">
                <a:latin typeface="標楷體" panose="03000509000000000000" pitchFamily="65" charset="-120"/>
                <a:ea typeface="標楷體" panose="03000509000000000000" pitchFamily="65" charset="-120"/>
                <a:cs typeface="+mn-ea"/>
                <a:sym typeface="+mn-lt"/>
              </a:rPr>
              <a:t>)</a:t>
            </a:r>
          </a:p>
        </p:txBody>
      </p:sp>
    </p:spTree>
    <p:extLst>
      <p:ext uri="{BB962C8B-B14F-4D97-AF65-F5344CB8AC3E}">
        <p14:creationId xmlns:p14="http://schemas.microsoft.com/office/powerpoint/2010/main" val="11482673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40</a:t>
            </a:fld>
            <a:endParaRPr lang="zh-CN" altLang="en-US" dirty="0"/>
          </a:p>
        </p:txBody>
      </p:sp>
      <p:sp>
        <p:nvSpPr>
          <p:cNvPr id="6" name="矩形 8">
            <a:extLst>
              <a:ext uri="{FF2B5EF4-FFF2-40B4-BE49-F238E27FC236}">
                <a16:creationId xmlns:a16="http://schemas.microsoft.com/office/drawing/2014/main" id="{6F10E022-905C-3F21-EEB4-241FC95FDFF5}"/>
              </a:ext>
            </a:extLst>
          </p:cNvPr>
          <p:cNvSpPr/>
          <p:nvPr/>
        </p:nvSpPr>
        <p:spPr>
          <a:xfrm>
            <a:off x="2097117" y="585623"/>
            <a:ext cx="1573786" cy="769441"/>
          </a:xfrm>
          <a:prstGeom prst="rect">
            <a:avLst/>
          </a:prstGeom>
          <a:solidFill>
            <a:schemeClr val="accent4">
              <a:lumMod val="20000"/>
              <a:lumOff val="80000"/>
            </a:schemeClr>
          </a:solidFill>
          <a:ln w="28575">
            <a:solidFill>
              <a:schemeClr val="tx1"/>
            </a:solidFill>
          </a:ln>
        </p:spPr>
        <p:txBody>
          <a:bodyPr wrap="square">
            <a:spAutoFit/>
          </a:bodyPr>
          <a:lstStyle/>
          <a:p>
            <a:r>
              <a:rPr lang="zh-TW" altLang="en-US" sz="44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退休</a:t>
            </a:r>
          </a:p>
        </p:txBody>
      </p:sp>
      <p:sp>
        <p:nvSpPr>
          <p:cNvPr id="9" name="矩形 8">
            <a:extLst>
              <a:ext uri="{FF2B5EF4-FFF2-40B4-BE49-F238E27FC236}">
                <a16:creationId xmlns:a16="http://schemas.microsoft.com/office/drawing/2014/main" id="{F9EF4B25-E922-135B-0D81-0338AFFDA9A3}"/>
              </a:ext>
            </a:extLst>
          </p:cNvPr>
          <p:cNvSpPr/>
          <p:nvPr/>
        </p:nvSpPr>
        <p:spPr>
          <a:xfrm>
            <a:off x="1446270" y="1421781"/>
            <a:ext cx="12076450" cy="4524315"/>
          </a:xfrm>
          <a:prstGeom prst="rect">
            <a:avLst/>
          </a:prstGeom>
        </p:spPr>
        <p:txBody>
          <a:bodyPr wrap="square">
            <a:spAutoFit/>
          </a:bodyPr>
          <a:lstStyle/>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4.</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依適用條款隨案檢附相關佐證文件，並應以</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退休檢查表</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檢視文件是否完備後送案至儲金會。</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如</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使用第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15</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項第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款</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款者，應檢附</a:t>
            </a:r>
            <a:r>
              <a:rPr lang="zh-TW" altLang="en-US"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學校近</a:t>
            </a:r>
            <a:r>
              <a:rPr lang="en-US" altLang="zh-TW"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年組織縮編文件 </a:t>
            </a:r>
            <a:endParaRPr lang="en-US" altLang="zh-TW"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sz="16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ex:</a:t>
            </a:r>
            <a:r>
              <a:rPr lang="zh-TW" altLang="en-US" sz="16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系所整併、教育部核定之招生名額總量表等</a:t>
            </a:r>
            <a:r>
              <a:rPr lang="en-US" altLang="zh-TW" sz="16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1600" b="1" dirty="0">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1600" b="1" dirty="0">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使用第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16</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條屆齡退休者，倘有辦理延長服務之情況，須一併檢附</a:t>
            </a:r>
            <a:r>
              <a:rPr lang="zh-TW" altLang="en-US"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延長服務名冊</a:t>
            </a:r>
            <a:r>
              <a:rPr lang="en-US" altLang="zh-TW"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校長核備函</a:t>
            </a:r>
            <a:r>
              <a:rPr lang="en-US" altLang="zh-TW"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佐證。</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5</a:t>
            </a:r>
            <a:r>
              <a:rPr lang="en-US" altLang="zh-TW" sz="1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教職員之</a:t>
            </a:r>
            <a:r>
              <a:rPr lang="zh-TW" altLang="en-US" b="1" dirty="0">
                <a:solidFill>
                  <a:schemeClr val="accent2">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姓名</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於私校退撫系統、文件資料</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如事實表、服務證明及給付資料卡</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皆應一致，</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曾更名者應檢附</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更名紀錄</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en-US" altLang="zh-TW"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6.</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文件應檢附教職員</a:t>
            </a:r>
            <a:r>
              <a:rPr lang="zh-TW" altLang="en-US"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曾任職之各校服務證明書</a:t>
            </a:r>
            <a:r>
              <a:rPr lang="en-US" altLang="zh-TW"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未請領段</a:t>
            </a:r>
            <a:r>
              <a:rPr lang="en-US" altLang="zh-TW"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，及</a:t>
            </a:r>
            <a:r>
              <a:rPr lang="zh-TW" altLang="en-US"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rPr>
              <a:t>曾任教職之各項教師證書</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如</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某教職員現以教授身份退休，曾任講師、副教授之職，須一併檢附講師證、副教授證送案以審核</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其教師資格。</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若為無教師證者，請檢附資格證明文件，如</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「專業技術人員」請檢附</a:t>
            </a:r>
            <a:r>
              <a:rPr lang="zh-TW" altLang="en-US"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初聘任之校務會議紀錄</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各級皆需檢附，若不同校各校皆需檢附</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「研究人員</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含研究員、副研究員、助理研究員、研究助理</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」請檢附</a:t>
            </a:r>
            <a:r>
              <a:rPr lang="zh-TW" altLang="en-US"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會議紀錄、敘薪名冊、</a:t>
            </a:r>
            <a:endParaRPr lang="en-US" altLang="zh-TW"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員額編制表</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等。</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143792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41</a:t>
            </a:fld>
            <a:endParaRPr lang="zh-CN" altLang="en-US" dirty="0"/>
          </a:p>
        </p:txBody>
      </p:sp>
      <p:sp>
        <p:nvSpPr>
          <p:cNvPr id="6" name="矩形 8">
            <a:extLst>
              <a:ext uri="{FF2B5EF4-FFF2-40B4-BE49-F238E27FC236}">
                <a16:creationId xmlns:a16="http://schemas.microsoft.com/office/drawing/2014/main" id="{6F10E022-905C-3F21-EEB4-241FC95FDFF5}"/>
              </a:ext>
            </a:extLst>
          </p:cNvPr>
          <p:cNvSpPr/>
          <p:nvPr/>
        </p:nvSpPr>
        <p:spPr>
          <a:xfrm>
            <a:off x="2072404" y="585623"/>
            <a:ext cx="1573786" cy="769441"/>
          </a:xfrm>
          <a:prstGeom prst="rect">
            <a:avLst/>
          </a:prstGeom>
          <a:solidFill>
            <a:schemeClr val="accent4">
              <a:lumMod val="20000"/>
              <a:lumOff val="80000"/>
            </a:schemeClr>
          </a:solidFill>
          <a:ln w="28575">
            <a:solidFill>
              <a:schemeClr val="tx1"/>
            </a:solidFill>
          </a:ln>
        </p:spPr>
        <p:txBody>
          <a:bodyPr wrap="square">
            <a:spAutoFit/>
          </a:bodyPr>
          <a:lstStyle/>
          <a:p>
            <a:r>
              <a:rPr lang="zh-TW" altLang="en-US" sz="44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退休</a:t>
            </a:r>
          </a:p>
        </p:txBody>
      </p:sp>
      <p:sp>
        <p:nvSpPr>
          <p:cNvPr id="9" name="矩形 8">
            <a:extLst>
              <a:ext uri="{FF2B5EF4-FFF2-40B4-BE49-F238E27FC236}">
                <a16:creationId xmlns:a16="http://schemas.microsoft.com/office/drawing/2014/main" id="{F9EF4B25-E922-135B-0D81-0338AFFDA9A3}"/>
              </a:ext>
            </a:extLst>
          </p:cNvPr>
          <p:cNvSpPr/>
          <p:nvPr/>
        </p:nvSpPr>
        <p:spPr>
          <a:xfrm>
            <a:off x="1561991" y="1775318"/>
            <a:ext cx="11896479" cy="3139321"/>
          </a:xfrm>
          <a:prstGeom prst="rect">
            <a:avLst/>
          </a:prstGeom>
        </p:spPr>
        <p:txBody>
          <a:bodyPr wrap="square">
            <a:spAutoFit/>
          </a:bodyPr>
          <a:lstStyle/>
          <a:p>
            <a:pPr lvl="0"/>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7.</a:t>
            </a:r>
            <a:r>
              <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服務證明書</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同離職證明書</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之開立</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無論公校、私校之服務證明書</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同離職證明書</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p>
          <a:p>
            <a:pPr lvl="0"/>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皆須有列有</a:t>
            </a:r>
            <a:r>
              <a:rPr lang="zh-TW"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「編制內、專任、有給之教職員」</a:t>
            </a:r>
            <a:r>
              <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及</a:t>
            </a:r>
            <a:r>
              <a:rPr lang="en-US"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曾經離職過</a:t>
            </a:r>
            <a:r>
              <a:rPr lang="en-US"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「離職時未支領離職金、</a:t>
            </a:r>
            <a:endParaRPr lang="en-US"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en-US"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zh-TW"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退休或資遣給與」</a:t>
            </a:r>
            <a:r>
              <a:rPr lang="zh-TW"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之備註</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，若有</a:t>
            </a:r>
            <a:r>
              <a:rPr lang="zh-TW" altLang="zh-TW" b="1" dirty="0">
                <a:solidFill>
                  <a:schemeClr val="accent6">
                    <a:lumMod val="75000"/>
                  </a:schemeClr>
                </a:solidFill>
                <a:latin typeface="標楷體" panose="03000509000000000000" pitchFamily="65" charset="-120"/>
                <a:ea typeface="標楷體" panose="03000509000000000000" pitchFamily="65" charset="-120"/>
                <a:cs typeface="Times New Roman" panose="02020603050405020304" pitchFamily="18" charset="0"/>
              </a:rPr>
              <a:t>留職停薪區間</a:t>
            </a:r>
            <a:r>
              <a:rPr lang="en-US" altLang="zh-TW" b="1" dirty="0">
                <a:solidFill>
                  <a:schemeClr val="accent6">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solidFill>
                  <a:schemeClr val="accent6">
                    <a:lumMod val="75000"/>
                  </a:schemeClr>
                </a:solidFill>
                <a:latin typeface="標楷體" panose="03000509000000000000" pitchFamily="65" charset="-120"/>
                <a:ea typeface="標楷體" panose="03000509000000000000" pitchFamily="65" charset="-120"/>
                <a:cs typeface="Times New Roman" panose="02020603050405020304" pitchFamily="18" charset="0"/>
              </a:rPr>
              <a:t>起訖</a:t>
            </a:r>
            <a:r>
              <a:rPr lang="en-US" altLang="zh-TW" b="1" dirty="0">
                <a:solidFill>
                  <a:schemeClr val="accent6">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亦請一併註記。</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倘服務證明書未有</a:t>
            </a:r>
            <a:endPar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該段文字，務必請該校重新開立加註之</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*文件中之</a:t>
            </a:r>
            <a:r>
              <a:rPr lang="zh-TW" altLang="en-US" b="1" dirty="0">
                <a:solidFill>
                  <a:schemeClr val="accent2">
                    <a:lumMod val="75000"/>
                  </a:schemeClr>
                </a:solidFill>
                <a:latin typeface="標楷體" panose="03000509000000000000" pitchFamily="65" charset="-120"/>
                <a:ea typeface="標楷體" panose="03000509000000000000" pitchFamily="65" charset="-120"/>
                <a:cs typeface="Times New Roman" panose="02020603050405020304" pitchFamily="18" charset="0"/>
              </a:rPr>
              <a:t>職稱</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請務必與私校退撫儲金管理系統相符，以符合條例規範及確認在校期間資格無誤。</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8.</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依退撫條例第</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8</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條第</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8</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項規範之</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已領退</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休、職金</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軍職、公校、政務人員等公職人員轉任</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者，</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除上述人員為</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另行負擔人員</a:t>
            </a:r>
            <a:r>
              <a:rPr lang="en-US" altLang="zh-TW"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主管機關提撥款由學校負擔</a:t>
            </a:r>
            <a:r>
              <a:rPr lang="en-US" altLang="zh-TW"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，亦影響其舊制可核給之年資</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已退休者，</a:t>
            </a:r>
            <a:endPar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公私合併計上限</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30</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，請務必提供其</a:t>
            </a:r>
            <a:r>
              <a:rPr lang="zh-TW" altLang="en-US"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退休核定函</a:t>
            </a:r>
            <a:r>
              <a:rPr lang="zh-TW" altLang="en-US" dirty="0">
                <a:latin typeface="標楷體" panose="03000509000000000000" pitchFamily="65" charset="-120"/>
                <a:ea typeface="標楷體" panose="03000509000000000000" pitchFamily="65" charset="-120"/>
                <a:cs typeface="Times New Roman" panose="02020603050405020304" pitchFamily="18" charset="0"/>
              </a:rPr>
              <a:t>，以利本會後續審理事宜。</a:t>
            </a:r>
            <a:endParaRPr lang="zh-TW" altLang="zh-TW" dirty="0">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Tree>
    <p:extLst>
      <p:ext uri="{BB962C8B-B14F-4D97-AF65-F5344CB8AC3E}">
        <p14:creationId xmlns:p14="http://schemas.microsoft.com/office/powerpoint/2010/main" val="1446304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42</a:t>
            </a:fld>
            <a:endParaRPr lang="zh-CN" altLang="en-US" dirty="0"/>
          </a:p>
        </p:txBody>
      </p:sp>
      <p:sp>
        <p:nvSpPr>
          <p:cNvPr id="14" name="矩形 8">
            <a:extLst>
              <a:ext uri="{FF2B5EF4-FFF2-40B4-BE49-F238E27FC236}">
                <a16:creationId xmlns:a16="http://schemas.microsoft.com/office/drawing/2014/main" id="{63379878-A6F8-5C19-CC73-F88E4B303F6C}"/>
              </a:ext>
            </a:extLst>
          </p:cNvPr>
          <p:cNvSpPr/>
          <p:nvPr/>
        </p:nvSpPr>
        <p:spPr>
          <a:xfrm>
            <a:off x="3867666" y="712875"/>
            <a:ext cx="5863783" cy="461665"/>
          </a:xfrm>
          <a:prstGeom prst="rect">
            <a:avLst/>
          </a:prstGeom>
        </p:spPr>
        <p:txBody>
          <a:bodyPr wrap="square">
            <a:spAutoFit/>
          </a:bodyPr>
          <a:lstStyle/>
          <a:p>
            <a:r>
              <a:rPr lang="zh-TW" altLang="en-US" sz="2400" spc="600" dirty="0">
                <a:latin typeface="標楷體" panose="03000509000000000000" pitchFamily="65" charset="-120"/>
                <a:ea typeface="標楷體" panose="03000509000000000000" pitchFamily="65" charset="-120"/>
                <a:cs typeface="+mn-ea"/>
                <a:sym typeface="+mn-lt"/>
              </a:rPr>
              <a:t>併案、回存</a:t>
            </a:r>
            <a:endParaRPr lang="en-US" altLang="zh-TW" sz="2400" dirty="0">
              <a:latin typeface="標楷體" panose="03000509000000000000" pitchFamily="65" charset="-120"/>
              <a:ea typeface="標楷體" panose="03000509000000000000" pitchFamily="65" charset="-120"/>
              <a:cs typeface="+mn-ea"/>
              <a:sym typeface="+mn-lt"/>
            </a:endParaRPr>
          </a:p>
        </p:txBody>
      </p:sp>
      <p:graphicFrame>
        <p:nvGraphicFramePr>
          <p:cNvPr id="11" name="表格 10">
            <a:extLst>
              <a:ext uri="{FF2B5EF4-FFF2-40B4-BE49-F238E27FC236}">
                <a16:creationId xmlns:a16="http://schemas.microsoft.com/office/drawing/2014/main" id="{1DB259EA-B5E1-047E-4431-6D0D6F115520}"/>
              </a:ext>
            </a:extLst>
          </p:cNvPr>
          <p:cNvGraphicFramePr>
            <a:graphicFrameLocks noGrp="1"/>
          </p:cNvGraphicFramePr>
          <p:nvPr>
            <p:extLst>
              <p:ext uri="{D42A27DB-BD31-4B8C-83A1-F6EECF244321}">
                <p14:modId xmlns:p14="http://schemas.microsoft.com/office/powerpoint/2010/main" val="372974886"/>
              </p:ext>
            </p:extLst>
          </p:nvPr>
        </p:nvGraphicFramePr>
        <p:xfrm>
          <a:off x="477158" y="1986159"/>
          <a:ext cx="11242261" cy="3794011"/>
        </p:xfrm>
        <a:graphic>
          <a:graphicData uri="http://schemas.openxmlformats.org/drawingml/2006/table">
            <a:tbl>
              <a:tblPr/>
              <a:tblGrid>
                <a:gridCol w="1724073">
                  <a:extLst>
                    <a:ext uri="{9D8B030D-6E8A-4147-A177-3AD203B41FA5}">
                      <a16:colId xmlns:a16="http://schemas.microsoft.com/office/drawing/2014/main" val="4056772658"/>
                    </a:ext>
                  </a:extLst>
                </a:gridCol>
                <a:gridCol w="1938482">
                  <a:extLst>
                    <a:ext uri="{9D8B030D-6E8A-4147-A177-3AD203B41FA5}">
                      <a16:colId xmlns:a16="http://schemas.microsoft.com/office/drawing/2014/main" val="209635730"/>
                    </a:ext>
                  </a:extLst>
                </a:gridCol>
                <a:gridCol w="2339428">
                  <a:extLst>
                    <a:ext uri="{9D8B030D-6E8A-4147-A177-3AD203B41FA5}">
                      <a16:colId xmlns:a16="http://schemas.microsoft.com/office/drawing/2014/main" val="3034285783"/>
                    </a:ext>
                  </a:extLst>
                </a:gridCol>
                <a:gridCol w="2809500">
                  <a:extLst>
                    <a:ext uri="{9D8B030D-6E8A-4147-A177-3AD203B41FA5}">
                      <a16:colId xmlns:a16="http://schemas.microsoft.com/office/drawing/2014/main" val="3682448149"/>
                    </a:ext>
                  </a:extLst>
                </a:gridCol>
                <a:gridCol w="2430778">
                  <a:extLst>
                    <a:ext uri="{9D8B030D-6E8A-4147-A177-3AD203B41FA5}">
                      <a16:colId xmlns:a16="http://schemas.microsoft.com/office/drawing/2014/main" val="78891292"/>
                    </a:ext>
                  </a:extLst>
                </a:gridCol>
              </a:tblGrid>
              <a:tr h="447258">
                <a:tc>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類別</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身份</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金額上限</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選項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tc>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辦理注意事項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65000"/>
                      </a:schemeClr>
                    </a:solidFill>
                  </a:tcPr>
                </a:tc>
                <a:extLst>
                  <a:ext uri="{0D108BD9-81ED-4DB2-BD59-A6C34878D82A}">
                    <a16:rowId xmlns:a16="http://schemas.microsoft.com/office/drawing/2014/main" val="2693332031"/>
                  </a:ext>
                </a:extLst>
              </a:tr>
              <a:tr h="453618">
                <a:tc rowSpan="3">
                  <a:txBody>
                    <a:bodyPr/>
                    <a:lstStyle/>
                    <a:p>
                      <a:pPr algn="ctr" fontAlgn="ctr"/>
                      <a:r>
                        <a:rPr lang="zh-TW" altLang="en-US" sz="3200" b="0" i="0" u="none" strike="noStrike" dirty="0">
                          <a:solidFill>
                            <a:srgbClr val="000000"/>
                          </a:solidFill>
                          <a:effectLst/>
                          <a:latin typeface="標楷體" panose="03000509000000000000" pitchFamily="65" charset="-120"/>
                          <a:ea typeface="標楷體" panose="03000509000000000000" pitchFamily="65" charset="-120"/>
                        </a:rPr>
                        <a:t>併案</a:t>
                      </a:r>
                      <a:endParaRPr lang="en-US" altLang="zh-TW" sz="3200" b="0" i="0" u="none" strike="noStrike" dirty="0">
                        <a:solidFill>
                          <a:srgbClr val="000000"/>
                        </a:solidFill>
                        <a:effectLst/>
                        <a:latin typeface="標楷體" panose="03000509000000000000" pitchFamily="65" charset="-120"/>
                        <a:ea typeface="標楷體" panose="03000509000000000000" pitchFamily="65" charset="-120"/>
                      </a:endParaRPr>
                    </a:p>
                    <a:p>
                      <a:pPr algn="ctr" fontAlgn="ctr"/>
                      <a:r>
                        <a:rPr lang="en-US" altLang="zh-TW" sz="1200" b="0" i="0" u="none" strike="noStrike" dirty="0">
                          <a:solidFill>
                            <a:srgbClr val="000000"/>
                          </a:solidFill>
                          <a:effectLst/>
                          <a:latin typeface="標楷體" panose="03000509000000000000" pitchFamily="65" charset="-120"/>
                          <a:ea typeface="標楷體" panose="03000509000000000000" pitchFamily="65" charset="-120"/>
                        </a:rPr>
                        <a:t>(</a:t>
                      </a:r>
                      <a:r>
                        <a:rPr lang="zh-TW" altLang="en-US" sz="1200" b="1" i="0" u="none" strike="noStrike" dirty="0">
                          <a:solidFill>
                            <a:srgbClr val="C00000"/>
                          </a:solidFill>
                          <a:effectLst/>
                          <a:latin typeface="標楷體" panose="03000509000000000000" pitchFamily="65" charset="-120"/>
                          <a:ea typeface="標楷體" panose="03000509000000000000" pitchFamily="65" charset="-120"/>
                        </a:rPr>
                        <a:t>併退休、資遣案</a:t>
                      </a:r>
                      <a:r>
                        <a:rPr lang="zh-TW" altLang="en-US" sz="1200" b="0" i="0" u="none" strike="noStrike" dirty="0">
                          <a:solidFill>
                            <a:srgbClr val="000000"/>
                          </a:solidFill>
                          <a:effectLst/>
                          <a:latin typeface="標楷體" panose="03000509000000000000" pitchFamily="65" charset="-120"/>
                          <a:ea typeface="標楷體" panose="03000509000000000000" pitchFamily="65" charset="-120"/>
                        </a:rPr>
                        <a:t>辦理</a:t>
                      </a:r>
                      <a:r>
                        <a:rPr lang="en-US" altLang="zh-TW" sz="1200" b="0" i="0" u="none" strike="noStrike" dirty="0">
                          <a:solidFill>
                            <a:srgbClr val="000000"/>
                          </a:solidFill>
                          <a:effectLst/>
                          <a:latin typeface="標楷體" panose="03000509000000000000" pitchFamily="65" charset="-120"/>
                          <a:ea typeface="標楷體" panose="03000509000000000000" pitchFamily="65" charset="-120"/>
                        </a:rPr>
                        <a:t>)</a:t>
                      </a:r>
                      <a:endParaRPr lang="zh-TW" altLang="en-US" sz="12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私校在職人員，</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辦理退休、資遣者</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3">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退休金、資遣給與</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總金額</a:t>
                      </a:r>
                      <a:r>
                        <a:rPr lang="en-US" altLang="zh-TW" sz="1800" b="0" i="0" u="none" strike="noStrike" dirty="0">
                          <a:solidFill>
                            <a:srgbClr val="000000"/>
                          </a:solidFill>
                          <a:effectLst/>
                          <a:latin typeface="標楷體" panose="03000509000000000000" pitchFamily="65" charset="-120"/>
                          <a:ea typeface="標楷體" panose="03000509000000000000" pitchFamily="65" charset="-120"/>
                        </a:rPr>
                        <a:t>1/2</a:t>
                      </a: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以上至</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總金額為上限</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一次給付金額全數轉入</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rowSpan="3">
                  <a:txBody>
                    <a:bodyPr/>
                    <a:lstStyle/>
                    <a:p>
                      <a:pPr algn="l"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教職員在校時填具併案申請書併同退休、資遣案件辦理，由學校送件。</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668801642"/>
                  </a:ext>
                </a:extLst>
              </a:tr>
              <a:tr h="90105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新制儲金本息全數轉入</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p>
                      <a:pPr algn="ctr" fontAlgn="ctr"/>
                      <a:r>
                        <a:rPr lang="en-US" altLang="zh-TW" sz="1800" b="0" i="0" u="none" strike="noStrike" dirty="0">
                          <a:solidFill>
                            <a:srgbClr val="000000"/>
                          </a:solidFill>
                          <a:effectLst/>
                          <a:latin typeface="標楷體" panose="03000509000000000000" pitchFamily="65" charset="-120"/>
                          <a:ea typeface="標楷體" panose="03000509000000000000" pitchFamily="65" charset="-120"/>
                        </a:rPr>
                        <a:t>(</a:t>
                      </a: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不足</a:t>
                      </a:r>
                      <a:r>
                        <a:rPr lang="en-US" altLang="zh-TW" sz="1800" b="0" i="0" u="none" strike="noStrike" dirty="0">
                          <a:solidFill>
                            <a:srgbClr val="000000"/>
                          </a:solidFill>
                          <a:effectLst/>
                          <a:latin typeface="標楷體" panose="03000509000000000000" pitchFamily="65" charset="-120"/>
                          <a:ea typeface="標楷體" panose="03000509000000000000" pitchFamily="65" charset="-120"/>
                        </a:rPr>
                        <a:t>1/2</a:t>
                      </a: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以舊制給與及</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增額提撥本息補足</a:t>
                      </a:r>
                      <a:r>
                        <a:rPr lang="en-US" altLang="zh-TW" sz="1800" b="0" i="0" u="none" strike="noStrike" dirty="0">
                          <a:solidFill>
                            <a:srgbClr val="000000"/>
                          </a:solidFill>
                          <a:effectLst/>
                          <a:latin typeface="標楷體" panose="03000509000000000000" pitchFamily="65" charset="-120"/>
                          <a:ea typeface="標楷體" panose="03000509000000000000" pitchFamily="65" charset="-120"/>
                        </a:rPr>
                        <a:t>)</a:t>
                      </a: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vMerge="1">
                  <a:txBody>
                    <a:bodyPr/>
                    <a:lstStyle/>
                    <a:p>
                      <a:endParaRPr lang="zh-TW" altLang="en-US"/>
                    </a:p>
                  </a:txBody>
                  <a:tcPr/>
                </a:tc>
                <a:extLst>
                  <a:ext uri="{0D108BD9-81ED-4DB2-BD59-A6C34878D82A}">
                    <a16:rowId xmlns:a16="http://schemas.microsoft.com/office/drawing/2014/main" val="523075793"/>
                  </a:ext>
                </a:extLst>
              </a:tr>
              <a:tr h="307223">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1600" b="0" i="0" u="none" strike="noStrike" dirty="0">
                          <a:solidFill>
                            <a:srgbClr val="000000"/>
                          </a:solidFill>
                          <a:effectLst/>
                          <a:latin typeface="標楷體" panose="03000509000000000000" pitchFamily="65" charset="-120"/>
                          <a:ea typeface="標楷體" panose="03000509000000000000" pitchFamily="65" charset="-120"/>
                        </a:rPr>
                        <a:t>百分比</a:t>
                      </a:r>
                      <a:r>
                        <a:rPr lang="en-US" altLang="zh-TW" sz="1600" b="0" i="0" u="none" strike="noStrike" dirty="0">
                          <a:solidFill>
                            <a:srgbClr val="000000"/>
                          </a:solidFill>
                          <a:effectLst/>
                          <a:latin typeface="標楷體" panose="03000509000000000000" pitchFamily="65" charset="-120"/>
                          <a:ea typeface="標楷體" panose="03000509000000000000" pitchFamily="65" charset="-120"/>
                        </a:rPr>
                        <a:t>50%</a:t>
                      </a:r>
                      <a:r>
                        <a:rPr lang="zh-TW" altLang="en-US" sz="1600" b="0" i="0" u="none" strike="noStrike" dirty="0">
                          <a:solidFill>
                            <a:srgbClr val="000000"/>
                          </a:solidFill>
                          <a:effectLst/>
                          <a:latin typeface="標楷體" panose="03000509000000000000" pitchFamily="65" charset="-120"/>
                          <a:ea typeface="標楷體" panose="03000509000000000000" pitchFamily="65" charset="-120"/>
                        </a:rPr>
                        <a:t>、</a:t>
                      </a:r>
                      <a:r>
                        <a:rPr lang="en-US" altLang="zh-TW" sz="1600" b="0" i="0" u="none" strike="noStrike" dirty="0">
                          <a:solidFill>
                            <a:srgbClr val="000000"/>
                          </a:solidFill>
                          <a:effectLst/>
                          <a:latin typeface="標楷體" panose="03000509000000000000" pitchFamily="65" charset="-120"/>
                          <a:ea typeface="標楷體" panose="03000509000000000000" pitchFamily="65" charset="-120"/>
                        </a:rPr>
                        <a:t>60%</a:t>
                      </a:r>
                      <a:r>
                        <a:rPr lang="zh-TW" altLang="en-US" sz="1600" b="0" i="0" u="none" strike="noStrike" dirty="0">
                          <a:solidFill>
                            <a:srgbClr val="000000"/>
                          </a:solidFill>
                          <a:effectLst/>
                          <a:latin typeface="標楷體" panose="03000509000000000000" pitchFamily="65" charset="-120"/>
                          <a:ea typeface="標楷體" panose="03000509000000000000" pitchFamily="65" charset="-120"/>
                        </a:rPr>
                        <a:t>、</a:t>
                      </a:r>
                      <a:r>
                        <a:rPr lang="en-US" altLang="zh-TW" sz="1600" b="0" i="0" u="none" strike="noStrike" dirty="0">
                          <a:solidFill>
                            <a:srgbClr val="000000"/>
                          </a:solidFill>
                          <a:effectLst/>
                          <a:latin typeface="標楷體" panose="03000509000000000000" pitchFamily="65" charset="-120"/>
                          <a:ea typeface="標楷體" panose="03000509000000000000" pitchFamily="65" charset="-120"/>
                        </a:rPr>
                        <a:t>70%</a:t>
                      </a:r>
                      <a:r>
                        <a:rPr lang="zh-TW" altLang="en-US" sz="1600" b="0" i="0" u="none" strike="noStrike" dirty="0">
                          <a:solidFill>
                            <a:srgbClr val="000000"/>
                          </a:solidFill>
                          <a:effectLst/>
                          <a:latin typeface="標楷體" panose="03000509000000000000" pitchFamily="65" charset="-120"/>
                          <a:ea typeface="標楷體" panose="03000509000000000000" pitchFamily="65" charset="-120"/>
                        </a:rPr>
                        <a:t>、</a:t>
                      </a:r>
                      <a:r>
                        <a:rPr lang="en-US" altLang="zh-TW" sz="1600" b="0" i="0" u="none" strike="noStrike" dirty="0">
                          <a:solidFill>
                            <a:srgbClr val="000000"/>
                          </a:solidFill>
                          <a:effectLst/>
                          <a:latin typeface="標楷體" panose="03000509000000000000" pitchFamily="65" charset="-120"/>
                          <a:ea typeface="標楷體" panose="03000509000000000000" pitchFamily="65" charset="-120"/>
                        </a:rPr>
                        <a:t>80%</a:t>
                      </a:r>
                      <a:r>
                        <a:rPr lang="zh-TW" altLang="en-US" sz="1600" b="0" i="0" u="none" strike="noStrike" dirty="0">
                          <a:solidFill>
                            <a:srgbClr val="000000"/>
                          </a:solidFill>
                          <a:effectLst/>
                          <a:latin typeface="標楷體" panose="03000509000000000000" pitchFamily="65" charset="-120"/>
                          <a:ea typeface="標楷體" panose="03000509000000000000" pitchFamily="65" charset="-120"/>
                        </a:rPr>
                        <a:t>、</a:t>
                      </a:r>
                      <a:r>
                        <a:rPr lang="en-US" altLang="zh-TW" sz="1600" b="0" i="0" u="none" strike="noStrike" dirty="0">
                          <a:solidFill>
                            <a:srgbClr val="000000"/>
                          </a:solidFill>
                          <a:effectLst/>
                          <a:latin typeface="標楷體" panose="03000509000000000000" pitchFamily="65" charset="-120"/>
                          <a:ea typeface="標楷體" panose="03000509000000000000" pitchFamily="65" charset="-120"/>
                        </a:rPr>
                        <a:t>90%(</a:t>
                      </a:r>
                      <a:r>
                        <a:rPr lang="zh-TW" altLang="en-US" sz="1600" b="0" i="0" u="none" strike="noStrike" dirty="0">
                          <a:solidFill>
                            <a:srgbClr val="000000"/>
                          </a:solidFill>
                          <a:effectLst/>
                          <a:latin typeface="標楷體" panose="03000509000000000000" pitchFamily="65" charset="-120"/>
                          <a:ea typeface="標楷體" panose="03000509000000000000" pitchFamily="65" charset="-120"/>
                        </a:rPr>
                        <a:t>擇一</a:t>
                      </a:r>
                      <a:r>
                        <a:rPr lang="en-US" altLang="zh-TW" sz="1600" b="0" i="0" u="none" strike="noStrike" dirty="0">
                          <a:solidFill>
                            <a:srgbClr val="000000"/>
                          </a:solidFill>
                          <a:effectLst/>
                          <a:latin typeface="標楷體" panose="03000509000000000000" pitchFamily="65" charset="-120"/>
                          <a:ea typeface="標楷體" panose="03000509000000000000" pitchFamily="65" charset="-12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vMerge="1">
                  <a:txBody>
                    <a:bodyPr/>
                    <a:lstStyle/>
                    <a:p>
                      <a:endParaRPr lang="zh-TW" altLang="en-US"/>
                    </a:p>
                  </a:txBody>
                  <a:tcPr/>
                </a:tc>
                <a:extLst>
                  <a:ext uri="{0D108BD9-81ED-4DB2-BD59-A6C34878D82A}">
                    <a16:rowId xmlns:a16="http://schemas.microsoft.com/office/drawing/2014/main" val="2797544039"/>
                  </a:ext>
                </a:extLst>
              </a:tr>
              <a:tr h="1494879">
                <a:tc>
                  <a:txBody>
                    <a:bodyPr/>
                    <a:lstStyle/>
                    <a:p>
                      <a:pPr algn="ctr" fontAlgn="ctr"/>
                      <a:r>
                        <a:rPr lang="zh-TW" altLang="en-US" sz="3200" b="0" i="0" u="none" strike="noStrike" dirty="0">
                          <a:solidFill>
                            <a:srgbClr val="000000"/>
                          </a:solidFill>
                          <a:effectLst/>
                          <a:latin typeface="標楷體" panose="03000509000000000000" pitchFamily="65" charset="-120"/>
                          <a:ea typeface="標楷體" panose="03000509000000000000" pitchFamily="65" charset="-120"/>
                        </a:rPr>
                        <a:t>回存</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en-US" altLang="zh-TW" sz="1800" b="0" i="0" u="none" strike="noStrike" dirty="0">
                          <a:solidFill>
                            <a:srgbClr val="000000"/>
                          </a:solidFill>
                          <a:effectLst/>
                          <a:latin typeface="標楷體" panose="03000509000000000000" pitchFamily="65" charset="-120"/>
                          <a:ea typeface="標楷體" panose="03000509000000000000" pitchFamily="65" charset="-120"/>
                        </a:rPr>
                        <a:t>99.1.1</a:t>
                      </a: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以後於</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私校</a:t>
                      </a:r>
                      <a:r>
                        <a:rPr lang="zh-TW" altLang="en-US" sz="1800" b="1" i="0" u="none" strike="noStrike" dirty="0">
                          <a:solidFill>
                            <a:srgbClr val="C00000"/>
                          </a:solidFill>
                          <a:effectLst/>
                          <a:latin typeface="標楷體" panose="03000509000000000000" pitchFamily="65" charset="-120"/>
                          <a:ea typeface="標楷體" panose="03000509000000000000" pitchFamily="65" charset="-120"/>
                        </a:rPr>
                        <a:t>已</a:t>
                      </a: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辦理退休</a:t>
                      </a:r>
                      <a:endParaRPr lang="en-US" altLang="zh-TW" sz="1800" b="0" i="0" u="none" strike="noStrike" dirty="0">
                        <a:solidFill>
                          <a:srgbClr val="000000"/>
                        </a:solidFill>
                        <a:effectLst/>
                        <a:latin typeface="標楷體" panose="03000509000000000000" pitchFamily="65" charset="-120"/>
                        <a:ea typeface="標楷體" panose="03000509000000000000" pitchFamily="65" charset="-120"/>
                      </a:endParaRPr>
                    </a:p>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、資遣人員</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已領退休金、資遣給與總金額為上限</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可回存金額及辦理次數不限</a:t>
                      </a:r>
                      <a:br>
                        <a:rPr lang="zh-TW" altLang="en-US" sz="1800" b="0" i="0" u="none" strike="noStrike" dirty="0">
                          <a:solidFill>
                            <a:srgbClr val="000000"/>
                          </a:solidFill>
                          <a:effectLst/>
                          <a:latin typeface="標楷體" panose="03000509000000000000" pitchFamily="65" charset="-120"/>
                          <a:ea typeface="標楷體" panose="03000509000000000000" pitchFamily="65" charset="-120"/>
                        </a:rPr>
                      </a:br>
                      <a:r>
                        <a:rPr lang="en-US" altLang="zh-TW" sz="1800" b="0" i="0" u="none" strike="noStrike" dirty="0">
                          <a:solidFill>
                            <a:srgbClr val="000000"/>
                          </a:solidFill>
                          <a:effectLst/>
                          <a:latin typeface="標楷體" panose="03000509000000000000" pitchFamily="65" charset="-120"/>
                          <a:ea typeface="標楷體" panose="03000509000000000000" pitchFamily="65" charset="-120"/>
                        </a:rPr>
                        <a:t>(</a:t>
                      </a: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金額上限為已領退休金、資遣費總金額</a:t>
                      </a:r>
                      <a:r>
                        <a:rPr lang="en-US" altLang="zh-TW" sz="1800" b="0" i="0" u="none" strike="noStrike" dirty="0">
                          <a:solidFill>
                            <a:srgbClr val="000000"/>
                          </a:solidFill>
                          <a:effectLst/>
                          <a:latin typeface="標楷體" panose="03000509000000000000" pitchFamily="65" charset="-120"/>
                          <a:ea typeface="標楷體" panose="03000509000000000000" pitchFamily="65" charset="-12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已辦理退休、資遣人員，自行填具回存申請書向本會申請辦理。</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70449629"/>
                  </a:ext>
                </a:extLst>
              </a:tr>
            </a:tbl>
          </a:graphicData>
        </a:graphic>
      </p:graphicFrame>
      <p:sp>
        <p:nvSpPr>
          <p:cNvPr id="15" name="矩形 8">
            <a:extLst>
              <a:ext uri="{FF2B5EF4-FFF2-40B4-BE49-F238E27FC236}">
                <a16:creationId xmlns:a16="http://schemas.microsoft.com/office/drawing/2014/main" id="{68F520B4-2D91-23EC-6458-6F2F6F2BECE7}"/>
              </a:ext>
            </a:extLst>
          </p:cNvPr>
          <p:cNvSpPr/>
          <p:nvPr/>
        </p:nvSpPr>
        <p:spPr>
          <a:xfrm>
            <a:off x="1695824" y="641702"/>
            <a:ext cx="2171842" cy="584775"/>
          </a:xfrm>
          <a:prstGeom prst="rect">
            <a:avLst/>
          </a:prstGeom>
          <a:solidFill>
            <a:schemeClr val="bg2">
              <a:lumMod val="90000"/>
            </a:schemeClr>
          </a:solidFill>
        </p:spPr>
        <p:txBody>
          <a:bodyPr wrap="square">
            <a:spAutoFit/>
          </a:bodyPr>
          <a:lstStyle/>
          <a:p>
            <a:r>
              <a:rPr lang="zh-TW" altLang="en-US" sz="3200" b="1" spc="600" dirty="0">
                <a:solidFill>
                  <a:srgbClr val="0000FF"/>
                </a:solidFill>
                <a:latin typeface="標楷體" panose="03000509000000000000" pitchFamily="65" charset="-120"/>
                <a:ea typeface="標楷體" panose="03000509000000000000" pitchFamily="65" charset="-120"/>
                <a:cs typeface="+mn-ea"/>
                <a:sym typeface="+mn-lt"/>
              </a:rPr>
              <a:t>分期請領</a:t>
            </a:r>
          </a:p>
        </p:txBody>
      </p:sp>
      <p:sp>
        <p:nvSpPr>
          <p:cNvPr id="3" name="文字方塊 2">
            <a:extLst>
              <a:ext uri="{FF2B5EF4-FFF2-40B4-BE49-F238E27FC236}">
                <a16:creationId xmlns:a16="http://schemas.microsoft.com/office/drawing/2014/main" id="{9F1657B1-2936-078F-4A7C-776316E3DEEC}"/>
              </a:ext>
            </a:extLst>
          </p:cNvPr>
          <p:cNvSpPr txBox="1"/>
          <p:nvPr/>
        </p:nvSpPr>
        <p:spPr>
          <a:xfrm>
            <a:off x="3893558" y="1226477"/>
            <a:ext cx="4409460" cy="400110"/>
          </a:xfrm>
          <a:prstGeom prst="rect">
            <a:avLst/>
          </a:prstGeom>
          <a:noFill/>
        </p:spPr>
        <p:txBody>
          <a:bodyPr wrap="square" rtlCol="0">
            <a:spAutoFit/>
          </a:bodyPr>
          <a:lstStyle/>
          <a:p>
            <a:r>
              <a:rPr lang="zh-TW" altLang="en-US" dirty="0">
                <a:solidFill>
                  <a:srgbClr val="C00000"/>
                </a:solidFill>
                <a:latin typeface="標楷體" panose="03000509000000000000" pitchFamily="65" charset="-120"/>
                <a:ea typeface="標楷體" panose="03000509000000000000" pitchFamily="65" charset="-120"/>
              </a:rPr>
              <a:t>*</a:t>
            </a:r>
            <a:r>
              <a:rPr lang="en-US" altLang="zh-TW" dirty="0">
                <a:solidFill>
                  <a:srgbClr val="C00000"/>
                </a:solidFill>
                <a:latin typeface="標楷體" panose="03000509000000000000" pitchFamily="65" charset="-120"/>
                <a:ea typeface="標楷體" panose="03000509000000000000" pitchFamily="65" charset="-120"/>
              </a:rPr>
              <a:t>(</a:t>
            </a:r>
            <a:r>
              <a:rPr lang="zh-TW" altLang="en-US" dirty="0">
                <a:solidFill>
                  <a:srgbClr val="C00000"/>
                </a:solidFill>
                <a:latin typeface="標楷體" panose="03000509000000000000" pitchFamily="65" charset="-120"/>
                <a:ea typeface="標楷體" panose="03000509000000000000" pitchFamily="65" charset="-120"/>
              </a:rPr>
              <a:t>欲辦</a:t>
            </a:r>
            <a:r>
              <a:rPr lang="en-US" altLang="zh-TW" dirty="0">
                <a:solidFill>
                  <a:srgbClr val="C00000"/>
                </a:solidFill>
                <a:latin typeface="標楷體" panose="03000509000000000000" pitchFamily="65" charset="-120"/>
                <a:ea typeface="標楷體" panose="03000509000000000000" pitchFamily="65" charset="-120"/>
              </a:rPr>
              <a:t>/</a:t>
            </a:r>
            <a:r>
              <a:rPr lang="zh-TW" altLang="en-US" dirty="0">
                <a:solidFill>
                  <a:srgbClr val="C00000"/>
                </a:solidFill>
                <a:latin typeface="標楷體" panose="03000509000000000000" pitchFamily="65" charset="-120"/>
                <a:ea typeface="標楷體" panose="03000509000000000000" pitchFamily="65" charset="-120"/>
              </a:rPr>
              <a:t>已辦</a:t>
            </a:r>
            <a:r>
              <a:rPr lang="en-US" altLang="zh-TW" dirty="0">
                <a:solidFill>
                  <a:srgbClr val="C00000"/>
                </a:solidFill>
                <a:latin typeface="標楷體" panose="03000509000000000000" pitchFamily="65" charset="-120"/>
                <a:ea typeface="標楷體" panose="03000509000000000000" pitchFamily="65" charset="-120"/>
              </a:rPr>
              <a:t>)</a:t>
            </a:r>
            <a:r>
              <a:rPr lang="zh-TW" altLang="en-US" sz="2000" b="1" u="sng" dirty="0">
                <a:solidFill>
                  <a:srgbClr val="C00000"/>
                </a:solidFill>
                <a:latin typeface="標楷體" panose="03000509000000000000" pitchFamily="65" charset="-120"/>
                <a:ea typeface="標楷體" panose="03000509000000000000" pitchFamily="65" charset="-120"/>
              </a:rPr>
              <a:t>退休</a:t>
            </a:r>
            <a:r>
              <a:rPr lang="zh-TW" altLang="en-US" dirty="0">
                <a:solidFill>
                  <a:srgbClr val="C00000"/>
                </a:solidFill>
                <a:latin typeface="標楷體" panose="03000509000000000000" pitchFamily="65" charset="-120"/>
                <a:ea typeface="標楷體" panose="03000509000000000000" pitchFamily="65" charset="-120"/>
              </a:rPr>
              <a:t>、</a:t>
            </a:r>
            <a:r>
              <a:rPr lang="zh-TW" altLang="en-US" sz="2000" b="1" u="sng" dirty="0">
                <a:solidFill>
                  <a:srgbClr val="C00000"/>
                </a:solidFill>
                <a:latin typeface="標楷體" panose="03000509000000000000" pitchFamily="65" charset="-120"/>
                <a:ea typeface="標楷體" panose="03000509000000000000" pitchFamily="65" charset="-120"/>
              </a:rPr>
              <a:t>資遣</a:t>
            </a:r>
            <a:r>
              <a:rPr lang="zh-TW" altLang="en-US" dirty="0">
                <a:solidFill>
                  <a:srgbClr val="C00000"/>
                </a:solidFill>
                <a:latin typeface="標楷體" panose="03000509000000000000" pitchFamily="65" charset="-120"/>
                <a:ea typeface="標楷體" panose="03000509000000000000" pitchFamily="65" charset="-120"/>
              </a:rPr>
              <a:t>人員得申請辦理</a:t>
            </a:r>
            <a:r>
              <a:rPr lang="en-US" altLang="zh-TW" dirty="0">
                <a:solidFill>
                  <a:srgbClr val="C00000"/>
                </a:solidFill>
                <a:latin typeface="標楷體" panose="03000509000000000000" pitchFamily="65" charset="-120"/>
                <a:ea typeface="標楷體" panose="03000509000000000000" pitchFamily="65" charset="-120"/>
              </a:rPr>
              <a:t>!</a:t>
            </a:r>
          </a:p>
        </p:txBody>
      </p:sp>
      <p:sp>
        <p:nvSpPr>
          <p:cNvPr id="7" name="文字方塊 6">
            <a:extLst>
              <a:ext uri="{FF2B5EF4-FFF2-40B4-BE49-F238E27FC236}">
                <a16:creationId xmlns:a16="http://schemas.microsoft.com/office/drawing/2014/main" id="{38630112-72E2-6937-D79D-01507DA1F605}"/>
              </a:ext>
            </a:extLst>
          </p:cNvPr>
          <p:cNvSpPr txBox="1"/>
          <p:nvPr/>
        </p:nvSpPr>
        <p:spPr>
          <a:xfrm>
            <a:off x="4968633" y="5956849"/>
            <a:ext cx="7223367" cy="477054"/>
          </a:xfrm>
          <a:prstGeom prst="rect">
            <a:avLst/>
          </a:prstGeom>
          <a:noFill/>
        </p:spPr>
        <p:txBody>
          <a:bodyPr wrap="square" rtlCol="0">
            <a:spAutoFit/>
          </a:bodyPr>
          <a:lstStyle/>
          <a:p>
            <a:pPr>
              <a:lnSpc>
                <a:spcPts val="3000"/>
              </a:lnSpc>
            </a:pPr>
            <a:r>
              <a:rPr lang="zh-TW" altLang="en-US" dirty="0">
                <a:solidFill>
                  <a:srgbClr val="0070C0"/>
                </a:solidFill>
                <a:latin typeface="標楷體" panose="03000509000000000000" pitchFamily="65" charset="-120"/>
                <a:ea typeface="標楷體" panose="03000509000000000000" pitchFamily="65" charset="-120"/>
              </a:rPr>
              <a:t>*款項轉入專戶次序為</a:t>
            </a:r>
            <a:r>
              <a:rPr lang="en-US" altLang="zh-TW" dirty="0">
                <a:solidFill>
                  <a:srgbClr val="0070C0"/>
                </a:solidFill>
                <a:latin typeface="標楷體" panose="03000509000000000000" pitchFamily="65" charset="-120"/>
                <a:ea typeface="標楷體" panose="03000509000000000000" pitchFamily="65" charset="-120"/>
              </a:rPr>
              <a:t>:</a:t>
            </a:r>
            <a:r>
              <a:rPr lang="zh-TW" altLang="en-US" u="sng" dirty="0">
                <a:solidFill>
                  <a:srgbClr val="0070C0"/>
                </a:solidFill>
                <a:latin typeface="標楷體" panose="03000509000000000000" pitchFamily="65" charset="-120"/>
                <a:ea typeface="標楷體" panose="03000509000000000000" pitchFamily="65" charset="-120"/>
              </a:rPr>
              <a:t>新制</a:t>
            </a:r>
            <a:r>
              <a:rPr lang="en-US" altLang="zh-TW" u="sng" dirty="0">
                <a:solidFill>
                  <a:srgbClr val="0070C0"/>
                </a:solidFill>
                <a:latin typeface="標楷體" panose="03000509000000000000" pitchFamily="65" charset="-120"/>
                <a:ea typeface="標楷體" panose="03000509000000000000" pitchFamily="65" charset="-120"/>
                <a:sym typeface="Wingdings" panose="05000000000000000000" pitchFamily="2" charset="2"/>
              </a:rPr>
              <a:t></a:t>
            </a:r>
            <a:r>
              <a:rPr lang="zh-TW" altLang="en-US" u="sng" dirty="0">
                <a:solidFill>
                  <a:srgbClr val="0070C0"/>
                </a:solidFill>
                <a:latin typeface="標楷體" panose="03000509000000000000" pitchFamily="65" charset="-120"/>
                <a:ea typeface="標楷體" panose="03000509000000000000" pitchFamily="65" charset="-120"/>
                <a:sym typeface="Wingdings" panose="05000000000000000000" pitchFamily="2" charset="2"/>
              </a:rPr>
              <a:t>舊制</a:t>
            </a:r>
            <a:r>
              <a:rPr lang="en-US" altLang="zh-TW" u="sng" dirty="0">
                <a:solidFill>
                  <a:srgbClr val="0070C0"/>
                </a:solidFill>
                <a:latin typeface="標楷體" panose="03000509000000000000" pitchFamily="65" charset="-120"/>
                <a:ea typeface="標楷體" panose="03000509000000000000" pitchFamily="65" charset="-120"/>
                <a:sym typeface="Wingdings" panose="05000000000000000000" pitchFamily="2" charset="2"/>
              </a:rPr>
              <a:t></a:t>
            </a:r>
            <a:r>
              <a:rPr lang="zh-TW" altLang="en-US" u="sng" dirty="0">
                <a:solidFill>
                  <a:srgbClr val="0070C0"/>
                </a:solidFill>
                <a:latin typeface="標楷體" panose="03000509000000000000" pitchFamily="65" charset="-120"/>
                <a:ea typeface="標楷體" panose="03000509000000000000" pitchFamily="65" charset="-120"/>
                <a:sym typeface="Wingdings" panose="05000000000000000000" pitchFamily="2" charset="2"/>
              </a:rPr>
              <a:t>增額提撥</a:t>
            </a:r>
            <a:endParaRPr lang="en-US" altLang="zh-TW" u="sng" dirty="0">
              <a:solidFill>
                <a:srgbClr val="0070C0"/>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2909061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00C1E-F1D8-9052-7470-290E998E0EB0}"/>
            </a:ext>
          </a:extLst>
        </p:cNvPr>
        <p:cNvGrpSpPr/>
        <p:nvPr/>
      </p:nvGrpSpPr>
      <p:grpSpPr>
        <a:xfrm>
          <a:off x="0" y="0"/>
          <a:ext cx="0" cy="0"/>
          <a:chOff x="0" y="0"/>
          <a:chExt cx="0" cy="0"/>
        </a:xfrm>
      </p:grpSpPr>
      <p:sp>
        <p:nvSpPr>
          <p:cNvPr id="12" name="投影片編號版面配置區 11">
            <a:extLst>
              <a:ext uri="{FF2B5EF4-FFF2-40B4-BE49-F238E27FC236}">
                <a16:creationId xmlns:a16="http://schemas.microsoft.com/office/drawing/2014/main" id="{1D065ADB-7BAB-230F-32D6-B12D8D617D73}"/>
              </a:ext>
            </a:extLst>
          </p:cNvPr>
          <p:cNvSpPr>
            <a:spLocks noGrp="1"/>
          </p:cNvSpPr>
          <p:nvPr>
            <p:ph type="sldNum" sz="quarter" idx="12"/>
          </p:nvPr>
        </p:nvSpPr>
        <p:spPr/>
        <p:txBody>
          <a:bodyPr/>
          <a:lstStyle/>
          <a:p>
            <a:fld id="{7BD80B0F-6881-4047-A1BD-5901B0F00B99}" type="slidenum">
              <a:rPr lang="zh-CN" altLang="en-US" smtClean="0"/>
              <a:t>43</a:t>
            </a:fld>
            <a:endParaRPr lang="zh-CN" altLang="en-US" dirty="0"/>
          </a:p>
        </p:txBody>
      </p:sp>
      <p:sp>
        <p:nvSpPr>
          <p:cNvPr id="14" name="矩形 8">
            <a:extLst>
              <a:ext uri="{FF2B5EF4-FFF2-40B4-BE49-F238E27FC236}">
                <a16:creationId xmlns:a16="http://schemas.microsoft.com/office/drawing/2014/main" id="{DF7B2F5E-6043-BBBA-5CE4-1A3F6AC04DDC}"/>
              </a:ext>
            </a:extLst>
          </p:cNvPr>
          <p:cNvSpPr/>
          <p:nvPr/>
        </p:nvSpPr>
        <p:spPr>
          <a:xfrm>
            <a:off x="1728893" y="691242"/>
            <a:ext cx="5863783" cy="461665"/>
          </a:xfrm>
          <a:prstGeom prst="rect">
            <a:avLst/>
          </a:prstGeom>
        </p:spPr>
        <p:txBody>
          <a:bodyPr wrap="square">
            <a:spAutoFit/>
          </a:bodyPr>
          <a:lstStyle/>
          <a:p>
            <a:r>
              <a:rPr lang="en-US" altLang="zh-TW" sz="2400" spc="600" dirty="0">
                <a:latin typeface="標楷體" panose="03000509000000000000" pitchFamily="65" charset="-120"/>
                <a:ea typeface="標楷體" panose="03000509000000000000" pitchFamily="65" charset="-120"/>
                <a:cs typeface="+mn-ea"/>
                <a:sym typeface="+mn-lt"/>
              </a:rPr>
              <a:t>(</a:t>
            </a:r>
            <a:r>
              <a:rPr lang="zh-TW" altLang="en-US" sz="2400" spc="600" dirty="0">
                <a:latin typeface="標楷體" panose="03000509000000000000" pitchFamily="65" charset="-120"/>
                <a:ea typeface="標楷體" panose="03000509000000000000" pitchFamily="65" charset="-120"/>
                <a:cs typeface="+mn-ea"/>
                <a:sym typeface="+mn-lt"/>
              </a:rPr>
              <a:t>分期請領</a:t>
            </a:r>
            <a:r>
              <a:rPr lang="en-US" altLang="zh-TW" sz="2400" spc="600" dirty="0">
                <a:latin typeface="標楷體" panose="03000509000000000000" pitchFamily="65" charset="-120"/>
                <a:ea typeface="標楷體" panose="03000509000000000000" pitchFamily="65" charset="-120"/>
                <a:cs typeface="+mn-ea"/>
                <a:sym typeface="+mn-lt"/>
              </a:rPr>
              <a:t>-</a:t>
            </a:r>
            <a:r>
              <a:rPr lang="zh-TW" altLang="en-US" sz="2400" u="sng" spc="600" dirty="0">
                <a:solidFill>
                  <a:srgbClr val="0070C0"/>
                </a:solidFill>
                <a:latin typeface="標楷體" panose="03000509000000000000" pitchFamily="65" charset="-120"/>
                <a:ea typeface="標楷體" panose="03000509000000000000" pitchFamily="65" charset="-120"/>
                <a:cs typeface="+mn-ea"/>
                <a:sym typeface="+mn-lt"/>
              </a:rPr>
              <a:t>移轉說明</a:t>
            </a:r>
            <a:r>
              <a:rPr lang="en-US" altLang="zh-TW" sz="2400" spc="600" dirty="0">
                <a:latin typeface="標楷體" panose="03000509000000000000" pitchFamily="65" charset="-120"/>
                <a:ea typeface="標楷體" panose="03000509000000000000" pitchFamily="65" charset="-120"/>
                <a:cs typeface="+mn-ea"/>
                <a:sym typeface="+mn-lt"/>
              </a:rPr>
              <a:t>)</a:t>
            </a:r>
            <a:endParaRPr lang="en-US" altLang="zh-TW" sz="2400" dirty="0">
              <a:latin typeface="標楷體" panose="03000509000000000000" pitchFamily="65" charset="-120"/>
              <a:ea typeface="標楷體" panose="03000509000000000000" pitchFamily="65" charset="-120"/>
              <a:cs typeface="+mn-ea"/>
              <a:sym typeface="+mn-lt"/>
            </a:endParaRPr>
          </a:p>
        </p:txBody>
      </p:sp>
      <p:sp>
        <p:nvSpPr>
          <p:cNvPr id="30" name="減號 29">
            <a:extLst>
              <a:ext uri="{FF2B5EF4-FFF2-40B4-BE49-F238E27FC236}">
                <a16:creationId xmlns:a16="http://schemas.microsoft.com/office/drawing/2014/main" id="{98D4C36F-58F5-9707-E712-9BA9A0E7A474}"/>
              </a:ext>
            </a:extLst>
          </p:cNvPr>
          <p:cNvSpPr/>
          <p:nvPr/>
        </p:nvSpPr>
        <p:spPr>
          <a:xfrm>
            <a:off x="8173351" y="1993607"/>
            <a:ext cx="437249" cy="365125"/>
          </a:xfrm>
          <a:prstGeom prst="mathMinus">
            <a:avLst/>
          </a:prstGeom>
          <a:solidFill>
            <a:schemeClr val="bg2">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1" name="減號 30">
            <a:extLst>
              <a:ext uri="{FF2B5EF4-FFF2-40B4-BE49-F238E27FC236}">
                <a16:creationId xmlns:a16="http://schemas.microsoft.com/office/drawing/2014/main" id="{7FEAF417-CC5E-950D-A7DB-38F0072FF3B4}"/>
              </a:ext>
            </a:extLst>
          </p:cNvPr>
          <p:cNvSpPr/>
          <p:nvPr/>
        </p:nvSpPr>
        <p:spPr>
          <a:xfrm>
            <a:off x="8173351" y="1811044"/>
            <a:ext cx="437249" cy="365125"/>
          </a:xfrm>
          <a:prstGeom prst="mathMinus">
            <a:avLst/>
          </a:prstGeom>
          <a:solidFill>
            <a:schemeClr val="bg2">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2" name="文字方塊 31">
            <a:extLst>
              <a:ext uri="{FF2B5EF4-FFF2-40B4-BE49-F238E27FC236}">
                <a16:creationId xmlns:a16="http://schemas.microsoft.com/office/drawing/2014/main" id="{338834E6-725F-99F5-181E-5FD1625FFD3B}"/>
              </a:ext>
            </a:extLst>
          </p:cNvPr>
          <p:cNvSpPr txBox="1"/>
          <p:nvPr/>
        </p:nvSpPr>
        <p:spPr>
          <a:xfrm>
            <a:off x="8723648" y="1760670"/>
            <a:ext cx="3163294" cy="830997"/>
          </a:xfrm>
          <a:prstGeom prst="rect">
            <a:avLst/>
          </a:prstGeom>
          <a:noFill/>
          <a:ln w="28575">
            <a:noFill/>
          </a:ln>
        </p:spPr>
        <p:txBody>
          <a:bodyPr wrap="square" rtlCol="0">
            <a:spAutoFit/>
          </a:bodyPr>
          <a:lstStyle/>
          <a:p>
            <a:r>
              <a:rPr lang="zh-TW" altLang="en-US" sz="2400" u="sng" dirty="0">
                <a:latin typeface="標楷體" panose="03000509000000000000" pitchFamily="65" charset="-120"/>
                <a:ea typeface="標楷體" panose="03000509000000000000" pitchFamily="65" charset="-120"/>
              </a:rPr>
              <a:t>可轉入</a:t>
            </a:r>
            <a:endParaRPr lang="en-US" altLang="zh-TW" sz="2400" u="sng" dirty="0">
              <a:latin typeface="標楷體" panose="03000509000000000000" pitchFamily="65" charset="-120"/>
              <a:ea typeface="標楷體" panose="03000509000000000000" pitchFamily="65" charset="-120"/>
            </a:endParaRPr>
          </a:p>
          <a:p>
            <a:r>
              <a:rPr lang="zh-TW" altLang="en-US" sz="2400" u="sng" dirty="0">
                <a:latin typeface="標楷體" panose="03000509000000000000" pitchFamily="65" charset="-120"/>
                <a:ea typeface="標楷體" panose="03000509000000000000" pitchFamily="65" charset="-120"/>
              </a:rPr>
              <a:t>分期請領專戶之總額</a:t>
            </a:r>
          </a:p>
        </p:txBody>
      </p:sp>
      <p:grpSp>
        <p:nvGrpSpPr>
          <p:cNvPr id="34" name="群組 33">
            <a:extLst>
              <a:ext uri="{FF2B5EF4-FFF2-40B4-BE49-F238E27FC236}">
                <a16:creationId xmlns:a16="http://schemas.microsoft.com/office/drawing/2014/main" id="{4305606C-CB34-DD5C-E014-9F9D1CBD8447}"/>
              </a:ext>
            </a:extLst>
          </p:cNvPr>
          <p:cNvGrpSpPr/>
          <p:nvPr/>
        </p:nvGrpSpPr>
        <p:grpSpPr>
          <a:xfrm>
            <a:off x="6997753" y="3975361"/>
            <a:ext cx="5002972" cy="2489380"/>
            <a:chOff x="2052468" y="1246215"/>
            <a:chExt cx="7911626" cy="2229151"/>
          </a:xfrm>
        </p:grpSpPr>
        <p:sp>
          <p:nvSpPr>
            <p:cNvPr id="35" name="矩形: 圓角 34">
              <a:extLst>
                <a:ext uri="{FF2B5EF4-FFF2-40B4-BE49-F238E27FC236}">
                  <a16:creationId xmlns:a16="http://schemas.microsoft.com/office/drawing/2014/main" id="{FA43BCF3-E1E7-46B6-97F5-3061CDFCC5E1}"/>
                </a:ext>
              </a:extLst>
            </p:cNvPr>
            <p:cNvSpPr/>
            <p:nvPr/>
          </p:nvSpPr>
          <p:spPr>
            <a:xfrm>
              <a:off x="5880184" y="1246216"/>
              <a:ext cx="1963005" cy="720195"/>
            </a:xfrm>
            <a:prstGeom prst="roundRect">
              <a:avLst/>
            </a:prstGeom>
            <a:solidFill>
              <a:schemeClr val="accent6">
                <a:lumMod val="75000"/>
              </a:schemeClr>
            </a:solidFill>
            <a:ln>
              <a:solidFill>
                <a:schemeClr val="accent3">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新制</a:t>
              </a:r>
              <a:endParaRPr lang="en-US" altLang="zh-TW"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儲金</a:t>
              </a:r>
            </a:p>
          </p:txBody>
        </p:sp>
        <p:sp>
          <p:nvSpPr>
            <p:cNvPr id="36" name="矩形: 圓角 35">
              <a:extLst>
                <a:ext uri="{FF2B5EF4-FFF2-40B4-BE49-F238E27FC236}">
                  <a16:creationId xmlns:a16="http://schemas.microsoft.com/office/drawing/2014/main" id="{B3D8B654-DDB2-3042-391D-40D0A943BC06}"/>
                </a:ext>
              </a:extLst>
            </p:cNvPr>
            <p:cNvSpPr/>
            <p:nvPr/>
          </p:nvSpPr>
          <p:spPr>
            <a:xfrm>
              <a:off x="2465891" y="1294475"/>
              <a:ext cx="1963004" cy="720195"/>
            </a:xfrm>
            <a:prstGeom prst="roundRect">
              <a:avLst/>
            </a:prstGeom>
            <a:solidFill>
              <a:schemeClr val="bg2">
                <a:lumMod val="50000"/>
              </a:schemeClr>
            </a:solidFill>
            <a:ln>
              <a:solidFill>
                <a:schemeClr val="accent3">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舊制</a:t>
              </a:r>
              <a:endParaRPr lang="en-US" altLang="zh-TW"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給與</a:t>
              </a:r>
            </a:p>
          </p:txBody>
        </p:sp>
        <p:sp>
          <p:nvSpPr>
            <p:cNvPr id="37" name="矩形: 圓角 36">
              <a:extLst>
                <a:ext uri="{FF2B5EF4-FFF2-40B4-BE49-F238E27FC236}">
                  <a16:creationId xmlns:a16="http://schemas.microsoft.com/office/drawing/2014/main" id="{E443385E-4C28-601D-94CC-8C97116F0FA9}"/>
                </a:ext>
              </a:extLst>
            </p:cNvPr>
            <p:cNvSpPr/>
            <p:nvPr/>
          </p:nvSpPr>
          <p:spPr>
            <a:xfrm>
              <a:off x="8001090" y="1246215"/>
              <a:ext cx="1963004" cy="720195"/>
            </a:xfrm>
            <a:prstGeom prst="roundRect">
              <a:avLst/>
            </a:prstGeom>
            <a:solidFill>
              <a:schemeClr val="accent5">
                <a:lumMod val="75000"/>
              </a:schemeClr>
            </a:solidFill>
            <a:ln>
              <a:solidFill>
                <a:schemeClr val="accent3">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增額</a:t>
              </a:r>
              <a:endParaRPr lang="en-US" altLang="zh-TW"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zh-TW" altLang="en-US" sz="24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提撥</a:t>
              </a:r>
            </a:p>
          </p:txBody>
        </p:sp>
        <p:sp>
          <p:nvSpPr>
            <p:cNvPr id="39" name="矩形 38">
              <a:extLst>
                <a:ext uri="{FF2B5EF4-FFF2-40B4-BE49-F238E27FC236}">
                  <a16:creationId xmlns:a16="http://schemas.microsoft.com/office/drawing/2014/main" id="{A5821CE7-4453-787D-4574-6A5907F06E33}"/>
                </a:ext>
              </a:extLst>
            </p:cNvPr>
            <p:cNvSpPr/>
            <p:nvPr/>
          </p:nvSpPr>
          <p:spPr>
            <a:xfrm>
              <a:off x="6504428" y="2056478"/>
              <a:ext cx="3237830" cy="836255"/>
            </a:xfrm>
            <a:prstGeom prst="rect">
              <a:avLst/>
            </a:prstGeom>
          </p:spPr>
          <p:txBody>
            <a:bodyPr wrap="square">
              <a:spAutoFit/>
            </a:bodyPr>
            <a:lstStyle/>
            <a:p>
              <a:pPr fontAlgn="base">
                <a:lnSpc>
                  <a:spcPts val="3000"/>
                </a:lnSpc>
                <a:spcBef>
                  <a:spcPct val="0"/>
                </a:spcBef>
                <a:spcAft>
                  <a:spcPct val="0"/>
                </a:spcAft>
              </a:pP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rPr>
                <a:t>原投資組合</a:t>
              </a:r>
              <a:r>
                <a:rPr lang="zh-TW" altLang="en-US" sz="2000" b="1" u="sng" dirty="0">
                  <a:solidFill>
                    <a:srgbClr val="0070C0"/>
                  </a:solidFill>
                  <a:latin typeface="微軟正黑體" panose="020B0604030504040204" pitchFamily="34" charset="-120"/>
                  <a:ea typeface="微軟正黑體" panose="020B0604030504040204" pitchFamily="34" charset="-120"/>
                  <a:sym typeface="方正姚体" panose="02010601030101010101" pitchFamily="2" charset="-122"/>
                </a:rPr>
                <a:t>平行移轉</a:t>
              </a: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rPr>
                <a:t>分期請領專戶</a:t>
              </a:r>
            </a:p>
          </p:txBody>
        </p:sp>
        <p:sp>
          <p:nvSpPr>
            <p:cNvPr id="40" name="矩形 39">
              <a:extLst>
                <a:ext uri="{FF2B5EF4-FFF2-40B4-BE49-F238E27FC236}">
                  <a16:creationId xmlns:a16="http://schemas.microsoft.com/office/drawing/2014/main" id="{C4495FF1-EF86-30B3-C450-CF719AF3C282}"/>
                </a:ext>
              </a:extLst>
            </p:cNvPr>
            <p:cNvSpPr/>
            <p:nvPr/>
          </p:nvSpPr>
          <p:spPr>
            <a:xfrm>
              <a:off x="2052468" y="2014670"/>
              <a:ext cx="3399746" cy="1460696"/>
            </a:xfrm>
            <a:prstGeom prst="rect">
              <a:avLst/>
            </a:prstGeom>
          </p:spPr>
          <p:txBody>
            <a:bodyPr wrap="square">
              <a:spAutoFit/>
            </a:bodyPr>
            <a:lstStyle/>
            <a:p>
              <a:pPr fontAlgn="base">
                <a:lnSpc>
                  <a:spcPts val="3000"/>
                </a:lnSpc>
                <a:spcBef>
                  <a:spcPct val="0"/>
                </a:spcBef>
                <a:spcAft>
                  <a:spcPct val="0"/>
                </a:spcAft>
              </a:pP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rPr>
                <a:t>存放於分期請領</a:t>
              </a:r>
              <a:endParaRPr lang="en-US" altLang="zh-TW"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endParaRPr>
            </a:p>
            <a:p>
              <a:pPr fontAlgn="base">
                <a:lnSpc>
                  <a:spcPts val="3000"/>
                </a:lnSpc>
                <a:spcBef>
                  <a:spcPct val="0"/>
                </a:spcBef>
                <a:spcAft>
                  <a:spcPct val="0"/>
                </a:spcAft>
              </a:pP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rPr>
                <a:t>專戶</a:t>
              </a:r>
              <a:r>
                <a:rPr lang="zh-TW" altLang="en-US" sz="2000" b="1" u="sng" dirty="0">
                  <a:solidFill>
                    <a:srgbClr val="C00000"/>
                  </a:solidFill>
                  <a:latin typeface="微軟正黑體" panose="020B0604030504040204" pitchFamily="34" charset="-120"/>
                  <a:ea typeface="微軟正黑體" panose="020B0604030504040204" pitchFamily="34" charset="-120"/>
                  <a:sym typeface="方正姚体" panose="02010601030101010101" pitchFamily="2" charset="-122"/>
                </a:rPr>
                <a:t>存款型</a:t>
              </a: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rPr>
                <a:t>組合，</a:t>
              </a:r>
              <a:endParaRPr lang="en-US" altLang="zh-TW"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endParaRPr>
            </a:p>
            <a:p>
              <a:pPr fontAlgn="base">
                <a:lnSpc>
                  <a:spcPts val="3000"/>
                </a:lnSpc>
                <a:spcBef>
                  <a:spcPct val="0"/>
                </a:spcBef>
                <a:spcAft>
                  <a:spcPct val="0"/>
                </a:spcAft>
              </a:pP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rPr>
                <a:t>須自行變更投資</a:t>
              </a:r>
              <a:endParaRPr lang="en-US" altLang="zh-TW"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endParaRPr>
            </a:p>
            <a:p>
              <a:pPr fontAlgn="base">
                <a:lnSpc>
                  <a:spcPts val="3000"/>
                </a:lnSpc>
                <a:spcBef>
                  <a:spcPct val="0"/>
                </a:spcBef>
                <a:spcAft>
                  <a:spcPct val="0"/>
                </a:spcAft>
              </a:pPr>
              <a:r>
                <a:rPr lang="zh-TW" altLang="en-US" sz="2000" b="1" dirty="0">
                  <a:solidFill>
                    <a:schemeClr val="tx1">
                      <a:lumMod val="85000"/>
                      <a:lumOff val="15000"/>
                    </a:schemeClr>
                  </a:solidFill>
                  <a:latin typeface="微軟正黑體" panose="020B0604030504040204" pitchFamily="34" charset="-120"/>
                  <a:ea typeface="微軟正黑體" panose="020B0604030504040204" pitchFamily="34" charset="-120"/>
                  <a:sym typeface="方正姚体" panose="02010601030101010101" pitchFamily="2" charset="-122"/>
                </a:rPr>
                <a:t>組合</a:t>
              </a:r>
            </a:p>
          </p:txBody>
        </p:sp>
      </p:grpSp>
      <p:pic>
        <p:nvPicPr>
          <p:cNvPr id="41" name="圖片 40">
            <a:extLst>
              <a:ext uri="{FF2B5EF4-FFF2-40B4-BE49-F238E27FC236}">
                <a16:creationId xmlns:a16="http://schemas.microsoft.com/office/drawing/2014/main" id="{38BD78B4-6D31-E309-CE7D-767206D534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42" name="矩形 41">
            <a:extLst>
              <a:ext uri="{FF2B5EF4-FFF2-40B4-BE49-F238E27FC236}">
                <a16:creationId xmlns:a16="http://schemas.microsoft.com/office/drawing/2014/main" id="{BF4E6ACF-7444-E4F8-F8C5-17CCE68C2FFB}"/>
              </a:ext>
            </a:extLst>
          </p:cNvPr>
          <p:cNvSpPr/>
          <p:nvPr/>
        </p:nvSpPr>
        <p:spPr>
          <a:xfrm>
            <a:off x="1575918" y="3834894"/>
            <a:ext cx="5190966" cy="2090637"/>
          </a:xfrm>
          <a:prstGeom prst="rect">
            <a:avLst/>
          </a:prstGeom>
        </p:spPr>
        <p:txBody>
          <a:bodyPr wrap="square">
            <a:spAutoFit/>
          </a:bodyPr>
          <a:lstStyle/>
          <a:p>
            <a:pPr fontAlgn="base">
              <a:lnSpc>
                <a:spcPts val="3200"/>
              </a:lnSpc>
              <a:spcBef>
                <a:spcPct val="0"/>
              </a:spcBef>
              <a:spcAft>
                <a:spcPct val="0"/>
              </a:spcAft>
            </a:pPr>
            <a:r>
              <a:rPr lang="zh-TW" altLang="en-US" sz="1600" dirty="0">
                <a:solidFill>
                  <a:schemeClr val="bg2">
                    <a:lumMod val="10000"/>
                  </a:schemeClr>
                </a:solidFill>
                <a:latin typeface="標楷體" panose="03000509000000000000" pitchFamily="65" charset="-120"/>
                <a:ea typeface="標楷體" panose="03000509000000000000" pitchFamily="65" charset="-120"/>
                <a:sym typeface="方正姚体" panose="02010601030101010101" pitchFamily="2" charset="-122"/>
              </a:rPr>
              <a:t>   教職員得至自主投資平台，將轉入分期請領專戶之 </a:t>
            </a:r>
            <a:r>
              <a:rPr lang="zh-TW" altLang="en-US" sz="1600" u="sng" dirty="0">
                <a:solidFill>
                  <a:schemeClr val="bg2">
                    <a:lumMod val="10000"/>
                  </a:schemeClr>
                </a:solidFill>
                <a:latin typeface="標楷體" panose="03000509000000000000" pitchFamily="65" charset="-120"/>
                <a:ea typeface="標楷體" panose="03000509000000000000" pitchFamily="65" charset="-120"/>
                <a:sym typeface="方正姚体" panose="02010601030101010101" pitchFamily="2" charset="-122"/>
              </a:rPr>
              <a:t>舊制給與、新制儲金及增額提撥</a:t>
            </a:r>
            <a:r>
              <a:rPr lang="zh-TW" altLang="en-US" sz="1600" dirty="0">
                <a:solidFill>
                  <a:schemeClr val="bg2">
                    <a:lumMod val="10000"/>
                  </a:schemeClr>
                </a:solidFill>
                <a:latin typeface="標楷體" panose="03000509000000000000" pitchFamily="65" charset="-120"/>
                <a:ea typeface="標楷體" panose="03000509000000000000" pitchFamily="65" charset="-120"/>
                <a:sym typeface="方正姚体" panose="02010601030101010101" pitchFamily="2" charset="-122"/>
              </a:rPr>
              <a:t>，進行</a:t>
            </a:r>
            <a:r>
              <a:rPr lang="zh-TW" altLang="en-US" sz="16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投資組合設定 </a:t>
            </a:r>
            <a:r>
              <a:rPr lang="en-US" altLang="zh-TW" sz="16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a:t>
            </a:r>
            <a:r>
              <a:rPr lang="zh-TW" altLang="en-US" sz="16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包含每期欲領金額</a:t>
            </a:r>
            <a:r>
              <a:rPr lang="en-US" altLang="zh-TW" sz="16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a:t>
            </a:r>
            <a:r>
              <a:rPr lang="zh-TW" altLang="en-US" sz="1600"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，設定時間為 </a:t>
            </a:r>
            <a:r>
              <a:rPr lang="zh-TW" altLang="en-US" sz="1600" u="sng"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每月</a:t>
            </a:r>
            <a:r>
              <a:rPr lang="en-US" altLang="zh-TW" sz="1600" u="sng"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1</a:t>
            </a:r>
            <a:r>
              <a:rPr lang="zh-TW" altLang="en-US" sz="1600" u="sng"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日至</a:t>
            </a:r>
            <a:r>
              <a:rPr lang="en-US" altLang="zh-TW" sz="1600" u="sng"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15</a:t>
            </a:r>
            <a:r>
              <a:rPr lang="zh-TW" altLang="en-US" sz="1600" u="sng" dirty="0">
                <a:solidFill>
                  <a:srgbClr val="FF000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日</a:t>
            </a:r>
            <a:r>
              <a:rPr lang="zh-TW" altLang="en-US" sz="1600" dirty="0">
                <a:solidFill>
                  <a:srgbClr val="0070C0"/>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sym typeface="方正姚体" panose="02010601030101010101" pitchFamily="2" charset="-122"/>
              </a:rPr>
              <a:t>。  </a:t>
            </a:r>
            <a:r>
              <a:rPr lang="zh-TW" altLang="en-US" sz="1600" dirty="0">
                <a:solidFill>
                  <a:schemeClr val="bg2">
                    <a:lumMod val="10000"/>
                  </a:schemeClr>
                </a:solidFill>
                <a:latin typeface="標楷體" panose="03000509000000000000" pitchFamily="65" charset="-120"/>
                <a:ea typeface="標楷體" panose="03000509000000000000" pitchFamily="65" charset="-120"/>
                <a:sym typeface="方正姚体" panose="02010601030101010101" pitchFamily="2" charset="-122"/>
              </a:rPr>
              <a:t>如未設定，舊制給與金將持續存放於分期請領專戶之「存款型組合」中</a:t>
            </a:r>
            <a:r>
              <a:rPr lang="en-US" altLang="zh-TW" sz="1600" dirty="0">
                <a:solidFill>
                  <a:schemeClr val="bg2">
                    <a:lumMod val="10000"/>
                  </a:schemeClr>
                </a:solidFill>
                <a:latin typeface="標楷體" panose="03000509000000000000" pitchFamily="65" charset="-120"/>
                <a:ea typeface="標楷體" panose="03000509000000000000" pitchFamily="65" charset="-120"/>
                <a:sym typeface="方正姚体" panose="02010601030101010101" pitchFamily="2" charset="-122"/>
              </a:rPr>
              <a:t>(</a:t>
            </a:r>
            <a:r>
              <a:rPr lang="zh-TW" altLang="en-US" sz="1600" dirty="0">
                <a:solidFill>
                  <a:schemeClr val="bg2">
                    <a:lumMod val="10000"/>
                  </a:schemeClr>
                </a:solidFill>
                <a:latin typeface="標楷體" panose="03000509000000000000" pitchFamily="65" charset="-120"/>
                <a:ea typeface="標楷體" panose="03000509000000000000" pitchFamily="65" charset="-120"/>
                <a:sym typeface="方正姚体" panose="02010601030101010101" pitchFamily="2" charset="-122"/>
              </a:rPr>
              <a:t>每期欲領金額同</a:t>
            </a:r>
            <a:r>
              <a:rPr lang="en-US" altLang="zh-TW" sz="1600" dirty="0">
                <a:solidFill>
                  <a:schemeClr val="bg2">
                    <a:lumMod val="10000"/>
                  </a:schemeClr>
                </a:solidFill>
                <a:latin typeface="標楷體" panose="03000509000000000000" pitchFamily="65" charset="-120"/>
                <a:ea typeface="標楷體" panose="03000509000000000000" pitchFamily="65" charset="-120"/>
                <a:sym typeface="方正姚体" panose="02010601030101010101" pitchFamily="2" charset="-122"/>
              </a:rPr>
              <a:t>)</a:t>
            </a:r>
            <a:r>
              <a:rPr lang="zh-TW" altLang="en-US" sz="1600" dirty="0">
                <a:solidFill>
                  <a:schemeClr val="bg2">
                    <a:lumMod val="10000"/>
                  </a:schemeClr>
                </a:solidFill>
                <a:latin typeface="標楷體" panose="03000509000000000000" pitchFamily="65" charset="-120"/>
                <a:ea typeface="標楷體" panose="03000509000000000000" pitchFamily="65" charset="-120"/>
                <a:sym typeface="方正姚体" panose="02010601030101010101" pitchFamily="2" charset="-122"/>
              </a:rPr>
              <a:t>。</a:t>
            </a:r>
          </a:p>
        </p:txBody>
      </p:sp>
      <p:sp>
        <p:nvSpPr>
          <p:cNvPr id="43" name="矩形: 圓角 42">
            <a:extLst>
              <a:ext uri="{FF2B5EF4-FFF2-40B4-BE49-F238E27FC236}">
                <a16:creationId xmlns:a16="http://schemas.microsoft.com/office/drawing/2014/main" id="{C7CE5521-A437-588B-7005-36A85E5301B8}"/>
              </a:ext>
            </a:extLst>
          </p:cNvPr>
          <p:cNvSpPr/>
          <p:nvPr/>
        </p:nvSpPr>
        <p:spPr>
          <a:xfrm>
            <a:off x="9306498" y="3863374"/>
            <a:ext cx="2717046" cy="918149"/>
          </a:xfrm>
          <a:prstGeom prst="roundRect">
            <a:avLst/>
          </a:prstGeom>
          <a:noFill/>
          <a:ln>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7" name="圖片 46">
            <a:extLst>
              <a:ext uri="{FF2B5EF4-FFF2-40B4-BE49-F238E27FC236}">
                <a16:creationId xmlns:a16="http://schemas.microsoft.com/office/drawing/2014/main" id="{F8BAD19F-171E-2531-B01A-7D5CF71C2820}"/>
              </a:ext>
            </a:extLst>
          </p:cNvPr>
          <p:cNvPicPr>
            <a:picLocks noChangeAspect="1"/>
          </p:cNvPicPr>
          <p:nvPr/>
        </p:nvPicPr>
        <p:blipFill>
          <a:blip r:embed="rId4"/>
          <a:stretch>
            <a:fillRect/>
          </a:stretch>
        </p:blipFill>
        <p:spPr>
          <a:xfrm>
            <a:off x="634380" y="1673213"/>
            <a:ext cx="7347636" cy="1093221"/>
          </a:xfrm>
          <a:prstGeom prst="rect">
            <a:avLst/>
          </a:prstGeom>
        </p:spPr>
      </p:pic>
      <p:sp>
        <p:nvSpPr>
          <p:cNvPr id="48" name="橢圓 47">
            <a:extLst>
              <a:ext uri="{FF2B5EF4-FFF2-40B4-BE49-F238E27FC236}">
                <a16:creationId xmlns:a16="http://schemas.microsoft.com/office/drawing/2014/main" id="{C92DD959-C8CE-672E-7262-27EB259F4E97}"/>
              </a:ext>
            </a:extLst>
          </p:cNvPr>
          <p:cNvSpPr/>
          <p:nvPr/>
        </p:nvSpPr>
        <p:spPr>
          <a:xfrm>
            <a:off x="2687347" y="1995607"/>
            <a:ext cx="2362777" cy="686737"/>
          </a:xfrm>
          <a:prstGeom prst="ellipse">
            <a:avLst/>
          </a:prstGeom>
          <a:noFill/>
          <a:ln w="571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413A9CEF-A666-815F-7E93-10FDBBD7C68D}"/>
              </a:ext>
            </a:extLst>
          </p:cNvPr>
          <p:cNvSpPr/>
          <p:nvPr/>
        </p:nvSpPr>
        <p:spPr>
          <a:xfrm>
            <a:off x="3260291" y="2942281"/>
            <a:ext cx="9239104" cy="502702"/>
          </a:xfrm>
          <a:prstGeom prst="rect">
            <a:avLst/>
          </a:prstGeom>
        </p:spPr>
        <p:txBody>
          <a:bodyPr wrap="square">
            <a:spAutoFit/>
          </a:bodyPr>
          <a:lstStyle/>
          <a:p>
            <a:pPr fontAlgn="base">
              <a:lnSpc>
                <a:spcPts val="3200"/>
              </a:lnSpc>
              <a:spcBef>
                <a:spcPct val="0"/>
              </a:spcBef>
              <a:spcAft>
                <a:spcPct val="0"/>
              </a:spcAft>
            </a:pPr>
            <a:r>
              <a:rPr lang="zh-TW" altLang="en-US" sz="1800" dirty="0">
                <a:effectLst/>
                <a:latin typeface="標楷體" panose="03000509000000000000" pitchFamily="65" charset="-120"/>
                <a:ea typeface="標楷體" panose="03000509000000000000" pitchFamily="65" charset="-120"/>
                <a:cs typeface="Times New Roman" panose="02020603050405020304" pitchFamily="18" charset="0"/>
              </a:rPr>
              <a:t>   </a:t>
            </a:r>
            <a:r>
              <a:rPr lang="zh-TW" altLang="zh-TW" sz="1600" dirty="0">
                <a:effectLst/>
                <a:latin typeface="標楷體" panose="03000509000000000000" pitchFamily="65" charset="-120"/>
                <a:ea typeface="標楷體" panose="03000509000000000000" pitchFamily="65" charset="-120"/>
                <a:cs typeface="Times New Roman" panose="02020603050405020304" pitchFamily="18" charset="0"/>
              </a:rPr>
              <a:t>若學校於時程內送案件，本會將於退休</a:t>
            </a:r>
            <a:r>
              <a:rPr lang="en-US" altLang="zh-TW" sz="16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zh-TW" sz="1600" dirty="0">
                <a:effectLst/>
                <a:latin typeface="標楷體" panose="03000509000000000000" pitchFamily="65" charset="-120"/>
                <a:ea typeface="標楷體" panose="03000509000000000000" pitchFamily="65" charset="-120"/>
                <a:cs typeface="Times New Roman" panose="02020603050405020304" pitchFamily="18" charset="0"/>
              </a:rPr>
              <a:t>資遣生效日後</a:t>
            </a:r>
            <a:r>
              <a:rPr lang="en-US" altLang="zh-TW" sz="1600" dirty="0">
                <a:effectLst/>
                <a:latin typeface="標楷體" panose="03000509000000000000" pitchFamily="65" charset="-120"/>
                <a:ea typeface="標楷體" panose="03000509000000000000" pitchFamily="65" charset="-120"/>
                <a:cs typeface="Times New Roman" panose="02020603050405020304" pitchFamily="18" charset="0"/>
              </a:rPr>
              <a:t>2</a:t>
            </a:r>
            <a:r>
              <a:rPr lang="zh-TW" altLang="zh-TW" sz="1600" dirty="0">
                <a:effectLst/>
                <a:latin typeface="標楷體" panose="03000509000000000000" pitchFamily="65" charset="-120"/>
                <a:ea typeface="標楷體" panose="03000509000000000000" pitchFamily="65" charset="-120"/>
                <a:cs typeface="Times New Roman" panose="02020603050405020304" pitchFamily="18" charset="0"/>
              </a:rPr>
              <a:t>個月內，完成退休金</a:t>
            </a:r>
            <a:r>
              <a:rPr lang="en-US" altLang="zh-TW" sz="16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altLang="zh-TW" sz="1600" dirty="0">
                <a:effectLst/>
                <a:latin typeface="標楷體" panose="03000509000000000000" pitchFamily="65" charset="-120"/>
                <a:ea typeface="標楷體" panose="03000509000000000000" pitchFamily="65" charset="-120"/>
                <a:cs typeface="Times New Roman" panose="02020603050405020304" pitchFamily="18" charset="0"/>
              </a:rPr>
              <a:t>資遣給與移轉。</a:t>
            </a:r>
            <a:endParaRPr lang="zh-TW" altLang="en-US" sz="1600" dirty="0">
              <a:solidFill>
                <a:schemeClr val="bg2">
                  <a:lumMod val="10000"/>
                </a:schemeClr>
              </a:solidFill>
              <a:latin typeface="標楷體" panose="03000509000000000000" pitchFamily="65" charset="-120"/>
              <a:ea typeface="標楷體" panose="03000509000000000000" pitchFamily="65" charset="-120"/>
              <a:sym typeface="方正姚体" panose="02010601030101010101" pitchFamily="2" charset="-122"/>
            </a:endParaRPr>
          </a:p>
        </p:txBody>
      </p:sp>
    </p:spTree>
    <p:extLst>
      <p:ext uri="{BB962C8B-B14F-4D97-AF65-F5344CB8AC3E}">
        <p14:creationId xmlns:p14="http://schemas.microsoft.com/office/powerpoint/2010/main" val="1469101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44</a:t>
            </a:fld>
            <a:endParaRPr lang="zh-CN" altLang="en-US" dirty="0"/>
          </a:p>
        </p:txBody>
      </p:sp>
      <p:sp>
        <p:nvSpPr>
          <p:cNvPr id="9" name="矩形 8">
            <a:extLst>
              <a:ext uri="{FF2B5EF4-FFF2-40B4-BE49-F238E27FC236}">
                <a16:creationId xmlns:a16="http://schemas.microsoft.com/office/drawing/2014/main" id="{F9EF4B25-E922-135B-0D81-0338AFFDA9A3}"/>
              </a:ext>
            </a:extLst>
          </p:cNvPr>
          <p:cNvSpPr/>
          <p:nvPr/>
        </p:nvSpPr>
        <p:spPr>
          <a:xfrm>
            <a:off x="6807235" y="1604717"/>
            <a:ext cx="5243089" cy="4247317"/>
          </a:xfrm>
          <a:prstGeom prst="rect">
            <a:avLst/>
          </a:prstGeom>
          <a:solidFill>
            <a:schemeClr val="bg1">
              <a:lumMod val="9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txBody>
          <a:bodyPr wrap="square">
            <a:spAutoFit/>
          </a:bodyPr>
          <a:lstStyle/>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*依私校退撫條例第</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20</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條規定，教職員可於退休時選擇分期請領，即於退休時填具併案申請書併同其他表件辦理。</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然，針對此申請書，</a:t>
            </a:r>
            <a:r>
              <a:rPr lang="zh-TW" altLang="en-US"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電子郵件</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之欄位</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如左圖</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常因無法清楚辨識英文字母、阿拉伯數字等，造成無法如期為教職員開立分期請領專戶、退休金無法如期匯入，故須</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請各校承辦人</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特別注意文字辨識</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之部分</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可於下方標示</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，以維護教職員權益。</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ex:</a:t>
            </a: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hlinkClick r:id="rId4"/>
              </a:rPr>
              <a:t>(1) eric03366@gmail.com</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數字</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03366)</a:t>
            </a: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hlinkClick r:id="rId5"/>
              </a:rPr>
              <a:t>(2) amyamyllll@gmail.com</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英文</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L</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小寫*</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4)</a:t>
            </a:r>
          </a:p>
        </p:txBody>
      </p:sp>
      <p:sp>
        <p:nvSpPr>
          <p:cNvPr id="14" name="矩形 8">
            <a:extLst>
              <a:ext uri="{FF2B5EF4-FFF2-40B4-BE49-F238E27FC236}">
                <a16:creationId xmlns:a16="http://schemas.microsoft.com/office/drawing/2014/main" id="{63379878-A6F8-5C19-CC73-F88E4B303F6C}"/>
              </a:ext>
            </a:extLst>
          </p:cNvPr>
          <p:cNvSpPr/>
          <p:nvPr/>
        </p:nvSpPr>
        <p:spPr>
          <a:xfrm>
            <a:off x="1700997" y="633425"/>
            <a:ext cx="5052525" cy="461665"/>
          </a:xfrm>
          <a:prstGeom prst="rect">
            <a:avLst/>
          </a:prstGeom>
        </p:spPr>
        <p:txBody>
          <a:bodyPr wrap="square">
            <a:spAutoFit/>
          </a:bodyPr>
          <a:lstStyle/>
          <a:p>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分期請領</a:t>
            </a: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併案申請書第一部份</a:t>
            </a:r>
            <a:r>
              <a:rPr lang="en-US" altLang="zh-TW" sz="2400" spc="600" dirty="0">
                <a:latin typeface="標楷體" panose="03000509000000000000" pitchFamily="65" charset="-120"/>
                <a:ea typeface="標楷體" panose="03000509000000000000" pitchFamily="65" charset="-120"/>
                <a:cs typeface="+mn-ea"/>
                <a:sym typeface="+mn-lt"/>
              </a:rPr>
              <a:t>)</a:t>
            </a:r>
            <a:endParaRPr lang="en-US" altLang="zh-TW" sz="2400" dirty="0">
              <a:latin typeface="標楷體" panose="03000509000000000000" pitchFamily="65" charset="-120"/>
              <a:ea typeface="標楷體" panose="03000509000000000000" pitchFamily="65" charset="-120"/>
              <a:cs typeface="+mn-ea"/>
              <a:sym typeface="+mn-lt"/>
            </a:endParaRPr>
          </a:p>
        </p:txBody>
      </p:sp>
      <p:sp>
        <p:nvSpPr>
          <p:cNvPr id="3" name="矩形 2">
            <a:extLst>
              <a:ext uri="{FF2B5EF4-FFF2-40B4-BE49-F238E27FC236}">
                <a16:creationId xmlns:a16="http://schemas.microsoft.com/office/drawing/2014/main" id="{9CF2EA9E-A8C9-54FA-9A46-DDA18EAC35F1}"/>
              </a:ext>
            </a:extLst>
          </p:cNvPr>
          <p:cNvSpPr/>
          <p:nvPr/>
        </p:nvSpPr>
        <p:spPr>
          <a:xfrm>
            <a:off x="6807235" y="4428068"/>
            <a:ext cx="3751614" cy="1447377"/>
          </a:xfrm>
          <a:prstGeom prst="rect">
            <a:avLst/>
          </a:prstGeom>
          <a:noFill/>
          <a:ln w="76200">
            <a:solidFill>
              <a:srgbClr val="C00000"/>
            </a:solidFill>
          </a:ln>
          <a:effectLst>
            <a:outerShdw blurRad="76200" dir="13500000" sy="23000" kx="1200000" algn="br" rotWithShape="0">
              <a:prstClr val="black">
                <a:alpha val="20000"/>
              </a:prstClr>
            </a:outerShdw>
          </a:effectLst>
          <a:scene3d>
            <a:camera prst="orthographicFront"/>
            <a:lightRig rig="threePt" dir="t"/>
          </a:scene3d>
          <a:sp3d>
            <a:bevelT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B9A06861-725C-867D-EE68-D38F7F58C91A}"/>
              </a:ext>
            </a:extLst>
          </p:cNvPr>
          <p:cNvSpPr/>
          <p:nvPr/>
        </p:nvSpPr>
        <p:spPr>
          <a:xfrm>
            <a:off x="6064872" y="5852034"/>
            <a:ext cx="267636" cy="319558"/>
          </a:xfrm>
          <a:prstGeom prst="rect">
            <a:avLst/>
          </a:prstGeom>
          <a:solidFill>
            <a:srgbClr val="FFFFFF"/>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15" name="圖片 14">
            <a:extLst>
              <a:ext uri="{FF2B5EF4-FFF2-40B4-BE49-F238E27FC236}">
                <a16:creationId xmlns:a16="http://schemas.microsoft.com/office/drawing/2014/main" id="{08C073CA-7204-867A-1F63-009B7D0225BB}"/>
              </a:ext>
            </a:extLst>
          </p:cNvPr>
          <p:cNvPicPr>
            <a:picLocks noChangeAspect="1"/>
          </p:cNvPicPr>
          <p:nvPr/>
        </p:nvPicPr>
        <p:blipFill>
          <a:blip r:embed="rId6"/>
          <a:stretch>
            <a:fillRect/>
          </a:stretch>
        </p:blipFill>
        <p:spPr>
          <a:xfrm>
            <a:off x="276923" y="1346446"/>
            <a:ext cx="6376343" cy="4763857"/>
          </a:xfrm>
          <a:prstGeom prst="rect">
            <a:avLst/>
          </a:prstGeom>
        </p:spPr>
      </p:pic>
    </p:spTree>
    <p:extLst>
      <p:ext uri="{BB962C8B-B14F-4D97-AF65-F5344CB8AC3E}">
        <p14:creationId xmlns:p14="http://schemas.microsoft.com/office/powerpoint/2010/main" val="1628195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45</a:t>
            </a:fld>
            <a:endParaRPr lang="zh-CN" altLang="en-US" dirty="0"/>
          </a:p>
        </p:txBody>
      </p:sp>
      <p:sp>
        <p:nvSpPr>
          <p:cNvPr id="9" name="矩形 8">
            <a:extLst>
              <a:ext uri="{FF2B5EF4-FFF2-40B4-BE49-F238E27FC236}">
                <a16:creationId xmlns:a16="http://schemas.microsoft.com/office/drawing/2014/main" id="{F9EF4B25-E922-135B-0D81-0338AFFDA9A3}"/>
              </a:ext>
            </a:extLst>
          </p:cNvPr>
          <p:cNvSpPr/>
          <p:nvPr/>
        </p:nvSpPr>
        <p:spPr>
          <a:xfrm>
            <a:off x="7203187" y="4221965"/>
            <a:ext cx="4642435" cy="2031325"/>
          </a:xfrm>
          <a:prstGeom prst="rect">
            <a:avLst/>
          </a:prstGeom>
          <a:solidFill>
            <a:schemeClr val="bg1">
              <a:lumMod val="95000"/>
            </a:schemeClr>
          </a:solidFill>
          <a:ln>
            <a:solidFill>
              <a:schemeClr val="accent6">
                <a:lumMod val="20000"/>
                <a:lumOff val="8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txBody>
          <a:bodyPr wrap="square">
            <a:spAutoFit/>
          </a:bodyPr>
          <a:lstStyle/>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*第三部分係為教職員每期欲請領之數額，請務必以</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國字</a:t>
            </a:r>
            <a:r>
              <a:rPr lang="zh-TW" altLang="en-US" b="1" dirty="0">
                <a:latin typeface="標楷體" panose="03000509000000000000" pitchFamily="65" charset="-120"/>
                <a:ea typeface="標楷體" panose="03000509000000000000" pitchFamily="65" charset="-120"/>
                <a:cs typeface="Times New Roman" panose="02020603050405020304" pitchFamily="18" charset="0"/>
                <a:sym typeface="+mn-lt"/>
              </a:rPr>
              <a:t>正確填寫，款項撥付前皆可登入分期請領專戶變更。</a:t>
            </a:r>
            <a:endParaRPr lang="en-US" altLang="zh-TW" b="1" dirty="0">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自</a:t>
            </a:r>
            <a:r>
              <a:rPr lang="en-US" altLang="zh-TW" b="1" u="sng" dirty="0">
                <a:solidFill>
                  <a:srgbClr val="C00000"/>
                </a:solidFill>
                <a:latin typeface="標楷體" panose="03000509000000000000" pitchFamily="65" charset="-120"/>
                <a:ea typeface="標楷體" panose="03000509000000000000" pitchFamily="65" charset="-120"/>
              </a:rPr>
              <a:t>114</a:t>
            </a:r>
            <a:r>
              <a:rPr lang="zh-TW" altLang="en-US" b="1" u="sng" dirty="0">
                <a:solidFill>
                  <a:srgbClr val="C00000"/>
                </a:solidFill>
                <a:latin typeface="標楷體" panose="03000509000000000000" pitchFamily="65" charset="-120"/>
                <a:ea typeface="標楷體" panose="03000509000000000000" pitchFamily="65" charset="-120"/>
              </a:rPr>
              <a:t>年</a:t>
            </a:r>
            <a:r>
              <a:rPr lang="en-US" altLang="zh-TW" b="1" u="sng" dirty="0">
                <a:solidFill>
                  <a:srgbClr val="C00000"/>
                </a:solidFill>
                <a:latin typeface="標楷體" panose="03000509000000000000" pitchFamily="65" charset="-120"/>
                <a:ea typeface="標楷體" panose="03000509000000000000" pitchFamily="65" charset="-120"/>
              </a:rPr>
              <a:t>7</a:t>
            </a:r>
            <a:r>
              <a:rPr lang="zh-TW" altLang="en-US" b="1" u="sng" dirty="0">
                <a:solidFill>
                  <a:srgbClr val="C00000"/>
                </a:solidFill>
                <a:latin typeface="標楷體" panose="03000509000000000000" pitchFamily="65" charset="-120"/>
                <a:ea typeface="標楷體" panose="03000509000000000000" pitchFamily="65" charset="-120"/>
              </a:rPr>
              <a:t>月起改為「每月發放」，當月</a:t>
            </a:r>
            <a:r>
              <a:rPr lang="en-US" altLang="zh-TW" b="1" u="sng" dirty="0">
                <a:solidFill>
                  <a:srgbClr val="C00000"/>
                </a:solidFill>
                <a:latin typeface="標楷體" panose="03000509000000000000" pitchFamily="65" charset="-120"/>
                <a:ea typeface="標楷體" panose="03000509000000000000" pitchFamily="65" charset="-120"/>
              </a:rPr>
              <a:t>1-15</a:t>
            </a:r>
            <a:r>
              <a:rPr lang="zh-TW" altLang="en-US" b="1" u="sng" dirty="0">
                <a:solidFill>
                  <a:srgbClr val="C00000"/>
                </a:solidFill>
                <a:latin typeface="標楷體" panose="03000509000000000000" pitchFamily="65" charset="-120"/>
                <a:ea typeface="標楷體" panose="03000509000000000000" pitchFamily="65" charset="-120"/>
              </a:rPr>
              <a:t>日設定好金額、當月底即可領款，未變更金額者系統將依前次紀錄作業。</a:t>
            </a:r>
            <a:endParaRPr lang="en-US" altLang="zh-TW" b="1" dirty="0">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8" name="矩形 8">
            <a:extLst>
              <a:ext uri="{FF2B5EF4-FFF2-40B4-BE49-F238E27FC236}">
                <a16:creationId xmlns:a16="http://schemas.microsoft.com/office/drawing/2014/main" id="{92C832E5-B87A-A300-5B8A-A52EA398F7E2}"/>
              </a:ext>
            </a:extLst>
          </p:cNvPr>
          <p:cNvSpPr/>
          <p:nvPr/>
        </p:nvSpPr>
        <p:spPr>
          <a:xfrm>
            <a:off x="1706914" y="747360"/>
            <a:ext cx="6576848" cy="400110"/>
          </a:xfrm>
          <a:prstGeom prst="rect">
            <a:avLst/>
          </a:prstGeom>
        </p:spPr>
        <p:txBody>
          <a:bodyPr wrap="square">
            <a:spAutoFit/>
          </a:bodyPr>
          <a:lstStyle/>
          <a:p>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分期請領</a:t>
            </a: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併案申請書第二、三部份</a:t>
            </a:r>
            <a:r>
              <a:rPr lang="en-US" altLang="zh-TW" sz="2000" spc="600" dirty="0">
                <a:latin typeface="標楷體" panose="03000509000000000000" pitchFamily="65" charset="-120"/>
                <a:ea typeface="標楷體" panose="03000509000000000000" pitchFamily="65" charset="-120"/>
                <a:cs typeface="+mn-ea"/>
                <a:sym typeface="+mn-lt"/>
              </a:rPr>
              <a:t>)</a:t>
            </a:r>
            <a:endParaRPr lang="en-US" altLang="zh-TW" sz="2000" dirty="0">
              <a:latin typeface="標楷體" panose="03000509000000000000" pitchFamily="65" charset="-120"/>
              <a:ea typeface="標楷體" panose="03000509000000000000" pitchFamily="65" charset="-120"/>
              <a:cs typeface="+mn-ea"/>
              <a:sym typeface="+mn-lt"/>
            </a:endParaRPr>
          </a:p>
        </p:txBody>
      </p:sp>
      <p:sp>
        <p:nvSpPr>
          <p:cNvPr id="10" name="矩形 9">
            <a:extLst>
              <a:ext uri="{FF2B5EF4-FFF2-40B4-BE49-F238E27FC236}">
                <a16:creationId xmlns:a16="http://schemas.microsoft.com/office/drawing/2014/main" id="{BC483E50-54EC-008D-0E20-C6E5103BAECA}"/>
              </a:ext>
            </a:extLst>
          </p:cNvPr>
          <p:cNvSpPr/>
          <p:nvPr/>
        </p:nvSpPr>
        <p:spPr>
          <a:xfrm>
            <a:off x="6859237" y="1990159"/>
            <a:ext cx="4642435" cy="923330"/>
          </a:xfrm>
          <a:prstGeom prst="rect">
            <a:avLst/>
          </a:prstGeom>
          <a:solidFill>
            <a:schemeClr val="accent1">
              <a:lumMod val="20000"/>
              <a:lumOff val="80000"/>
            </a:schemeClr>
          </a:solidFill>
          <a:ln>
            <a:solidFill>
              <a:schemeClr val="accent6">
                <a:lumMod val="20000"/>
                <a:lumOff val="80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txBody>
          <a:bodyPr wrap="square">
            <a:spAutoFit/>
          </a:bodyPr>
          <a:lstStyle/>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*第二部分係為教職員申請分期請領之選項，請</a:t>
            </a:r>
            <a:r>
              <a:rPr lang="zh-TW" altLang="en-US"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擇一勾選</a:t>
            </a:r>
            <a:r>
              <a:rPr lang="zh-TW" altLang="en-US" b="1" dirty="0">
                <a:latin typeface="標楷體" panose="03000509000000000000" pitchFamily="65" charset="-120"/>
                <a:ea typeface="標楷體" panose="03000509000000000000" pitchFamily="65" charset="-120"/>
                <a:cs typeface="Times New Roman" panose="02020603050405020304" pitchFamily="18" charset="0"/>
                <a:sym typeface="+mn-lt"/>
              </a:rPr>
              <a:t>，僅能選擇一項，選定後於生效日後將無法變更。</a:t>
            </a:r>
            <a:endParaRPr lang="en-US" altLang="zh-TW" b="1" dirty="0">
              <a:latin typeface="標楷體" panose="03000509000000000000" pitchFamily="65" charset="-120"/>
              <a:ea typeface="標楷體" panose="03000509000000000000" pitchFamily="65" charset="-120"/>
              <a:cs typeface="Times New Roman" panose="02020603050405020304" pitchFamily="18" charset="0"/>
              <a:sym typeface="+mn-lt"/>
            </a:endParaRPr>
          </a:p>
        </p:txBody>
      </p:sp>
      <p:pic>
        <p:nvPicPr>
          <p:cNvPr id="15" name="圖片 14">
            <a:extLst>
              <a:ext uri="{FF2B5EF4-FFF2-40B4-BE49-F238E27FC236}">
                <a16:creationId xmlns:a16="http://schemas.microsoft.com/office/drawing/2014/main" id="{68F4B0F3-BFF3-A9EA-0709-84F92786E0D5}"/>
              </a:ext>
            </a:extLst>
          </p:cNvPr>
          <p:cNvPicPr>
            <a:picLocks noChangeAspect="1"/>
          </p:cNvPicPr>
          <p:nvPr/>
        </p:nvPicPr>
        <p:blipFill>
          <a:blip r:embed="rId4"/>
          <a:stretch>
            <a:fillRect/>
          </a:stretch>
        </p:blipFill>
        <p:spPr>
          <a:xfrm>
            <a:off x="410914" y="1434683"/>
            <a:ext cx="6212028" cy="2479413"/>
          </a:xfrm>
          <a:prstGeom prst="rect">
            <a:avLst/>
          </a:prstGeom>
        </p:spPr>
      </p:pic>
      <p:pic>
        <p:nvPicPr>
          <p:cNvPr id="17" name="圖片 16">
            <a:extLst>
              <a:ext uri="{FF2B5EF4-FFF2-40B4-BE49-F238E27FC236}">
                <a16:creationId xmlns:a16="http://schemas.microsoft.com/office/drawing/2014/main" id="{D05B012C-2809-4516-9DE9-564520F57774}"/>
              </a:ext>
            </a:extLst>
          </p:cNvPr>
          <p:cNvPicPr>
            <a:picLocks noChangeAspect="1"/>
          </p:cNvPicPr>
          <p:nvPr/>
        </p:nvPicPr>
        <p:blipFill>
          <a:blip r:embed="rId5"/>
          <a:stretch>
            <a:fillRect/>
          </a:stretch>
        </p:blipFill>
        <p:spPr>
          <a:xfrm>
            <a:off x="410914" y="4246955"/>
            <a:ext cx="6792273" cy="1110442"/>
          </a:xfrm>
          <a:prstGeom prst="rect">
            <a:avLst/>
          </a:prstGeom>
        </p:spPr>
      </p:pic>
    </p:spTree>
    <p:extLst>
      <p:ext uri="{BB962C8B-B14F-4D97-AF65-F5344CB8AC3E}">
        <p14:creationId xmlns:p14="http://schemas.microsoft.com/office/powerpoint/2010/main" val="12282443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1">
            <a:extLst>
              <a:ext uri="{FF2B5EF4-FFF2-40B4-BE49-F238E27FC236}">
                <a16:creationId xmlns:a16="http://schemas.microsoft.com/office/drawing/2014/main" id="{EE8C8854-7F1B-13F8-587D-7E40477EBFFF}"/>
              </a:ext>
            </a:extLst>
          </p:cNvPr>
          <p:cNvSpPr/>
          <p:nvPr/>
        </p:nvSpPr>
        <p:spPr>
          <a:xfrm rot="2045644">
            <a:off x="10347621" y="5492518"/>
            <a:ext cx="2520000" cy="2520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5" name="矩形 8">
            <a:extLst>
              <a:ext uri="{FF2B5EF4-FFF2-40B4-BE49-F238E27FC236}">
                <a16:creationId xmlns:a16="http://schemas.microsoft.com/office/drawing/2014/main" id="{FA62B230-5E45-51CC-95A7-93208C5F71CB}"/>
              </a:ext>
            </a:extLst>
          </p:cNvPr>
          <p:cNvSpPr/>
          <p:nvPr/>
        </p:nvSpPr>
        <p:spPr>
          <a:xfrm>
            <a:off x="7263015" y="3025516"/>
            <a:ext cx="2375568" cy="1107996"/>
          </a:xfrm>
          <a:prstGeom prst="rect">
            <a:avLst/>
          </a:prstGeom>
          <a:noFill/>
          <a:ln w="28575">
            <a:noFill/>
          </a:ln>
        </p:spPr>
        <p:txBody>
          <a:bodyPr wrap="square">
            <a:spAutoFit/>
          </a:bodyPr>
          <a:lstStyle/>
          <a:p>
            <a:r>
              <a:rPr lang="zh-TW" altLang="en-US" sz="6600" b="1" spc="600" dirty="0">
                <a:latin typeface="標楷體" panose="03000509000000000000" pitchFamily="65" charset="-120"/>
                <a:ea typeface="標楷體" panose="03000509000000000000" pitchFamily="65" charset="-120"/>
                <a:cs typeface="+mn-ea"/>
                <a:sym typeface="+mn-lt"/>
              </a:rPr>
              <a:t>撫卹</a:t>
            </a:r>
          </a:p>
        </p:txBody>
      </p:sp>
      <p:sp>
        <p:nvSpPr>
          <p:cNvPr id="6" name="矩形: 圆角 4">
            <a:extLst>
              <a:ext uri="{FF2B5EF4-FFF2-40B4-BE49-F238E27FC236}">
                <a16:creationId xmlns:a16="http://schemas.microsoft.com/office/drawing/2014/main" id="{356B2F70-11C2-588D-2975-87C1FA522BB5}"/>
              </a:ext>
            </a:extLst>
          </p:cNvPr>
          <p:cNvSpPr/>
          <p:nvPr/>
        </p:nvSpPr>
        <p:spPr>
          <a:xfrm>
            <a:off x="0" y="1446612"/>
            <a:ext cx="10388906" cy="4406276"/>
          </a:xfrm>
          <a:prstGeom prst="rect">
            <a:avLst/>
          </a:prstGeom>
          <a:solidFill>
            <a:schemeClr val="accent6">
              <a:lumMod val="40000"/>
              <a:lumOff val="60000"/>
              <a:alpha val="52941"/>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pic>
        <p:nvPicPr>
          <p:cNvPr id="2" name="圖片 1">
            <a:extLst>
              <a:ext uri="{FF2B5EF4-FFF2-40B4-BE49-F238E27FC236}">
                <a16:creationId xmlns:a16="http://schemas.microsoft.com/office/drawing/2014/main" id="{6C0C63B9-13F4-0D79-2E43-8869672563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42" y="6104668"/>
            <a:ext cx="3249991" cy="647850"/>
          </a:xfrm>
          <a:prstGeom prst="rect">
            <a:avLst/>
          </a:prstGeom>
        </p:spPr>
      </p:pic>
      <p:sp>
        <p:nvSpPr>
          <p:cNvPr id="7" name="投影片編號版面配置區 11">
            <a:extLst>
              <a:ext uri="{FF2B5EF4-FFF2-40B4-BE49-F238E27FC236}">
                <a16:creationId xmlns:a16="http://schemas.microsoft.com/office/drawing/2014/main" id="{3B58DBE6-2AB6-530D-3DF0-9ED2F484EDAA}"/>
              </a:ext>
            </a:extLst>
          </p:cNvPr>
          <p:cNvSpPr>
            <a:spLocks noGrp="1"/>
          </p:cNvSpPr>
          <p:nvPr>
            <p:ph type="sldNum" sz="quarter" idx="12"/>
          </p:nvPr>
        </p:nvSpPr>
        <p:spPr/>
        <p:txBody>
          <a:bodyPr/>
          <a:lstStyle/>
          <a:p>
            <a:fld id="{7BD80B0F-6881-4047-A1BD-5901B0F00B99}" type="slidenum">
              <a:rPr lang="zh-CN" altLang="en-US" smtClean="0"/>
              <a:t>46</a:t>
            </a:fld>
            <a:endParaRPr lang="zh-CN" altLang="en-US" dirty="0"/>
          </a:p>
        </p:txBody>
      </p:sp>
    </p:spTree>
    <p:extLst>
      <p:ext uri="{BB962C8B-B14F-4D97-AF65-F5344CB8AC3E}">
        <p14:creationId xmlns:p14="http://schemas.microsoft.com/office/powerpoint/2010/main" val="6659993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三色簡約風格問號, 疑惑問號, 萌萌, 動畫片素材圖案，PSD和PNG圖片免費下載">
            <a:extLst>
              <a:ext uri="{FF2B5EF4-FFF2-40B4-BE49-F238E27FC236}">
                <a16:creationId xmlns:a16="http://schemas.microsoft.com/office/drawing/2014/main" id="{275751CB-C0C6-98B9-264B-37E39981E69F}"/>
              </a:ext>
            </a:extLst>
          </p:cNvPr>
          <p:cNvPicPr>
            <a:picLocks noChangeAspect="1" noChangeArrowheads="1"/>
          </p:cNvPicPr>
          <p:nvPr/>
        </p:nvPicPr>
        <p:blipFill>
          <a:blip r:embed="rId3" cstate="hqprint">
            <a:extLst>
              <a:ext uri="{BEBA8EAE-BF5A-486C-A8C5-ECC9F3942E4B}">
                <a14:imgProps xmlns:a14="http://schemas.microsoft.com/office/drawing/2010/main">
                  <a14:imgLayer r:embed="rId4">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rot="863170">
            <a:off x="9321441" y="451426"/>
            <a:ext cx="1321514" cy="1321514"/>
          </a:xfrm>
          <a:prstGeom prst="rect">
            <a:avLst/>
          </a:prstGeom>
          <a:noFill/>
          <a:ln>
            <a:noFill/>
          </a:ln>
        </p:spPr>
      </p:pic>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6174000"/>
            <a:ext cx="1890971" cy="1368000"/>
            <a:chOff x="10546573" y="6174000"/>
            <a:chExt cx="1890971" cy="1368000"/>
          </a:xfrm>
        </p:grpSpPr>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47</a:t>
            </a:fld>
            <a:endParaRPr lang="zh-CN" altLang="en-US" dirty="0"/>
          </a:p>
        </p:txBody>
      </p:sp>
      <p:sp>
        <p:nvSpPr>
          <p:cNvPr id="9" name="矩形 8">
            <a:extLst>
              <a:ext uri="{FF2B5EF4-FFF2-40B4-BE49-F238E27FC236}">
                <a16:creationId xmlns:a16="http://schemas.microsoft.com/office/drawing/2014/main" id="{F9EF4B25-E922-135B-0D81-0338AFFDA9A3}"/>
              </a:ext>
            </a:extLst>
          </p:cNvPr>
          <p:cNvSpPr/>
          <p:nvPr/>
        </p:nvSpPr>
        <p:spPr>
          <a:xfrm>
            <a:off x="1240078" y="1346465"/>
            <a:ext cx="11976896" cy="5170646"/>
          </a:xfrm>
          <a:prstGeom prst="rect">
            <a:avLst/>
          </a:prstGeom>
        </p:spPr>
        <p:txBody>
          <a:bodyPr wrap="square">
            <a:spAutoFit/>
          </a:bodyPr>
          <a:lstStyle/>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Q.</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撫卹</a:t>
            </a:r>
            <a:r>
              <a:rPr lang="zh-TW"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與</a:t>
            </a:r>
            <a:r>
              <a:rPr lang="zh-TW"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繼承</a:t>
            </a:r>
            <a:r>
              <a:rPr lang="zh-TW"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哪裡不同</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sz="1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撫卹</a:t>
            </a:r>
            <a:r>
              <a:rPr lang="zh-TW"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依私校退撫條例第</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條規定之教職員為</a:t>
            </a:r>
            <a:r>
              <a:rPr lang="zh-TW"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編制內有給專任</a:t>
            </a:r>
            <a:r>
              <a:rPr lang="zh-TW" altLang="en-US" sz="24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rPr>
              <a:t>現職</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人員</a:t>
            </a:r>
            <a:r>
              <a:rPr lang="zh-TW"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故</a:t>
            </a:r>
            <a:r>
              <a:rPr lang="zh-TW" altLang="en-US" sz="2200"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在職亡故者</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得以申請辦理，撫卹金之領受及規範從</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私校退撫條例第</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26</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條至第</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29</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之規定。</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繼承</a:t>
            </a:r>
            <a:r>
              <a:rPr lang="zh-TW"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詳</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&lt;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民法</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&gt;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第五編之規範，</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辦理情況為本會所定</a:t>
            </a:r>
            <a:r>
              <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繼承人領取已故教職員未領取之退休金、離職及資遣給與之申</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請程序</a:t>
            </a:r>
            <a:r>
              <a:rPr lang="zh-TW" altLang="zh-TW" sz="18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中所述</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教職員於退休、離職及資遣案</a:t>
            </a:r>
            <a:r>
              <a:rPr lang="zh-TW" altLang="en-US" sz="2200"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生效日後死亡者</a:t>
            </a:r>
            <a:r>
              <a:rPr lang="zh-TW" altLang="en-US"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，其未領取之退休金、</a:t>
            </a:r>
            <a:endParaRPr lang="en-US" altLang="zh-TW"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r>
              <a:rPr lang="en-US" altLang="zh-TW"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離職及資遣給與應由其繼承人繼承之</a:t>
            </a:r>
            <a:r>
              <a:rPr lang="zh-TW" altLang="en-US" sz="2200"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全體繼承人依民法第</a:t>
            </a:r>
            <a:r>
              <a:rPr lang="en-US" altLang="zh-TW"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1151</a:t>
            </a:r>
            <a:r>
              <a:rPr lang="zh-TW" altLang="en-US"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條及第</a:t>
            </a:r>
            <a:r>
              <a:rPr lang="en-US" altLang="zh-TW"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831</a:t>
            </a:r>
            <a:r>
              <a:rPr lang="zh-TW" altLang="en-US"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條準用</a:t>
            </a:r>
            <a:endParaRPr lang="en-US" altLang="zh-TW"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r>
              <a:rPr lang="en-US" altLang="zh-TW"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第</a:t>
            </a:r>
            <a:r>
              <a:rPr lang="en-US" altLang="zh-TW"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828</a:t>
            </a:r>
            <a:r>
              <a:rPr lang="zh-TW" altLang="en-US" sz="2200" u="sng"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條之規定，應共同領取</a:t>
            </a:r>
            <a:r>
              <a:rPr lang="zh-TW" altLang="en-US" sz="2200"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2200" dirty="0">
              <a:solidFill>
                <a:schemeClr val="accent5">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2" name="矩形: 圆角 4">
            <a:extLst>
              <a:ext uri="{FF2B5EF4-FFF2-40B4-BE49-F238E27FC236}">
                <a16:creationId xmlns:a16="http://schemas.microsoft.com/office/drawing/2014/main" id="{213FB532-E05A-7061-6C4F-8D5475A875AA}"/>
              </a:ext>
            </a:extLst>
          </p:cNvPr>
          <p:cNvSpPr/>
          <p:nvPr/>
        </p:nvSpPr>
        <p:spPr>
          <a:xfrm rot="18520264">
            <a:off x="11508000" y="-504023"/>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 name="矩形 8">
            <a:extLst>
              <a:ext uri="{FF2B5EF4-FFF2-40B4-BE49-F238E27FC236}">
                <a16:creationId xmlns:a16="http://schemas.microsoft.com/office/drawing/2014/main" id="{15A2CFEC-1A9B-19F5-914A-BCBACADCBF33}"/>
              </a:ext>
            </a:extLst>
          </p:cNvPr>
          <p:cNvSpPr/>
          <p:nvPr/>
        </p:nvSpPr>
        <p:spPr>
          <a:xfrm>
            <a:off x="1755747" y="577024"/>
            <a:ext cx="3256897" cy="769441"/>
          </a:xfrm>
          <a:prstGeom prst="homePlate">
            <a:avLst/>
          </a:prstGeom>
          <a:solidFill>
            <a:schemeClr val="bg2">
              <a:lumMod val="90000"/>
            </a:schemeClr>
          </a:solidFill>
          <a:ln w="28575">
            <a:noFill/>
          </a:ln>
        </p:spPr>
        <p:txBody>
          <a:bodyPr wrap="square">
            <a:spAutoFit/>
          </a:bodyPr>
          <a:lstStyle/>
          <a:p>
            <a:pPr algn="ctr"/>
            <a:r>
              <a:rPr lang="zh-TW" altLang="en-US" sz="4400" b="1" spc="600" dirty="0">
                <a:solidFill>
                  <a:srgbClr val="0000FF"/>
                </a:solidFill>
                <a:latin typeface="標楷體" panose="03000509000000000000" pitchFamily="65" charset="-120"/>
                <a:ea typeface="標楷體" panose="03000509000000000000" pitchFamily="65" charset="-120"/>
                <a:cs typeface="+mn-ea"/>
                <a:sym typeface="+mn-lt"/>
              </a:rPr>
              <a:t>常見問題</a:t>
            </a:r>
          </a:p>
        </p:txBody>
      </p:sp>
    </p:spTree>
    <p:extLst>
      <p:ext uri="{BB962C8B-B14F-4D97-AF65-F5344CB8AC3E}">
        <p14:creationId xmlns:p14="http://schemas.microsoft.com/office/powerpoint/2010/main" val="33780710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46573" y="6174000"/>
            <a:ext cx="1890971" cy="1368000"/>
            <a:chOff x="10546573" y="6174000"/>
            <a:chExt cx="1890971" cy="1368000"/>
          </a:xfrm>
        </p:grpSpPr>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48</a:t>
            </a:fld>
            <a:endParaRPr lang="zh-CN" altLang="en-US" dirty="0"/>
          </a:p>
        </p:txBody>
      </p:sp>
      <p:sp>
        <p:nvSpPr>
          <p:cNvPr id="9" name="矩形 8">
            <a:extLst>
              <a:ext uri="{FF2B5EF4-FFF2-40B4-BE49-F238E27FC236}">
                <a16:creationId xmlns:a16="http://schemas.microsoft.com/office/drawing/2014/main" id="{F9EF4B25-E922-135B-0D81-0338AFFDA9A3}"/>
              </a:ext>
            </a:extLst>
          </p:cNvPr>
          <p:cNvSpPr/>
          <p:nvPr/>
        </p:nvSpPr>
        <p:spPr>
          <a:xfrm>
            <a:off x="878673" y="1257912"/>
            <a:ext cx="11976896" cy="4932119"/>
          </a:xfrm>
          <a:prstGeom prst="rect">
            <a:avLst/>
          </a:prstGeom>
        </p:spPr>
        <p:txBody>
          <a:bodyPr wrap="square">
            <a:spAutoFit/>
          </a:bodyPr>
          <a:lstStyle/>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Q.</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撫卹金所有家屬都可以領受嗎</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遺囑可以使用嗎</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需要注意哪些部分</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p>
          <a:p>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依私校退撫條例第</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29</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條之領受人順位如下</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第一項</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遺族撫恤金由未再婚配偶</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領受二分之一， </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其餘由下列順序遺族平均領受之</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一、子女、教職員為獨生子女之父母 二、父母</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第三項</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第一項遺族領受撫卹金順序經教職員生前預立遺囑指定者，從其遺囑。</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p>
          <a:p>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第四項</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無第一項遺族者，教職員之繼承人得申請發還教職員個人帳戶儲金本息</a:t>
            </a:r>
            <a:r>
              <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即 </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pPr>
              <a:lnSpc>
                <a:spcPts val="4500"/>
              </a:lnSpc>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撫卹金之領受人限於</a:t>
            </a:r>
            <a:r>
              <a:rPr lang="zh-TW" altLang="en-US" sz="22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未再婚配偶</a:t>
            </a:r>
            <a:r>
              <a:rPr lang="zh-TW" altLang="en-US"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子女</a:t>
            </a:r>
            <a:r>
              <a:rPr lang="zh-TW" altLang="en-US"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父母</a:t>
            </a:r>
            <a:r>
              <a:rPr lang="en-US" altLang="zh-TW" sz="22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及</a:t>
            </a:r>
            <a:r>
              <a:rPr lang="en-US" altLang="zh-TW" sz="22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&lt;</a:t>
            </a:r>
            <a:r>
              <a:rPr lang="zh-TW" altLang="en-US" sz="22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民法</a:t>
            </a:r>
            <a:r>
              <a:rPr lang="en-US" altLang="zh-TW" sz="22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&gt;</a:t>
            </a:r>
            <a:r>
              <a:rPr lang="zh-TW" altLang="en-US" sz="22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所稱之繼承人</a:t>
            </a:r>
            <a:r>
              <a:rPr lang="en-US" altLang="zh-TW" sz="2200"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pPr>
              <a:lnSpc>
                <a:spcPts val="4500"/>
              </a:lnSpc>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遺囑之功能</a:t>
            </a:r>
            <a:r>
              <a:rPr lang="zh-TW" altLang="en-US" sz="22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僅限</a:t>
            </a:r>
            <a:r>
              <a:rPr lang="zh-TW" altLang="en-US" sz="22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於變更遺族領受人之領受順序</a:t>
            </a:r>
            <a:r>
              <a:rPr lang="zh-TW" altLang="en-US"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，非可指定條例規定外之其他領受人。</a:t>
            </a:r>
            <a:endParaRPr lang="en-US" altLang="zh-TW" sz="22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pPr>
              <a:lnSpc>
                <a:spcPts val="4500"/>
              </a:lnSpc>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sz="22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教職員若為獨生子女將影響遺族領受人順位及表件填寫之內容</a:t>
            </a:r>
            <a:r>
              <a:rPr lang="zh-TW" altLang="en-US"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，故為首先判斷之部分。</a:t>
            </a:r>
            <a:endParaRPr lang="en-US" altLang="zh-TW" sz="22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2" name="矩形: 圆角 4">
            <a:extLst>
              <a:ext uri="{FF2B5EF4-FFF2-40B4-BE49-F238E27FC236}">
                <a16:creationId xmlns:a16="http://schemas.microsoft.com/office/drawing/2014/main" id="{213FB532-E05A-7061-6C4F-8D5475A875AA}"/>
              </a:ext>
            </a:extLst>
          </p:cNvPr>
          <p:cNvSpPr/>
          <p:nvPr/>
        </p:nvSpPr>
        <p:spPr>
          <a:xfrm rot="18520264">
            <a:off x="11508000" y="-504023"/>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 name="矩形 8">
            <a:extLst>
              <a:ext uri="{FF2B5EF4-FFF2-40B4-BE49-F238E27FC236}">
                <a16:creationId xmlns:a16="http://schemas.microsoft.com/office/drawing/2014/main" id="{15A2CFEC-1A9B-19F5-914A-BCBACADCBF33}"/>
              </a:ext>
            </a:extLst>
          </p:cNvPr>
          <p:cNvSpPr/>
          <p:nvPr/>
        </p:nvSpPr>
        <p:spPr>
          <a:xfrm>
            <a:off x="1836646" y="488471"/>
            <a:ext cx="3256897" cy="769441"/>
          </a:xfrm>
          <a:prstGeom prst="homePlate">
            <a:avLst/>
          </a:prstGeom>
          <a:solidFill>
            <a:schemeClr val="bg2">
              <a:lumMod val="90000"/>
            </a:schemeClr>
          </a:solidFill>
          <a:ln w="28575">
            <a:noFill/>
          </a:ln>
        </p:spPr>
        <p:txBody>
          <a:bodyPr wrap="square">
            <a:spAutoFit/>
          </a:bodyPr>
          <a:lstStyle/>
          <a:p>
            <a:pPr algn="ctr"/>
            <a:r>
              <a:rPr lang="zh-TW" altLang="en-US" sz="4400" b="1" spc="600" dirty="0">
                <a:solidFill>
                  <a:srgbClr val="0000FF"/>
                </a:solidFill>
                <a:latin typeface="標楷體" panose="03000509000000000000" pitchFamily="65" charset="-120"/>
                <a:ea typeface="標楷體" panose="03000509000000000000" pitchFamily="65" charset="-120"/>
                <a:cs typeface="+mn-ea"/>
                <a:sym typeface="+mn-lt"/>
              </a:rPr>
              <a:t>常見問題</a:t>
            </a:r>
          </a:p>
        </p:txBody>
      </p:sp>
      <p:pic>
        <p:nvPicPr>
          <p:cNvPr id="5" name="Picture 2" descr="三色簡約風格問號, 疑惑問號, 萌萌, 動畫片素材圖案，PSD和PNG圖片免費下載">
            <a:extLst>
              <a:ext uri="{FF2B5EF4-FFF2-40B4-BE49-F238E27FC236}">
                <a16:creationId xmlns:a16="http://schemas.microsoft.com/office/drawing/2014/main" id="{7EA185F5-F520-4A1A-54A9-F2A0B1A2C6E2}"/>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rot="863170">
            <a:off x="9862217" y="177880"/>
            <a:ext cx="1437912" cy="1437912"/>
          </a:xfrm>
          <a:prstGeom prst="rect">
            <a:avLst/>
          </a:prstGeom>
          <a:noFill/>
          <a:ln>
            <a:noFill/>
          </a:ln>
        </p:spPr>
      </p:pic>
    </p:spTree>
    <p:extLst>
      <p:ext uri="{BB962C8B-B14F-4D97-AF65-F5344CB8AC3E}">
        <p14:creationId xmlns:p14="http://schemas.microsoft.com/office/powerpoint/2010/main" val="409924741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49</a:t>
            </a:fld>
            <a:endParaRPr lang="zh-CN" altLang="en-US" dirty="0"/>
          </a:p>
        </p:txBody>
      </p:sp>
      <p:sp>
        <p:nvSpPr>
          <p:cNvPr id="6" name="矩形 8">
            <a:extLst>
              <a:ext uri="{FF2B5EF4-FFF2-40B4-BE49-F238E27FC236}">
                <a16:creationId xmlns:a16="http://schemas.microsoft.com/office/drawing/2014/main" id="{6F10E022-905C-3F21-EEB4-241FC95FDFF5}"/>
              </a:ext>
            </a:extLst>
          </p:cNvPr>
          <p:cNvSpPr/>
          <p:nvPr/>
        </p:nvSpPr>
        <p:spPr>
          <a:xfrm>
            <a:off x="2336175" y="585623"/>
            <a:ext cx="1573786" cy="769441"/>
          </a:xfrm>
          <a:prstGeom prst="rect">
            <a:avLst/>
          </a:prstGeom>
          <a:solidFill>
            <a:srgbClr val="D0C8DE"/>
          </a:solidFill>
          <a:ln w="28575">
            <a:solidFill>
              <a:schemeClr val="tx1"/>
            </a:solidFill>
          </a:ln>
        </p:spPr>
        <p:txBody>
          <a:bodyPr wrap="square">
            <a:spAutoFit/>
          </a:bodyPr>
          <a:lstStyle/>
          <a:p>
            <a:r>
              <a:rPr lang="zh-TW" altLang="en-US" sz="44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撫卹</a:t>
            </a:r>
          </a:p>
        </p:txBody>
      </p:sp>
      <p:sp>
        <p:nvSpPr>
          <p:cNvPr id="9" name="矩形 8">
            <a:extLst>
              <a:ext uri="{FF2B5EF4-FFF2-40B4-BE49-F238E27FC236}">
                <a16:creationId xmlns:a16="http://schemas.microsoft.com/office/drawing/2014/main" id="{F9EF4B25-E922-135B-0D81-0338AFFDA9A3}"/>
              </a:ext>
            </a:extLst>
          </p:cNvPr>
          <p:cNvSpPr/>
          <p:nvPr/>
        </p:nvSpPr>
        <p:spPr>
          <a:xfrm>
            <a:off x="1206648" y="2268619"/>
            <a:ext cx="11652923" cy="3970318"/>
          </a:xfrm>
          <a:prstGeom prst="rect">
            <a:avLst/>
          </a:prstGeom>
        </p:spPr>
        <p:txBody>
          <a:bodyPr wrap="square">
            <a:spAutoFit/>
          </a:bodyPr>
          <a:lstStyle/>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須</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為私校退撫條例第</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條規範之</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編制內、有給、專任、</a:t>
            </a:r>
            <a:r>
              <a:rPr lang="en-US" altLang="zh-TW"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現職人員</a:t>
            </a:r>
            <a:r>
              <a:rPr lang="en-US" altLang="zh-TW"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1800" b="1" u="sng" dirty="0">
                <a:latin typeface="標楷體" panose="03000509000000000000" pitchFamily="65" charset="-120"/>
                <a:ea typeface="標楷體" panose="03000509000000000000" pitchFamily="65" charset="-120"/>
                <a:cs typeface="Times New Roman" panose="02020603050405020304" pitchFamily="18" charset="0"/>
                <a:sym typeface="+mn-lt"/>
              </a:rPr>
              <a:t>得以申請辦理</a:t>
            </a:r>
            <a:r>
              <a:rPr lang="zh-TW" altLang="en-US" sz="1800" u="sng" dirty="0">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符合私校退撫條例第</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26</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條規範下，亦須</a:t>
            </a:r>
            <a:r>
              <a:rPr lang="zh-TW" altLang="en-US" b="1"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注意亡故教職員之出生序</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及第</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29</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條規範之領受遺族而檢附相關文件。</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如</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應確認亡故教職員是否為獨生子女</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戶籍謄本或戶口名簿中出生序為長男</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長女者</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依私校退撫條例第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29</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條之領受人順位如下</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1/2</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未再婚配偶</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--- 1/2</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子女</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&amp;</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獨生子女之父母</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倘亡故教職員為獨生子女，其父母和其子女為同一順位領受人</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即有相同資格</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，此情況其父母皆須與其</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子女同 列於撫卹金同意書及系統表中，若父母皆已亡故則可免填，但須檢附戶謄相關文件佐證。</a:t>
            </a:r>
          </a:p>
          <a:p>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倘亡故教職員非獨生子女</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亦可由戶籍謄本或戶口名簿之出生序可得知</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，請檢附其手足之戶謄相關文件</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佐證之。</a:t>
            </a:r>
            <a:endPar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請注意</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亡故教職員倘未婚未生且其父母皆已亡故，領受遺族僅有兄弟姊妹</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民法所稱之繼承人</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，依教育部</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相關函釋函意旨，亡故教職員之</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繼承人僅得請領其新制儲金，舊制給與無法核撥</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，學校承辦人應告知其</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領受遺族。</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請以</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撫卹檢查表</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檢視文件是否完備後送案至儲金會。</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aphicFrame>
        <p:nvGraphicFramePr>
          <p:cNvPr id="17" name="物件 16">
            <a:extLst>
              <a:ext uri="{FF2B5EF4-FFF2-40B4-BE49-F238E27FC236}">
                <a16:creationId xmlns:a16="http://schemas.microsoft.com/office/drawing/2014/main" id="{336705CC-2962-85A8-47D1-9CDC385B5326}"/>
              </a:ext>
            </a:extLst>
          </p:cNvPr>
          <p:cNvGraphicFramePr>
            <a:graphicFrameLocks noChangeAspect="1"/>
          </p:cNvGraphicFramePr>
          <p:nvPr>
            <p:extLst>
              <p:ext uri="{D42A27DB-BD31-4B8C-83A1-F6EECF244321}">
                <p14:modId xmlns:p14="http://schemas.microsoft.com/office/powerpoint/2010/main" val="3155310300"/>
              </p:ext>
            </p:extLst>
          </p:nvPr>
        </p:nvGraphicFramePr>
        <p:xfrm>
          <a:off x="4133993" y="669571"/>
          <a:ext cx="6028801" cy="1062973"/>
        </p:xfrm>
        <a:graphic>
          <a:graphicData uri="http://schemas.openxmlformats.org/presentationml/2006/ole">
            <mc:AlternateContent xmlns:mc="http://schemas.openxmlformats.org/markup-compatibility/2006">
              <mc:Choice xmlns:v="urn:schemas-microsoft-com:vml" Requires="v">
                <p:oleObj name="Worksheet" r:id="rId4" imgW="3619564" imgH="638331" progId="Excel.Sheet.12">
                  <p:embed/>
                </p:oleObj>
              </mc:Choice>
              <mc:Fallback>
                <p:oleObj name="Worksheet" r:id="rId4" imgW="3619564" imgH="638331" progId="Excel.Sheet.12">
                  <p:embed/>
                  <p:pic>
                    <p:nvPicPr>
                      <p:cNvPr id="0" name=""/>
                      <p:cNvPicPr/>
                      <p:nvPr/>
                    </p:nvPicPr>
                    <p:blipFill>
                      <a:blip r:embed="rId5"/>
                      <a:stretch>
                        <a:fillRect/>
                      </a:stretch>
                    </p:blipFill>
                    <p:spPr>
                      <a:xfrm>
                        <a:off x="4133993" y="669571"/>
                        <a:ext cx="6028801" cy="1062973"/>
                      </a:xfrm>
                      <a:prstGeom prst="rect">
                        <a:avLst/>
                      </a:prstGeom>
                    </p:spPr>
                  </p:pic>
                </p:oleObj>
              </mc:Fallback>
            </mc:AlternateContent>
          </a:graphicData>
        </a:graphic>
      </p:graphicFrame>
      <p:sp>
        <p:nvSpPr>
          <p:cNvPr id="18" name="矩形 8">
            <a:extLst>
              <a:ext uri="{FF2B5EF4-FFF2-40B4-BE49-F238E27FC236}">
                <a16:creationId xmlns:a16="http://schemas.microsoft.com/office/drawing/2014/main" id="{26BFAD81-AD86-5505-5B17-7CA740245984}"/>
              </a:ext>
            </a:extLst>
          </p:cNvPr>
          <p:cNvSpPr/>
          <p:nvPr/>
        </p:nvSpPr>
        <p:spPr>
          <a:xfrm>
            <a:off x="3909961" y="1791663"/>
            <a:ext cx="6527655" cy="338554"/>
          </a:xfrm>
          <a:prstGeom prst="rect">
            <a:avLst/>
          </a:prstGeom>
        </p:spPr>
        <p:txBody>
          <a:bodyPr wrap="square">
            <a:spAutoFit/>
          </a:bodyPr>
          <a:lstStyle/>
          <a:p>
            <a:r>
              <a:rPr lang="zh-TW" altLang="en-US" sz="16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1600" b="1" u="sng" dirty="0">
                <a:solidFill>
                  <a:srgbClr val="0000FF"/>
                </a:solidFill>
                <a:latin typeface="新細明體" panose="02020500000000000000" pitchFamily="18" charset="-120"/>
                <a:ea typeface="新細明體" panose="02020500000000000000" pitchFamily="18" charset="-120"/>
                <a:cs typeface="Times New Roman" panose="02020603050405020304" pitchFamily="18" charset="0"/>
                <a:sym typeface="+mn-lt"/>
              </a:rPr>
              <a:t>「</a:t>
            </a:r>
            <a:r>
              <a:rPr lang="zh-TW" altLang="en-US" sz="16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mn-lt"/>
              </a:rPr>
              <a:t>在職</a:t>
            </a:r>
            <a:r>
              <a:rPr lang="zh-TW" altLang="en-US" sz="1600" b="1" u="sng" dirty="0">
                <a:solidFill>
                  <a:srgbClr val="0000FF"/>
                </a:solidFill>
                <a:latin typeface="新細明體" panose="02020500000000000000" pitchFamily="18" charset="-120"/>
                <a:ea typeface="新細明體" panose="02020500000000000000" pitchFamily="18" charset="-120"/>
                <a:cs typeface="Times New Roman" panose="02020603050405020304" pitchFamily="18" charset="0"/>
                <a:sym typeface="+mn-lt"/>
              </a:rPr>
              <a:t>」</a:t>
            </a:r>
            <a:r>
              <a:rPr lang="zh-TW" altLang="en-US" sz="16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mn-lt"/>
              </a:rPr>
              <a:t>亡故者辦理案別為撫卹，</a:t>
            </a:r>
            <a:r>
              <a:rPr lang="zh-TW" altLang="en-US" sz="1600" b="1" u="sng" dirty="0">
                <a:solidFill>
                  <a:srgbClr val="0000FF"/>
                </a:solidFill>
                <a:latin typeface="新細明體" panose="02020500000000000000" pitchFamily="18" charset="-120"/>
                <a:ea typeface="新細明體" panose="02020500000000000000" pitchFamily="18" charset="-120"/>
                <a:cs typeface="Times New Roman" panose="02020603050405020304" pitchFamily="18" charset="0"/>
                <a:sym typeface="+mn-lt"/>
              </a:rPr>
              <a:t>「</a:t>
            </a:r>
            <a:r>
              <a:rPr lang="zh-TW" altLang="en-US" sz="16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mn-lt"/>
              </a:rPr>
              <a:t>離職</a:t>
            </a:r>
            <a:r>
              <a:rPr lang="zh-TW" altLang="en-US" sz="1600" b="1" u="sng" dirty="0">
                <a:solidFill>
                  <a:srgbClr val="0000FF"/>
                </a:solidFill>
                <a:latin typeface="新細明體" panose="02020500000000000000" pitchFamily="18" charset="-120"/>
                <a:ea typeface="新細明體" panose="02020500000000000000" pitchFamily="18" charset="-120"/>
                <a:cs typeface="Times New Roman" panose="02020603050405020304" pitchFamily="18" charset="0"/>
                <a:sym typeface="+mn-lt"/>
              </a:rPr>
              <a:t>」</a:t>
            </a:r>
            <a:r>
              <a:rPr lang="zh-TW" altLang="en-US" sz="1600" b="1" u="sng" dirty="0">
                <a:solidFill>
                  <a:srgbClr val="0000FF"/>
                </a:solidFill>
                <a:latin typeface="標楷體" panose="03000509000000000000" pitchFamily="65" charset="-120"/>
                <a:ea typeface="標楷體" panose="03000509000000000000" pitchFamily="65" charset="-120"/>
                <a:cs typeface="Times New Roman" panose="02020603050405020304" pitchFamily="18" charset="0"/>
                <a:sym typeface="+mn-lt"/>
              </a:rPr>
              <a:t>後亡故者應辦理遺產繼承。</a:t>
            </a:r>
            <a:endParaRPr lang="en-US" altLang="zh-TW" sz="1600" dirty="0">
              <a:solidFill>
                <a:srgbClr val="0000FF"/>
              </a:solidFill>
              <a:latin typeface="標楷體" panose="03000509000000000000" pitchFamily="65" charset="-120"/>
              <a:ea typeface="標楷體" panose="03000509000000000000" pitchFamily="65" charset="-120"/>
              <a:cs typeface="+mn-ea"/>
              <a:sym typeface="+mn-lt"/>
            </a:endParaRPr>
          </a:p>
        </p:txBody>
      </p:sp>
    </p:spTree>
    <p:extLst>
      <p:ext uri="{BB962C8B-B14F-4D97-AF65-F5344CB8AC3E}">
        <p14:creationId xmlns:p14="http://schemas.microsoft.com/office/powerpoint/2010/main" val="429290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5</a:t>
            </a:fld>
            <a:endParaRPr lang="zh-CN" altLang="en-US" dirty="0"/>
          </a:p>
        </p:txBody>
      </p:sp>
      <p:sp>
        <p:nvSpPr>
          <p:cNvPr id="2" name="矩形 8">
            <a:extLst>
              <a:ext uri="{FF2B5EF4-FFF2-40B4-BE49-F238E27FC236}">
                <a16:creationId xmlns:a16="http://schemas.microsoft.com/office/drawing/2014/main" id="{FAE13178-BE87-49B3-16F2-96B82AA04EC2}"/>
              </a:ext>
            </a:extLst>
          </p:cNvPr>
          <p:cNvSpPr/>
          <p:nvPr/>
        </p:nvSpPr>
        <p:spPr>
          <a:xfrm>
            <a:off x="263714" y="767995"/>
            <a:ext cx="11396968" cy="2015936"/>
          </a:xfrm>
          <a:prstGeom prst="rect">
            <a:avLst/>
          </a:prstGeom>
        </p:spPr>
        <p:txBody>
          <a:bodyPr wrap="square">
            <a:spAutoFit/>
          </a:bodyPr>
          <a:lstStyle/>
          <a:p>
            <a:pPr>
              <a:lnSpc>
                <a:spcPts val="3000"/>
              </a:lnSpc>
            </a:pPr>
            <a:r>
              <a:rPr lang="zh-TW" altLang="en-US" sz="2000" spc="600" dirty="0">
                <a:latin typeface="標楷體" panose="03000509000000000000" pitchFamily="65" charset="-120"/>
                <a:ea typeface="標楷體" panose="03000509000000000000" pitchFamily="65" charset="-120"/>
                <a:cs typeface="+mn-ea"/>
                <a:sym typeface="+mn-lt"/>
              </a:rPr>
              <a:t>       </a:t>
            </a:r>
            <a:r>
              <a:rPr lang="zh-TW" altLang="en-US" sz="2000" u="sng" spc="600" dirty="0">
                <a:latin typeface="標楷體" panose="03000509000000000000" pitchFamily="65" charset="-120"/>
                <a:ea typeface="標楷體" panose="03000509000000000000" pitchFamily="65" charset="-120"/>
                <a:cs typeface="+mn-ea"/>
                <a:sym typeface="+mn-lt"/>
              </a:rPr>
              <a:t>各私立學校應依循教育部所訂之規定辦理教職員工之薪級核定</a:t>
            </a:r>
            <a:endParaRPr lang="en-US" altLang="zh-TW" sz="2000" u="sng" spc="600" dirty="0">
              <a:latin typeface="標楷體" panose="03000509000000000000" pitchFamily="65" charset="-120"/>
              <a:ea typeface="標楷體" panose="03000509000000000000" pitchFamily="65" charset="-120"/>
              <a:cs typeface="+mn-ea"/>
              <a:sym typeface="+mn-lt"/>
            </a:endParaRPr>
          </a:p>
          <a:p>
            <a:pPr>
              <a:lnSpc>
                <a:spcPts val="3000"/>
              </a:lnSpc>
            </a:pPr>
            <a:endParaRPr lang="en-US" altLang="zh-TW" sz="1600" spc="600" dirty="0">
              <a:latin typeface="標楷體" panose="03000509000000000000" pitchFamily="65" charset="-120"/>
              <a:ea typeface="標楷體" panose="03000509000000000000" pitchFamily="65" charset="-120"/>
              <a:cs typeface="+mn-ea"/>
              <a:sym typeface="+mn-lt"/>
            </a:endParaRPr>
          </a:p>
          <a:p>
            <a:pPr>
              <a:lnSpc>
                <a:spcPts val="3000"/>
              </a:lnSpc>
            </a:pP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b="1" spc="600" dirty="0">
                <a:solidFill>
                  <a:srgbClr val="FF0000"/>
                </a:solidFill>
                <a:highlight>
                  <a:srgbClr val="FFFF00"/>
                </a:highlight>
                <a:latin typeface="標楷體" panose="03000509000000000000" pitchFamily="65" charset="-120"/>
                <a:ea typeface="標楷體" panose="03000509000000000000" pitchFamily="65" charset="-120"/>
                <a:cs typeface="+mn-ea"/>
                <a:sym typeface="+mn-lt"/>
              </a:rPr>
              <a:t>高中職、中小學</a:t>
            </a:r>
            <a:r>
              <a:rPr lang="en-US" altLang="zh-TW" sz="2000" spc="600" dirty="0">
                <a:latin typeface="標楷體" panose="03000509000000000000" pitchFamily="65" charset="-120"/>
                <a:ea typeface="標楷體" panose="03000509000000000000" pitchFamily="65" charset="-120"/>
                <a:cs typeface="+mn-ea"/>
                <a:sym typeface="+mn-lt"/>
              </a:rPr>
              <a:t>:</a:t>
            </a:r>
            <a:r>
              <a:rPr lang="zh-TW" altLang="en-US" sz="2000" spc="600" dirty="0">
                <a:latin typeface="標楷體" panose="03000509000000000000" pitchFamily="65" charset="-120"/>
                <a:ea typeface="標楷體" panose="03000509000000000000" pitchFamily="65" charset="-120"/>
                <a:cs typeface="+mn-ea"/>
                <a:sym typeface="+mn-lt"/>
              </a:rPr>
              <a:t> </a:t>
            </a:r>
            <a:r>
              <a:rPr lang="en-US" altLang="zh-TW" sz="2000" b="1" spc="600" dirty="0">
                <a:solidFill>
                  <a:srgbClr val="0070C0"/>
                </a:solidFill>
                <a:latin typeface="標楷體" panose="03000509000000000000" pitchFamily="65" charset="-120"/>
                <a:ea typeface="標楷體" panose="03000509000000000000" pitchFamily="65" charset="-120"/>
                <a:cs typeface="+mn-ea"/>
                <a:sym typeface="+mn-lt"/>
              </a:rPr>
              <a:t>&lt;</a:t>
            </a:r>
            <a:r>
              <a:rPr lang="zh-TW" altLang="en-US" sz="2000" b="1" spc="600" dirty="0">
                <a:solidFill>
                  <a:srgbClr val="0070C0"/>
                </a:solidFill>
                <a:latin typeface="標楷體" panose="03000509000000000000" pitchFamily="65" charset="-120"/>
                <a:ea typeface="標楷體" panose="03000509000000000000" pitchFamily="65" charset="-120"/>
                <a:cs typeface="+mn-ea"/>
                <a:sym typeface="+mn-lt"/>
              </a:rPr>
              <a:t>教師待遇條例</a:t>
            </a:r>
            <a:r>
              <a:rPr lang="en-US" altLang="zh-TW" sz="2000" b="1" spc="600" dirty="0">
                <a:solidFill>
                  <a:srgbClr val="0070C0"/>
                </a:solidFill>
                <a:latin typeface="標楷體" panose="03000509000000000000" pitchFamily="65" charset="-120"/>
                <a:ea typeface="標楷體" panose="03000509000000000000" pitchFamily="65" charset="-120"/>
                <a:cs typeface="+mn-ea"/>
                <a:sym typeface="+mn-lt"/>
              </a:rPr>
              <a:t>&gt; </a:t>
            </a:r>
            <a:r>
              <a:rPr lang="zh-TW" altLang="en-US" sz="1500" dirty="0">
                <a:solidFill>
                  <a:srgbClr val="000000"/>
                </a:solidFill>
                <a:latin typeface="標楷體" panose="03000509000000000000" pitchFamily="65" charset="-120"/>
                <a:ea typeface="標楷體" panose="03000509000000000000" pitchFamily="65" charset="-120"/>
              </a:rPr>
              <a:t>民國</a:t>
            </a:r>
            <a:r>
              <a:rPr lang="en-US" altLang="zh-TW" sz="1500" dirty="0">
                <a:solidFill>
                  <a:srgbClr val="000000"/>
                </a:solidFill>
                <a:latin typeface="標楷體" panose="03000509000000000000" pitchFamily="65" charset="-120"/>
                <a:ea typeface="標楷體" panose="03000509000000000000" pitchFamily="65" charset="-120"/>
              </a:rPr>
              <a:t>104</a:t>
            </a:r>
            <a:r>
              <a:rPr lang="zh-TW" altLang="en-US" sz="1500" dirty="0">
                <a:solidFill>
                  <a:srgbClr val="000000"/>
                </a:solidFill>
                <a:latin typeface="標楷體" panose="03000509000000000000" pitchFamily="65" charset="-120"/>
                <a:ea typeface="標楷體" panose="03000509000000000000" pitchFamily="65" charset="-120"/>
              </a:rPr>
              <a:t>年</a:t>
            </a:r>
            <a:r>
              <a:rPr lang="en-US" altLang="zh-TW" sz="1500" dirty="0">
                <a:solidFill>
                  <a:srgbClr val="000000"/>
                </a:solidFill>
                <a:latin typeface="標楷體" panose="03000509000000000000" pitchFamily="65" charset="-120"/>
                <a:ea typeface="標楷體" panose="03000509000000000000" pitchFamily="65" charset="-120"/>
              </a:rPr>
              <a:t>6</a:t>
            </a:r>
            <a:r>
              <a:rPr lang="zh-TW" altLang="en-US" sz="1500" dirty="0">
                <a:solidFill>
                  <a:srgbClr val="000000"/>
                </a:solidFill>
                <a:latin typeface="標楷體" panose="03000509000000000000" pitchFamily="65" charset="-120"/>
                <a:ea typeface="標楷體" panose="03000509000000000000" pitchFamily="65" charset="-120"/>
              </a:rPr>
              <a:t>月</a:t>
            </a:r>
            <a:r>
              <a:rPr lang="en-US" altLang="zh-TW" sz="1500" dirty="0">
                <a:solidFill>
                  <a:srgbClr val="000000"/>
                </a:solidFill>
                <a:latin typeface="標楷體" panose="03000509000000000000" pitchFamily="65" charset="-120"/>
                <a:ea typeface="標楷體" panose="03000509000000000000" pitchFamily="65" charset="-120"/>
              </a:rPr>
              <a:t>10</a:t>
            </a:r>
            <a:r>
              <a:rPr lang="zh-TW" altLang="en-US" sz="1500" dirty="0">
                <a:solidFill>
                  <a:srgbClr val="000000"/>
                </a:solidFill>
                <a:latin typeface="標楷體" panose="03000509000000000000" pitchFamily="65" charset="-120"/>
                <a:ea typeface="標楷體" panose="03000509000000000000" pitchFamily="65" charset="-120"/>
              </a:rPr>
              <a:t>日公布</a:t>
            </a:r>
            <a:endParaRPr lang="en-US" altLang="zh-TW" sz="1500" dirty="0">
              <a:solidFill>
                <a:srgbClr val="000000"/>
              </a:solidFill>
              <a:latin typeface="標楷體" panose="03000509000000000000" pitchFamily="65" charset="-120"/>
              <a:ea typeface="標楷體" panose="03000509000000000000" pitchFamily="65" charset="-120"/>
            </a:endParaRPr>
          </a:p>
          <a:p>
            <a:pPr>
              <a:lnSpc>
                <a:spcPts val="3000"/>
              </a:lnSpc>
            </a:pPr>
            <a:r>
              <a:rPr lang="zh-TW" altLang="en-US" sz="1600" dirty="0">
                <a:solidFill>
                  <a:srgbClr val="000000"/>
                </a:solidFill>
                <a:latin typeface="標楷體" panose="03000509000000000000" pitchFamily="65" charset="-120"/>
                <a:ea typeface="標楷體" panose="03000509000000000000" pitchFamily="65" charset="-120"/>
                <a:sym typeface="+mn-lt"/>
              </a:rPr>
              <a:t>                          </a:t>
            </a:r>
            <a:r>
              <a:rPr lang="en-US" altLang="zh-TW" sz="1900" spc="600" dirty="0">
                <a:latin typeface="標楷體" panose="03000509000000000000" pitchFamily="65" charset="-120"/>
                <a:ea typeface="標楷體" panose="03000509000000000000" pitchFamily="65" charset="-120"/>
                <a:cs typeface="+mn-ea"/>
                <a:sym typeface="+mn-lt"/>
              </a:rPr>
              <a:t>&lt;</a:t>
            </a:r>
            <a:r>
              <a:rPr lang="zh-TW" altLang="en-US" sz="1900" spc="600" dirty="0">
                <a:latin typeface="標楷體" panose="03000509000000000000" pitchFamily="65" charset="-120"/>
                <a:ea typeface="標楷體" panose="03000509000000000000" pitchFamily="65" charset="-120"/>
                <a:cs typeface="+mn-ea"/>
                <a:sym typeface="+mn-lt"/>
              </a:rPr>
              <a:t>公立高級中等以下學校教師成績考核辦法</a:t>
            </a:r>
            <a:r>
              <a:rPr lang="en-US" altLang="zh-TW" sz="1900" spc="600" dirty="0">
                <a:latin typeface="標楷體" panose="03000509000000000000" pitchFamily="65" charset="-120"/>
                <a:ea typeface="標楷體" panose="03000509000000000000" pitchFamily="65" charset="-120"/>
                <a:cs typeface="+mn-ea"/>
                <a:sym typeface="+mn-lt"/>
              </a:rPr>
              <a:t>&gt;</a:t>
            </a:r>
            <a:r>
              <a:rPr lang="zh-TW" altLang="en-US" sz="1900" spc="600" dirty="0">
                <a:latin typeface="標楷體" panose="03000509000000000000" pitchFamily="65" charset="-120"/>
                <a:ea typeface="標楷體" panose="03000509000000000000" pitchFamily="65" charset="-120"/>
                <a:cs typeface="+mn-ea"/>
                <a:sym typeface="+mn-lt"/>
              </a:rPr>
              <a:t> </a:t>
            </a:r>
            <a:r>
              <a:rPr lang="zh-TW" altLang="en-US" sz="2800" spc="600" dirty="0">
                <a:latin typeface="標楷體" panose="03000509000000000000" pitchFamily="65" charset="-120"/>
                <a:ea typeface="標楷體" panose="03000509000000000000" pitchFamily="65" charset="-120"/>
                <a:cs typeface="+mn-ea"/>
                <a:sym typeface="+mn-lt"/>
              </a:rPr>
              <a:t> </a:t>
            </a:r>
            <a:r>
              <a:rPr lang="zh-TW" altLang="en-US" sz="1500" dirty="0">
                <a:solidFill>
                  <a:srgbClr val="000000"/>
                </a:solidFill>
                <a:latin typeface="標楷體" panose="03000509000000000000" pitchFamily="65" charset="-120"/>
                <a:ea typeface="標楷體" panose="03000509000000000000" pitchFamily="65" charset="-120"/>
              </a:rPr>
              <a:t>民國</a:t>
            </a:r>
            <a:r>
              <a:rPr lang="en-US" altLang="zh-TW" sz="1500" dirty="0">
                <a:solidFill>
                  <a:srgbClr val="000000"/>
                </a:solidFill>
                <a:latin typeface="標楷體" panose="03000509000000000000" pitchFamily="65" charset="-120"/>
                <a:ea typeface="標楷體" panose="03000509000000000000" pitchFamily="65" charset="-120"/>
              </a:rPr>
              <a:t>112</a:t>
            </a:r>
            <a:r>
              <a:rPr lang="zh-TW" altLang="en-US" sz="1500" dirty="0">
                <a:solidFill>
                  <a:srgbClr val="000000"/>
                </a:solidFill>
                <a:latin typeface="標楷體" panose="03000509000000000000" pitchFamily="65" charset="-120"/>
                <a:ea typeface="標楷體" panose="03000509000000000000" pitchFamily="65" charset="-120"/>
              </a:rPr>
              <a:t>年</a:t>
            </a:r>
            <a:r>
              <a:rPr lang="en-US" altLang="zh-TW" sz="1500" dirty="0">
                <a:solidFill>
                  <a:srgbClr val="000000"/>
                </a:solidFill>
                <a:latin typeface="標楷體" panose="03000509000000000000" pitchFamily="65" charset="-120"/>
                <a:ea typeface="標楷體" panose="03000509000000000000" pitchFamily="65" charset="-120"/>
              </a:rPr>
              <a:t>9</a:t>
            </a:r>
            <a:r>
              <a:rPr lang="zh-TW" altLang="en-US" sz="1500" dirty="0">
                <a:solidFill>
                  <a:srgbClr val="000000"/>
                </a:solidFill>
                <a:latin typeface="標楷體" panose="03000509000000000000" pitchFamily="65" charset="-120"/>
                <a:ea typeface="標楷體" panose="03000509000000000000" pitchFamily="65" charset="-120"/>
              </a:rPr>
              <a:t>月</a:t>
            </a:r>
            <a:r>
              <a:rPr lang="en-US" altLang="zh-TW" sz="1500" dirty="0">
                <a:solidFill>
                  <a:srgbClr val="000000"/>
                </a:solidFill>
                <a:latin typeface="標楷體" panose="03000509000000000000" pitchFamily="65" charset="-120"/>
                <a:ea typeface="標楷體" panose="03000509000000000000" pitchFamily="65" charset="-120"/>
              </a:rPr>
              <a:t>21</a:t>
            </a:r>
            <a:r>
              <a:rPr lang="zh-TW" altLang="en-US" sz="1500" dirty="0">
                <a:solidFill>
                  <a:srgbClr val="000000"/>
                </a:solidFill>
                <a:latin typeface="標楷體" panose="03000509000000000000" pitchFamily="65" charset="-120"/>
                <a:ea typeface="標楷體" panose="03000509000000000000" pitchFamily="65" charset="-120"/>
              </a:rPr>
              <a:t>日修正</a:t>
            </a:r>
            <a:endParaRPr lang="en-US" altLang="zh-TW" sz="1500" dirty="0">
              <a:solidFill>
                <a:srgbClr val="000000"/>
              </a:solidFill>
              <a:latin typeface="標楷體" panose="03000509000000000000" pitchFamily="65" charset="-120"/>
              <a:ea typeface="標楷體" panose="03000509000000000000" pitchFamily="65" charset="-120"/>
              <a:sym typeface="+mn-lt"/>
            </a:endParaRPr>
          </a:p>
          <a:p>
            <a:pPr>
              <a:lnSpc>
                <a:spcPts val="3000"/>
              </a:lnSpc>
            </a:pPr>
            <a:r>
              <a:rPr lang="zh-TW" altLang="en-US" sz="2000" spc="600" dirty="0">
                <a:latin typeface="標楷體" panose="03000509000000000000" pitchFamily="65" charset="-120"/>
                <a:ea typeface="標楷體" panose="03000509000000000000" pitchFamily="65" charset="-120"/>
                <a:cs typeface="+mn-ea"/>
                <a:sym typeface="+mn-lt"/>
              </a:rPr>
              <a:t>             </a:t>
            </a:r>
            <a:r>
              <a:rPr lang="en-US" altLang="zh-TW" sz="2000" spc="600" dirty="0">
                <a:latin typeface="標楷體" panose="03000509000000000000" pitchFamily="65" charset="-120"/>
                <a:ea typeface="標楷體" panose="03000509000000000000" pitchFamily="65" charset="-120"/>
                <a:cs typeface="+mn-ea"/>
                <a:sym typeface="+mn-lt"/>
              </a:rPr>
              <a:t>&lt;</a:t>
            </a:r>
            <a:r>
              <a:rPr lang="zh-TW" altLang="en-US" sz="2000" spc="600" dirty="0">
                <a:latin typeface="標楷體" panose="03000509000000000000" pitchFamily="65" charset="-120"/>
                <a:ea typeface="標楷體" panose="03000509000000000000" pitchFamily="65" charset="-120"/>
                <a:cs typeface="+mn-ea"/>
              </a:rPr>
              <a:t>私立中小學校職員薪級表</a:t>
            </a:r>
            <a:r>
              <a:rPr lang="en-US" altLang="zh-TW" sz="2000" spc="600" dirty="0">
                <a:latin typeface="標楷體" panose="03000509000000000000" pitchFamily="65" charset="-120"/>
                <a:ea typeface="標楷體" panose="03000509000000000000" pitchFamily="65" charset="-120"/>
                <a:cs typeface="+mn-ea"/>
                <a:sym typeface="+mn-lt"/>
              </a:rPr>
              <a:t>&gt;</a:t>
            </a:r>
            <a:r>
              <a:rPr lang="zh-TW" altLang="en-US" sz="2000" spc="600" dirty="0">
                <a:latin typeface="標楷體" panose="03000509000000000000" pitchFamily="65" charset="-120"/>
                <a:ea typeface="標楷體" panose="03000509000000000000" pitchFamily="65" charset="-120"/>
                <a:cs typeface="+mn-ea"/>
                <a:sym typeface="+mn-lt"/>
              </a:rPr>
              <a:t> </a:t>
            </a:r>
            <a:r>
              <a:rPr lang="zh-TW" altLang="en-US" sz="1500" dirty="0">
                <a:solidFill>
                  <a:srgbClr val="000000"/>
                </a:solidFill>
                <a:latin typeface="標楷體" panose="03000509000000000000" pitchFamily="65" charset="-120"/>
                <a:ea typeface="標楷體" panose="03000509000000000000" pitchFamily="65" charset="-120"/>
              </a:rPr>
              <a:t>民國</a:t>
            </a:r>
            <a:r>
              <a:rPr lang="en-US" altLang="zh-TW" sz="1500" dirty="0">
                <a:solidFill>
                  <a:srgbClr val="000000"/>
                </a:solidFill>
                <a:latin typeface="標楷體" panose="03000509000000000000" pitchFamily="65" charset="-120"/>
                <a:ea typeface="標楷體" panose="03000509000000000000" pitchFamily="65" charset="-120"/>
              </a:rPr>
              <a:t>98</a:t>
            </a:r>
            <a:r>
              <a:rPr lang="zh-TW" altLang="en-US" sz="1500" dirty="0">
                <a:solidFill>
                  <a:srgbClr val="000000"/>
                </a:solidFill>
                <a:latin typeface="標楷體" panose="03000509000000000000" pitchFamily="65" charset="-120"/>
                <a:ea typeface="標楷體" panose="03000509000000000000" pitchFamily="65" charset="-120"/>
              </a:rPr>
              <a:t>年</a:t>
            </a:r>
            <a:r>
              <a:rPr lang="en-US" altLang="zh-TW" sz="1500" dirty="0">
                <a:solidFill>
                  <a:srgbClr val="000000"/>
                </a:solidFill>
                <a:latin typeface="標楷體" panose="03000509000000000000" pitchFamily="65" charset="-120"/>
                <a:ea typeface="標楷體" panose="03000509000000000000" pitchFamily="65" charset="-120"/>
              </a:rPr>
              <a:t>9</a:t>
            </a:r>
            <a:r>
              <a:rPr lang="zh-TW" altLang="en-US" sz="1500" dirty="0">
                <a:solidFill>
                  <a:srgbClr val="000000"/>
                </a:solidFill>
                <a:latin typeface="標楷體" panose="03000509000000000000" pitchFamily="65" charset="-120"/>
                <a:ea typeface="標楷體" panose="03000509000000000000" pitchFamily="65" charset="-120"/>
              </a:rPr>
              <a:t>月</a:t>
            </a:r>
            <a:r>
              <a:rPr lang="en-US" altLang="zh-TW" sz="1500" dirty="0">
                <a:solidFill>
                  <a:srgbClr val="000000"/>
                </a:solidFill>
                <a:latin typeface="標楷體" panose="03000509000000000000" pitchFamily="65" charset="-120"/>
                <a:ea typeface="標楷體" panose="03000509000000000000" pitchFamily="65" charset="-120"/>
              </a:rPr>
              <a:t>23</a:t>
            </a:r>
            <a:r>
              <a:rPr lang="zh-TW" altLang="en-US" sz="1500" dirty="0">
                <a:solidFill>
                  <a:srgbClr val="000000"/>
                </a:solidFill>
                <a:latin typeface="標楷體" panose="03000509000000000000" pitchFamily="65" charset="-120"/>
                <a:ea typeface="標楷體" panose="03000509000000000000" pitchFamily="65" charset="-120"/>
              </a:rPr>
              <a:t>日台人（一）字第</a:t>
            </a:r>
            <a:r>
              <a:rPr lang="en-US" altLang="zh-TW" sz="1500" dirty="0">
                <a:solidFill>
                  <a:srgbClr val="000000"/>
                </a:solidFill>
                <a:latin typeface="標楷體" panose="03000509000000000000" pitchFamily="65" charset="-120"/>
                <a:ea typeface="標楷體" panose="03000509000000000000" pitchFamily="65" charset="-120"/>
              </a:rPr>
              <a:t>0980143406D</a:t>
            </a:r>
            <a:r>
              <a:rPr lang="zh-TW" altLang="en-US" sz="1500" dirty="0">
                <a:solidFill>
                  <a:srgbClr val="000000"/>
                </a:solidFill>
                <a:latin typeface="標楷體" panose="03000509000000000000" pitchFamily="65" charset="-120"/>
                <a:ea typeface="標楷體" panose="03000509000000000000" pitchFamily="65" charset="-120"/>
              </a:rPr>
              <a:t>號函</a:t>
            </a:r>
            <a:endParaRPr lang="en-US" altLang="zh-TW" sz="1500" dirty="0">
              <a:solidFill>
                <a:srgbClr val="000000"/>
              </a:solidFill>
              <a:latin typeface="標楷體" panose="03000509000000000000" pitchFamily="65" charset="-120"/>
              <a:ea typeface="標楷體" panose="03000509000000000000" pitchFamily="65" charset="-120"/>
              <a:sym typeface="+mn-lt"/>
            </a:endParaRPr>
          </a:p>
        </p:txBody>
      </p:sp>
      <p:sp>
        <p:nvSpPr>
          <p:cNvPr id="3" name="矩形 2">
            <a:extLst>
              <a:ext uri="{FF2B5EF4-FFF2-40B4-BE49-F238E27FC236}">
                <a16:creationId xmlns:a16="http://schemas.microsoft.com/office/drawing/2014/main" id="{49A606CE-4DB7-5C65-7787-CD944C5D834E}"/>
              </a:ext>
            </a:extLst>
          </p:cNvPr>
          <p:cNvSpPr/>
          <p:nvPr/>
        </p:nvSpPr>
        <p:spPr>
          <a:xfrm>
            <a:off x="531318" y="1514546"/>
            <a:ext cx="2298968" cy="53446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a:extLst>
              <a:ext uri="{FF2B5EF4-FFF2-40B4-BE49-F238E27FC236}">
                <a16:creationId xmlns:a16="http://schemas.microsoft.com/office/drawing/2014/main" id="{7D994727-B63B-4F0E-76F6-BFC891CFF054}"/>
              </a:ext>
            </a:extLst>
          </p:cNvPr>
          <p:cNvPicPr>
            <a:picLocks noChangeAspect="1"/>
          </p:cNvPicPr>
          <p:nvPr/>
        </p:nvPicPr>
        <p:blipFill rotWithShape="1">
          <a:blip r:embed="rId4"/>
          <a:srcRect l="16647" t="17995" r="11407" b="36496"/>
          <a:stretch/>
        </p:blipFill>
        <p:spPr bwMode="auto">
          <a:xfrm>
            <a:off x="997225" y="2919108"/>
            <a:ext cx="8914208" cy="3170897"/>
          </a:xfrm>
          <a:prstGeom prst="rect">
            <a:avLst/>
          </a:prstGeom>
          <a:ln>
            <a:noFill/>
          </a:ln>
          <a:extLst>
            <a:ext uri="{53640926-AAD7-44D8-BBD7-CCE9431645EC}">
              <a14:shadowObscured xmlns:a14="http://schemas.microsoft.com/office/drawing/2010/main"/>
            </a:ext>
          </a:extLst>
        </p:spPr>
      </p:pic>
      <p:sp>
        <p:nvSpPr>
          <p:cNvPr id="5" name="矩形 8">
            <a:extLst>
              <a:ext uri="{FF2B5EF4-FFF2-40B4-BE49-F238E27FC236}">
                <a16:creationId xmlns:a16="http://schemas.microsoft.com/office/drawing/2014/main" id="{CF1098D9-BC2F-65A8-5CBA-1E812B99970A}"/>
              </a:ext>
            </a:extLst>
          </p:cNvPr>
          <p:cNvSpPr/>
          <p:nvPr/>
        </p:nvSpPr>
        <p:spPr>
          <a:xfrm>
            <a:off x="1544594" y="77849"/>
            <a:ext cx="3118659" cy="584775"/>
          </a:xfrm>
          <a:prstGeom prst="rect">
            <a:avLst/>
          </a:prstGeom>
        </p:spPr>
        <p:txBody>
          <a:bodyPr wrap="square">
            <a:spAutoFit/>
          </a:bodyPr>
          <a:lstStyle/>
          <a:p>
            <a:pPr algn="ctr"/>
            <a:r>
              <a:rPr lang="en-US" altLang="zh-TW" sz="3200" spc="600" dirty="0">
                <a:latin typeface="標楷體" panose="03000509000000000000" pitchFamily="65" charset="-120"/>
                <a:ea typeface="標楷體" panose="03000509000000000000" pitchFamily="65" charset="-120"/>
                <a:cs typeface="+mn-ea"/>
                <a:sym typeface="+mn-lt"/>
              </a:rPr>
              <a:t>(</a:t>
            </a:r>
            <a:r>
              <a:rPr lang="zh-TW" altLang="en-US" sz="3200" spc="600" dirty="0">
                <a:solidFill>
                  <a:srgbClr val="0000FF"/>
                </a:solidFill>
                <a:latin typeface="標楷體" panose="03000509000000000000" pitchFamily="65" charset="-120"/>
                <a:ea typeface="標楷體" panose="03000509000000000000" pitchFamily="65" charset="-120"/>
                <a:cs typeface="+mn-ea"/>
                <a:sym typeface="+mn-lt"/>
              </a:rPr>
              <a:t>新進人員</a:t>
            </a:r>
            <a:r>
              <a:rPr lang="en-US" altLang="zh-TW" sz="3200" spc="600" dirty="0">
                <a:latin typeface="標楷體" panose="03000509000000000000" pitchFamily="65" charset="-120"/>
                <a:ea typeface="標楷體" panose="03000509000000000000" pitchFamily="65" charset="-120"/>
                <a:cs typeface="+mn-ea"/>
                <a:sym typeface="+mn-lt"/>
              </a:rPr>
              <a:t>)</a:t>
            </a:r>
          </a:p>
        </p:txBody>
      </p:sp>
    </p:spTree>
    <p:extLst>
      <p:ext uri="{BB962C8B-B14F-4D97-AF65-F5344CB8AC3E}">
        <p14:creationId xmlns:p14="http://schemas.microsoft.com/office/powerpoint/2010/main" val="121119274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1">
            <a:extLst>
              <a:ext uri="{FF2B5EF4-FFF2-40B4-BE49-F238E27FC236}">
                <a16:creationId xmlns:a16="http://schemas.microsoft.com/office/drawing/2014/main" id="{EE8C8854-7F1B-13F8-587D-7E40477EBFFF}"/>
              </a:ext>
            </a:extLst>
          </p:cNvPr>
          <p:cNvSpPr/>
          <p:nvPr/>
        </p:nvSpPr>
        <p:spPr>
          <a:xfrm rot="2045644">
            <a:off x="10347621" y="5492518"/>
            <a:ext cx="2520000" cy="2520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5" name="矩形 8">
            <a:extLst>
              <a:ext uri="{FF2B5EF4-FFF2-40B4-BE49-F238E27FC236}">
                <a16:creationId xmlns:a16="http://schemas.microsoft.com/office/drawing/2014/main" id="{FA62B230-5E45-51CC-95A7-93208C5F71CB}"/>
              </a:ext>
            </a:extLst>
          </p:cNvPr>
          <p:cNvSpPr/>
          <p:nvPr/>
        </p:nvSpPr>
        <p:spPr>
          <a:xfrm>
            <a:off x="6556764" y="2875002"/>
            <a:ext cx="2375568" cy="1107996"/>
          </a:xfrm>
          <a:prstGeom prst="rect">
            <a:avLst/>
          </a:prstGeom>
          <a:noFill/>
          <a:ln w="28575">
            <a:noFill/>
          </a:ln>
        </p:spPr>
        <p:txBody>
          <a:bodyPr wrap="square">
            <a:spAutoFit/>
          </a:bodyPr>
          <a:lstStyle/>
          <a:p>
            <a:r>
              <a:rPr lang="zh-TW" altLang="en-US" sz="6600" b="1" spc="600" dirty="0">
                <a:latin typeface="標楷體" panose="03000509000000000000" pitchFamily="65" charset="-120"/>
                <a:ea typeface="標楷體" panose="03000509000000000000" pitchFamily="65" charset="-120"/>
                <a:cs typeface="+mn-ea"/>
                <a:sym typeface="+mn-lt"/>
              </a:rPr>
              <a:t>資遣</a:t>
            </a:r>
          </a:p>
        </p:txBody>
      </p:sp>
      <p:sp>
        <p:nvSpPr>
          <p:cNvPr id="6" name="矩形: 圆角 4">
            <a:extLst>
              <a:ext uri="{FF2B5EF4-FFF2-40B4-BE49-F238E27FC236}">
                <a16:creationId xmlns:a16="http://schemas.microsoft.com/office/drawing/2014/main" id="{356B2F70-11C2-588D-2975-87C1FA522BB5}"/>
              </a:ext>
            </a:extLst>
          </p:cNvPr>
          <p:cNvSpPr/>
          <p:nvPr/>
        </p:nvSpPr>
        <p:spPr>
          <a:xfrm>
            <a:off x="-345925" y="1301838"/>
            <a:ext cx="10587210" cy="4406276"/>
          </a:xfrm>
          <a:prstGeom prst="rect">
            <a:avLst/>
          </a:prstGeom>
          <a:solidFill>
            <a:schemeClr val="accent6">
              <a:lumMod val="40000"/>
              <a:lumOff val="60000"/>
              <a:alpha val="52941"/>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pic>
        <p:nvPicPr>
          <p:cNvPr id="2" name="圖片 1">
            <a:extLst>
              <a:ext uri="{FF2B5EF4-FFF2-40B4-BE49-F238E27FC236}">
                <a16:creationId xmlns:a16="http://schemas.microsoft.com/office/drawing/2014/main" id="{6C0C63B9-13F4-0D79-2E43-8869672563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42" y="6104668"/>
            <a:ext cx="3249991" cy="647850"/>
          </a:xfrm>
          <a:prstGeom prst="rect">
            <a:avLst/>
          </a:prstGeom>
        </p:spPr>
      </p:pic>
      <p:sp>
        <p:nvSpPr>
          <p:cNvPr id="7" name="投影片編號版面配置區 11">
            <a:extLst>
              <a:ext uri="{FF2B5EF4-FFF2-40B4-BE49-F238E27FC236}">
                <a16:creationId xmlns:a16="http://schemas.microsoft.com/office/drawing/2014/main" id="{01C66D9D-0933-496C-A722-4C1CE076882F}"/>
              </a:ext>
            </a:extLst>
          </p:cNvPr>
          <p:cNvSpPr>
            <a:spLocks noGrp="1"/>
          </p:cNvSpPr>
          <p:nvPr>
            <p:ph type="sldNum" sz="quarter" idx="12"/>
          </p:nvPr>
        </p:nvSpPr>
        <p:spPr/>
        <p:txBody>
          <a:bodyPr/>
          <a:lstStyle/>
          <a:p>
            <a:fld id="{7BD80B0F-6881-4047-A1BD-5901B0F00B99}" type="slidenum">
              <a:rPr lang="zh-CN" altLang="en-US" smtClean="0"/>
              <a:t>50</a:t>
            </a:fld>
            <a:endParaRPr lang="zh-CN" altLang="en-US" dirty="0"/>
          </a:p>
        </p:txBody>
      </p:sp>
    </p:spTree>
    <p:extLst>
      <p:ext uri="{BB962C8B-B14F-4D97-AF65-F5344CB8AC3E}">
        <p14:creationId xmlns:p14="http://schemas.microsoft.com/office/powerpoint/2010/main" val="39761144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51</a:t>
            </a:fld>
            <a:endParaRPr lang="zh-CN" altLang="en-US" dirty="0"/>
          </a:p>
        </p:txBody>
      </p:sp>
      <p:sp>
        <p:nvSpPr>
          <p:cNvPr id="9" name="矩形 8">
            <a:extLst>
              <a:ext uri="{FF2B5EF4-FFF2-40B4-BE49-F238E27FC236}">
                <a16:creationId xmlns:a16="http://schemas.microsoft.com/office/drawing/2014/main" id="{F9EF4B25-E922-135B-0D81-0338AFFDA9A3}"/>
              </a:ext>
            </a:extLst>
          </p:cNvPr>
          <p:cNvSpPr/>
          <p:nvPr/>
        </p:nvSpPr>
        <p:spPr>
          <a:xfrm>
            <a:off x="921695" y="1304421"/>
            <a:ext cx="11976896" cy="4801314"/>
          </a:xfrm>
          <a:prstGeom prst="rect">
            <a:avLst/>
          </a:prstGeom>
        </p:spPr>
        <p:txBody>
          <a:bodyPr wrap="square">
            <a:spAutoFit/>
          </a:bodyPr>
          <a:lstStyle/>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Q.</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教職員不願提具資遣案件等文件，可否由學校代填報送</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p>
          <a:p>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依私校退撫條例施行細則第</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29</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條及教育部</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108</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年</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12</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月</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9</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日臺教人</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四</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字第</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1080168583</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號函意旨，教職員因故無法填具資遣給與相關表件時，其</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服務學校得代填報送，</a:t>
            </a:r>
            <a:r>
              <a:rPr lang="zh-TW" altLang="en-US"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惟</a:t>
            </a:r>
            <a:r>
              <a:rPr lang="zh-TW" altLang="en-US" sz="2400" b="1" u="sng" dirty="0">
                <a:solidFill>
                  <a:schemeClr val="accent5">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資遣給與選擇書</a:t>
            </a:r>
            <a:r>
              <a:rPr lang="zh-TW" altLang="en-US"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應由資遣教職員填具。</a:t>
            </a:r>
            <a:endParaRPr lang="en-US" altLang="zh-TW"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另依私校退撫條例第</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7</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條及私校退撫條例施行細則第</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7</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條之規定，</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其請領私校退撫條例施行前任職年資之退休金、撫卹金或資遣給與之權利，</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自本會核定之案件生效日起算，</a:t>
            </a:r>
            <a:r>
              <a:rPr lang="en-US" altLang="zh-TW" sz="24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5</a:t>
            </a:r>
            <a:r>
              <a:rPr lang="zh-TW" altLang="en-US" sz="24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年間不行使而消滅</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即，資遣案可由學校代填報送資遣事實表等表件，惟資遣給與選擇書須由</a:t>
            </a:r>
            <a:endParaRPr lang="en-US" altLang="zh-TW"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i="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當事人填具，自生效日起 </a:t>
            </a:r>
            <a:r>
              <a:rPr lang="en-US" altLang="zh-TW"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5</a:t>
            </a:r>
            <a:r>
              <a:rPr lang="zh-TW" altLang="en-US"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年內當事人得填具資遣給與選擇書向本會申請發還。</a:t>
            </a:r>
            <a:endParaRPr lang="en-US" altLang="zh-TW"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4" name="矩形 8">
            <a:extLst>
              <a:ext uri="{FF2B5EF4-FFF2-40B4-BE49-F238E27FC236}">
                <a16:creationId xmlns:a16="http://schemas.microsoft.com/office/drawing/2014/main" id="{15A2CFEC-1A9B-19F5-914A-BCBACADCBF33}"/>
              </a:ext>
            </a:extLst>
          </p:cNvPr>
          <p:cNvSpPr/>
          <p:nvPr/>
        </p:nvSpPr>
        <p:spPr>
          <a:xfrm>
            <a:off x="1932693" y="579873"/>
            <a:ext cx="3256897" cy="769441"/>
          </a:xfrm>
          <a:prstGeom prst="homePlate">
            <a:avLst/>
          </a:prstGeom>
          <a:solidFill>
            <a:schemeClr val="bg2">
              <a:lumMod val="90000"/>
            </a:schemeClr>
          </a:solidFill>
          <a:ln w="28575">
            <a:noFill/>
          </a:ln>
        </p:spPr>
        <p:txBody>
          <a:bodyPr wrap="square">
            <a:spAutoFit/>
          </a:bodyPr>
          <a:lstStyle/>
          <a:p>
            <a:pPr algn="ctr"/>
            <a:r>
              <a:rPr lang="zh-TW" altLang="en-US" sz="4400" b="1" spc="600" dirty="0">
                <a:solidFill>
                  <a:srgbClr val="0000FF"/>
                </a:solidFill>
                <a:latin typeface="標楷體" panose="03000509000000000000" pitchFamily="65" charset="-120"/>
                <a:ea typeface="標楷體" panose="03000509000000000000" pitchFamily="65" charset="-120"/>
                <a:cs typeface="+mn-ea"/>
                <a:sym typeface="+mn-lt"/>
              </a:rPr>
              <a:t>常見問題</a:t>
            </a:r>
          </a:p>
        </p:txBody>
      </p:sp>
      <p:pic>
        <p:nvPicPr>
          <p:cNvPr id="5" name="Picture 2" descr="三色簡約風格問號, 疑惑問號, 萌萌, 動畫片素材圖案，PSD和PNG圖片免費下載">
            <a:extLst>
              <a:ext uri="{FF2B5EF4-FFF2-40B4-BE49-F238E27FC236}">
                <a16:creationId xmlns:a16="http://schemas.microsoft.com/office/drawing/2014/main" id="{7EA185F5-F520-4A1A-54A9-F2A0B1A2C6E2}"/>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rot="863170">
            <a:off x="9764971" y="165607"/>
            <a:ext cx="1525636" cy="1525636"/>
          </a:xfrm>
          <a:prstGeom prst="rect">
            <a:avLst/>
          </a:prstGeom>
          <a:noFill/>
          <a:ln>
            <a:noFill/>
          </a:ln>
        </p:spPr>
      </p:pic>
    </p:spTree>
    <p:extLst>
      <p:ext uri="{BB962C8B-B14F-4D97-AF65-F5344CB8AC3E}">
        <p14:creationId xmlns:p14="http://schemas.microsoft.com/office/powerpoint/2010/main" val="26889778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52</a:t>
            </a:fld>
            <a:endParaRPr lang="zh-CN" altLang="en-US" dirty="0"/>
          </a:p>
        </p:txBody>
      </p:sp>
      <p:sp>
        <p:nvSpPr>
          <p:cNvPr id="6" name="矩形 8">
            <a:extLst>
              <a:ext uri="{FF2B5EF4-FFF2-40B4-BE49-F238E27FC236}">
                <a16:creationId xmlns:a16="http://schemas.microsoft.com/office/drawing/2014/main" id="{6F10E022-905C-3F21-EEB4-241FC95FDFF5}"/>
              </a:ext>
            </a:extLst>
          </p:cNvPr>
          <p:cNvSpPr/>
          <p:nvPr/>
        </p:nvSpPr>
        <p:spPr>
          <a:xfrm>
            <a:off x="1442915" y="1417555"/>
            <a:ext cx="1573786" cy="769441"/>
          </a:xfrm>
          <a:prstGeom prst="rect">
            <a:avLst/>
          </a:prstGeom>
          <a:solidFill>
            <a:schemeClr val="accent6">
              <a:lumMod val="40000"/>
              <a:lumOff val="60000"/>
            </a:schemeClr>
          </a:solidFill>
          <a:ln w="28575">
            <a:solidFill>
              <a:schemeClr val="tx1"/>
            </a:solidFill>
          </a:ln>
        </p:spPr>
        <p:txBody>
          <a:bodyPr wrap="square">
            <a:spAutoFit/>
          </a:bodyPr>
          <a:lstStyle/>
          <a:p>
            <a:r>
              <a:rPr lang="zh-TW" altLang="en-US" sz="44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資遣</a:t>
            </a:r>
          </a:p>
        </p:txBody>
      </p:sp>
      <p:sp>
        <p:nvSpPr>
          <p:cNvPr id="9" name="矩形 8">
            <a:extLst>
              <a:ext uri="{FF2B5EF4-FFF2-40B4-BE49-F238E27FC236}">
                <a16:creationId xmlns:a16="http://schemas.microsoft.com/office/drawing/2014/main" id="{F9EF4B25-E922-135B-0D81-0338AFFDA9A3}"/>
              </a:ext>
            </a:extLst>
          </p:cNvPr>
          <p:cNvSpPr/>
          <p:nvPr/>
        </p:nvSpPr>
        <p:spPr>
          <a:xfrm>
            <a:off x="1243030" y="3330568"/>
            <a:ext cx="11643310" cy="2585323"/>
          </a:xfrm>
          <a:prstGeom prst="rect">
            <a:avLst/>
          </a:prstGeom>
        </p:spPr>
        <p:txBody>
          <a:bodyPr wrap="square">
            <a:spAutoFit/>
          </a:bodyPr>
          <a:lstStyle/>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須</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為私校退撫條例第</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條規範之</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編制內、有給、專任、現職人員</a:t>
            </a:r>
            <a:r>
              <a:rPr lang="en-US" altLang="zh-TW"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不一定</a:t>
            </a:r>
            <a:r>
              <a:rPr lang="en-US" altLang="zh-TW"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1800" b="1" u="sng" dirty="0">
                <a:latin typeface="標楷體" panose="03000509000000000000" pitchFamily="65" charset="-120"/>
                <a:ea typeface="標楷體" panose="03000509000000000000" pitchFamily="65" charset="-120"/>
                <a:cs typeface="Times New Roman" panose="02020603050405020304" pitchFamily="18" charset="0"/>
                <a:sym typeface="+mn-lt"/>
              </a:rPr>
              <a:t>得以申請辦理</a:t>
            </a:r>
            <a:r>
              <a:rPr lang="zh-TW" altLang="en-US" sz="1800" u="sng" dirty="0">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符合私校退撫條例第</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22</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條規範下，並</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根據適用款項檢附相關文件</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如</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22</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條第</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款檢附組織縮編等文件</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教師</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須附</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教育部同意之資遣核定</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函，原則上文中會敘明資遣生效日，以該日為準。</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倘</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核定函敘明資遣生效日為當事人文件簽收日，須檢附簽收紀錄。</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b="1" dirty="0">
                <a:solidFill>
                  <a:schemeClr val="accent6">
                    <a:lumMod val="75000"/>
                  </a:schemeClr>
                </a:solidFill>
                <a:latin typeface="標楷體" panose="03000509000000000000" pitchFamily="65" charset="-120"/>
                <a:ea typeface="標楷體" panose="03000509000000000000" pitchFamily="65" charset="-120"/>
                <a:cs typeface="Times New Roman" panose="02020603050405020304" pitchFamily="18" charset="0"/>
                <a:sym typeface="+mn-lt"/>
              </a:rPr>
              <a:t>職員</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須附</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學校人事評議會之會議紀錄</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請以</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資遣檢查表</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檢視文件是否完備後送案至儲金會。</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graphicFrame>
        <p:nvGraphicFramePr>
          <p:cNvPr id="11" name="物件 10">
            <a:extLst>
              <a:ext uri="{FF2B5EF4-FFF2-40B4-BE49-F238E27FC236}">
                <a16:creationId xmlns:a16="http://schemas.microsoft.com/office/drawing/2014/main" id="{19DBC7DA-BF3C-8E58-9C50-B98D6041DD66}"/>
              </a:ext>
            </a:extLst>
          </p:cNvPr>
          <p:cNvGraphicFramePr>
            <a:graphicFrameLocks noChangeAspect="1"/>
          </p:cNvGraphicFramePr>
          <p:nvPr>
            <p:extLst>
              <p:ext uri="{D42A27DB-BD31-4B8C-83A1-F6EECF244321}">
                <p14:modId xmlns:p14="http://schemas.microsoft.com/office/powerpoint/2010/main" val="1434097066"/>
              </p:ext>
            </p:extLst>
          </p:nvPr>
        </p:nvGraphicFramePr>
        <p:xfrm>
          <a:off x="3465095" y="1462990"/>
          <a:ext cx="7637463" cy="1262063"/>
        </p:xfrm>
        <a:graphic>
          <a:graphicData uri="http://schemas.openxmlformats.org/presentationml/2006/ole">
            <mc:AlternateContent xmlns:mc="http://schemas.openxmlformats.org/markup-compatibility/2006">
              <mc:Choice xmlns:v="urn:schemas-microsoft-com:vml" Requires="v">
                <p:oleObj name="Worksheet" r:id="rId4" imgW="6400800" imgH="1057104" progId="Excel.Sheet.12">
                  <p:embed/>
                </p:oleObj>
              </mc:Choice>
              <mc:Fallback>
                <p:oleObj name="Worksheet" r:id="rId4" imgW="6400800" imgH="1057104" progId="Excel.Sheet.12">
                  <p:embed/>
                  <p:pic>
                    <p:nvPicPr>
                      <p:cNvPr id="0" name=""/>
                      <p:cNvPicPr/>
                      <p:nvPr/>
                    </p:nvPicPr>
                    <p:blipFill>
                      <a:blip r:embed="rId5"/>
                      <a:stretch>
                        <a:fillRect/>
                      </a:stretch>
                    </p:blipFill>
                    <p:spPr>
                      <a:xfrm>
                        <a:off x="3465095" y="1462990"/>
                        <a:ext cx="7637463" cy="1262063"/>
                      </a:xfrm>
                      <a:prstGeom prst="rect">
                        <a:avLst/>
                      </a:prstGeom>
                    </p:spPr>
                  </p:pic>
                </p:oleObj>
              </mc:Fallback>
            </mc:AlternateContent>
          </a:graphicData>
        </a:graphic>
      </p:graphicFrame>
    </p:spTree>
    <p:extLst>
      <p:ext uri="{BB962C8B-B14F-4D97-AF65-F5344CB8AC3E}">
        <p14:creationId xmlns:p14="http://schemas.microsoft.com/office/powerpoint/2010/main" val="5673283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任意多边形: 形状 1">
            <a:extLst>
              <a:ext uri="{FF2B5EF4-FFF2-40B4-BE49-F238E27FC236}">
                <a16:creationId xmlns:a16="http://schemas.microsoft.com/office/drawing/2014/main" id="{EE8C8854-7F1B-13F8-587D-7E40477EBFFF}"/>
              </a:ext>
            </a:extLst>
          </p:cNvPr>
          <p:cNvSpPr/>
          <p:nvPr/>
        </p:nvSpPr>
        <p:spPr>
          <a:xfrm rot="2045644">
            <a:off x="10347621" y="5492518"/>
            <a:ext cx="2520000" cy="2520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5" name="矩形 8">
            <a:extLst>
              <a:ext uri="{FF2B5EF4-FFF2-40B4-BE49-F238E27FC236}">
                <a16:creationId xmlns:a16="http://schemas.microsoft.com/office/drawing/2014/main" id="{FA62B230-5E45-51CC-95A7-93208C5F71CB}"/>
              </a:ext>
            </a:extLst>
          </p:cNvPr>
          <p:cNvSpPr/>
          <p:nvPr/>
        </p:nvSpPr>
        <p:spPr>
          <a:xfrm>
            <a:off x="7123486" y="2794163"/>
            <a:ext cx="2375568" cy="1107996"/>
          </a:xfrm>
          <a:prstGeom prst="rect">
            <a:avLst/>
          </a:prstGeom>
          <a:noFill/>
          <a:ln w="28575">
            <a:noFill/>
          </a:ln>
        </p:spPr>
        <p:txBody>
          <a:bodyPr wrap="square">
            <a:spAutoFit/>
          </a:bodyPr>
          <a:lstStyle/>
          <a:p>
            <a:r>
              <a:rPr lang="zh-TW" altLang="en-US" sz="6600" b="1" spc="600" dirty="0">
                <a:latin typeface="標楷體" panose="03000509000000000000" pitchFamily="65" charset="-120"/>
                <a:ea typeface="標楷體" panose="03000509000000000000" pitchFamily="65" charset="-120"/>
                <a:cs typeface="+mn-ea"/>
                <a:sym typeface="+mn-lt"/>
              </a:rPr>
              <a:t>離職</a:t>
            </a:r>
          </a:p>
        </p:txBody>
      </p:sp>
      <p:sp>
        <p:nvSpPr>
          <p:cNvPr id="6" name="矩形: 圆角 4">
            <a:extLst>
              <a:ext uri="{FF2B5EF4-FFF2-40B4-BE49-F238E27FC236}">
                <a16:creationId xmlns:a16="http://schemas.microsoft.com/office/drawing/2014/main" id="{356B2F70-11C2-588D-2975-87C1FA522BB5}"/>
              </a:ext>
            </a:extLst>
          </p:cNvPr>
          <p:cNvSpPr/>
          <p:nvPr/>
        </p:nvSpPr>
        <p:spPr>
          <a:xfrm>
            <a:off x="0" y="1446612"/>
            <a:ext cx="10377889" cy="4406276"/>
          </a:xfrm>
          <a:prstGeom prst="rect">
            <a:avLst/>
          </a:prstGeom>
          <a:solidFill>
            <a:schemeClr val="accent6">
              <a:lumMod val="20000"/>
              <a:lumOff val="80000"/>
              <a:alpha val="52941"/>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pic>
        <p:nvPicPr>
          <p:cNvPr id="2" name="圖片 1">
            <a:extLst>
              <a:ext uri="{FF2B5EF4-FFF2-40B4-BE49-F238E27FC236}">
                <a16:creationId xmlns:a16="http://schemas.microsoft.com/office/drawing/2014/main" id="{6C0C63B9-13F4-0D79-2E43-8869672563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742" y="6104668"/>
            <a:ext cx="3249991" cy="647850"/>
          </a:xfrm>
          <a:prstGeom prst="rect">
            <a:avLst/>
          </a:prstGeom>
        </p:spPr>
      </p:pic>
      <p:sp>
        <p:nvSpPr>
          <p:cNvPr id="7" name="投影片編號版面配置區 11">
            <a:extLst>
              <a:ext uri="{FF2B5EF4-FFF2-40B4-BE49-F238E27FC236}">
                <a16:creationId xmlns:a16="http://schemas.microsoft.com/office/drawing/2014/main" id="{9534727C-7A86-F38F-2516-3263B85F360D}"/>
              </a:ext>
            </a:extLst>
          </p:cNvPr>
          <p:cNvSpPr>
            <a:spLocks noGrp="1"/>
          </p:cNvSpPr>
          <p:nvPr>
            <p:ph type="sldNum" sz="quarter" idx="12"/>
          </p:nvPr>
        </p:nvSpPr>
        <p:spPr>
          <a:xfrm>
            <a:off x="-1546654" y="829707"/>
            <a:ext cx="2743200" cy="365125"/>
          </a:xfrm>
        </p:spPr>
        <p:txBody>
          <a:bodyPr/>
          <a:lstStyle/>
          <a:p>
            <a:fld id="{7BD80B0F-6881-4047-A1BD-5901B0F00B99}" type="slidenum">
              <a:rPr lang="zh-CN" altLang="en-US" smtClean="0"/>
              <a:t>53</a:t>
            </a:fld>
            <a:endParaRPr lang="zh-CN" altLang="en-US" dirty="0"/>
          </a:p>
        </p:txBody>
      </p:sp>
    </p:spTree>
    <p:extLst>
      <p:ext uri="{BB962C8B-B14F-4D97-AF65-F5344CB8AC3E}">
        <p14:creationId xmlns:p14="http://schemas.microsoft.com/office/powerpoint/2010/main" val="22167305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54</a:t>
            </a:fld>
            <a:endParaRPr lang="zh-CN" altLang="en-US" dirty="0"/>
          </a:p>
        </p:txBody>
      </p:sp>
      <p:sp>
        <p:nvSpPr>
          <p:cNvPr id="9" name="矩形 8">
            <a:extLst>
              <a:ext uri="{FF2B5EF4-FFF2-40B4-BE49-F238E27FC236}">
                <a16:creationId xmlns:a16="http://schemas.microsoft.com/office/drawing/2014/main" id="{F9EF4B25-E922-135B-0D81-0338AFFDA9A3}"/>
              </a:ext>
            </a:extLst>
          </p:cNvPr>
          <p:cNvSpPr/>
          <p:nvPr/>
        </p:nvSpPr>
        <p:spPr>
          <a:xfrm>
            <a:off x="1466795" y="1289388"/>
            <a:ext cx="11976896" cy="4431983"/>
          </a:xfrm>
          <a:prstGeom prst="rect">
            <a:avLst/>
          </a:prstGeom>
        </p:spPr>
        <p:txBody>
          <a:bodyPr wrap="square">
            <a:spAutoFit/>
          </a:bodyPr>
          <a:lstStyle/>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Q.</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離職選擇暫不請領，隨時都可以申請領回嗎</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p>
          <a:p>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a:t>
            </a:r>
          </a:p>
          <a:p>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依私校退撫條例第</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25</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條及私校退撫條例施行細則第</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30</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條之規定，</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符合離職、資遣教職員，得不領取其依規定核發之離職或資遣給與，</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   於</a:t>
            </a:r>
            <a:r>
              <a:rPr lang="zh-TW" altLang="en-US" sz="2400" b="1" dirty="0">
                <a:solidFill>
                  <a:srgbClr val="FF0000"/>
                </a:solidFill>
                <a:latin typeface="標楷體" panose="03000509000000000000" pitchFamily="65" charset="-120"/>
                <a:ea typeface="標楷體" panose="03000509000000000000" pitchFamily="65" charset="-120"/>
                <a:cs typeface="Times New Roman" panose="02020603050405020304" pitchFamily="18" charset="0"/>
                <a:sym typeface="+mn-lt"/>
              </a:rPr>
              <a:t>年滿</a:t>
            </a:r>
            <a:r>
              <a:rPr lang="en-US" altLang="zh-TW" sz="2400" b="1" dirty="0">
                <a:solidFill>
                  <a:srgbClr val="FF0000"/>
                </a:solidFill>
                <a:latin typeface="標楷體" panose="03000509000000000000" pitchFamily="65" charset="-120"/>
                <a:ea typeface="標楷體" panose="03000509000000000000" pitchFamily="65" charset="-120"/>
                <a:cs typeface="Times New Roman" panose="02020603050405020304" pitchFamily="18" charset="0"/>
                <a:sym typeface="+mn-lt"/>
              </a:rPr>
              <a:t>60</a:t>
            </a:r>
            <a:r>
              <a:rPr lang="zh-TW" altLang="en-US" sz="2400" b="1" dirty="0">
                <a:solidFill>
                  <a:srgbClr val="FF0000"/>
                </a:solidFill>
                <a:latin typeface="標楷體" panose="03000509000000000000" pitchFamily="65" charset="-120"/>
                <a:ea typeface="標楷體" panose="03000509000000000000" pitchFamily="65" charset="-120"/>
                <a:cs typeface="Times New Roman" panose="02020603050405020304" pitchFamily="18" charset="0"/>
                <a:sym typeface="+mn-lt"/>
              </a:rPr>
              <a:t>歲之日起</a:t>
            </a:r>
            <a:r>
              <a:rPr lang="zh-TW" altLang="en-US"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由儲金管理會</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發還其未領取離職或資遣給與本息</a:t>
            </a:r>
            <a:r>
              <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24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即，</a:t>
            </a:r>
            <a:r>
              <a:rPr lang="zh-TW" altLang="en-US"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a:t>
            </a:r>
            <a:r>
              <a:rPr lang="zh-TW" altLang="en-US" sz="2400" b="1" u="sng" dirty="0">
                <a:solidFill>
                  <a:schemeClr val="accent1"/>
                </a:solidFill>
                <a:latin typeface="標楷體" panose="03000509000000000000" pitchFamily="65" charset="-120"/>
                <a:ea typeface="標楷體" panose="03000509000000000000" pitchFamily="65" charset="-120"/>
                <a:cs typeface="Times New Roman" panose="02020603050405020304" pitchFamily="18" charset="0"/>
                <a:sym typeface="+mn-lt"/>
              </a:rPr>
              <a:t>未領之離職或資遣給與本息</a:t>
            </a:r>
            <a:r>
              <a:rPr lang="zh-TW" altLang="en-US"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必須於</a:t>
            </a:r>
            <a:r>
              <a:rPr lang="zh-TW" altLang="en-US" sz="24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年滿</a:t>
            </a:r>
            <a:r>
              <a:rPr lang="en-US" altLang="zh-TW" sz="24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60</a:t>
            </a:r>
            <a:r>
              <a:rPr lang="zh-TW" altLang="en-US" sz="24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歲之日起得申請領回</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未達法定年齡前，除</a:t>
            </a:r>
            <a:r>
              <a:rPr lang="zh-TW" altLang="en-US" sz="24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在職</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辦理退休、資遣、撫卹案件情況下</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可併計未領取</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離職金、資遣給與之任職年資</a:t>
            </a:r>
            <a:r>
              <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，尚無隨時申請領回之法源依據。</a:t>
            </a:r>
            <a:endParaRPr lang="en-US" altLang="zh-TW" sz="24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4" name="矩形 8">
            <a:extLst>
              <a:ext uri="{FF2B5EF4-FFF2-40B4-BE49-F238E27FC236}">
                <a16:creationId xmlns:a16="http://schemas.microsoft.com/office/drawing/2014/main" id="{15A2CFEC-1A9B-19F5-914A-BCBACADCBF33}"/>
              </a:ext>
            </a:extLst>
          </p:cNvPr>
          <p:cNvSpPr/>
          <p:nvPr/>
        </p:nvSpPr>
        <p:spPr>
          <a:xfrm>
            <a:off x="1735839" y="519947"/>
            <a:ext cx="3256897" cy="769441"/>
          </a:xfrm>
          <a:prstGeom prst="homePlate">
            <a:avLst/>
          </a:prstGeom>
          <a:solidFill>
            <a:schemeClr val="bg2">
              <a:lumMod val="90000"/>
            </a:schemeClr>
          </a:solidFill>
          <a:ln w="28575">
            <a:noFill/>
          </a:ln>
        </p:spPr>
        <p:txBody>
          <a:bodyPr wrap="square">
            <a:spAutoFit/>
          </a:bodyPr>
          <a:lstStyle/>
          <a:p>
            <a:pPr algn="ctr"/>
            <a:r>
              <a:rPr lang="zh-TW" altLang="en-US" sz="4400" b="1" spc="600" dirty="0">
                <a:solidFill>
                  <a:srgbClr val="0000FF"/>
                </a:solidFill>
                <a:latin typeface="標楷體" panose="03000509000000000000" pitchFamily="65" charset="-120"/>
                <a:ea typeface="標楷體" panose="03000509000000000000" pitchFamily="65" charset="-120"/>
                <a:cs typeface="+mn-ea"/>
                <a:sym typeface="+mn-lt"/>
              </a:rPr>
              <a:t>常見問題</a:t>
            </a:r>
          </a:p>
        </p:txBody>
      </p:sp>
      <p:pic>
        <p:nvPicPr>
          <p:cNvPr id="5" name="Picture 2" descr="三色簡約風格問號, 疑惑問號, 萌萌, 動畫片素材圖案，PSD和PNG圖片免費下載">
            <a:extLst>
              <a:ext uri="{FF2B5EF4-FFF2-40B4-BE49-F238E27FC236}">
                <a16:creationId xmlns:a16="http://schemas.microsoft.com/office/drawing/2014/main" id="{7EA185F5-F520-4A1A-54A9-F2A0B1A2C6E2}"/>
              </a:ext>
            </a:extLst>
          </p:cNvPr>
          <p:cNvPicPr>
            <a:picLocks noChangeAspect="1" noChangeArrowheads="1"/>
          </p:cNvPicPr>
          <p:nvPr/>
        </p:nvPicPr>
        <p:blipFill>
          <a:blip r:embed="rId4" cstate="hqprint">
            <a:extLst>
              <a:ext uri="{BEBA8EAE-BF5A-486C-A8C5-ECC9F3942E4B}">
                <a14:imgProps xmlns:a14="http://schemas.microsoft.com/office/drawing/2010/main">
                  <a14:imgLayer r:embed="rId5">
                    <a14:imgEffect>
                      <a14:artisticCrisscrossEtching/>
                    </a14:imgEffect>
                  </a14:imgLayer>
                </a14:imgProps>
              </a:ext>
              <a:ext uri="{28A0092B-C50C-407E-A947-70E740481C1C}">
                <a14:useLocalDpi xmlns:a14="http://schemas.microsoft.com/office/drawing/2010/main" val="0"/>
              </a:ext>
            </a:extLst>
          </a:blip>
          <a:srcRect/>
          <a:stretch>
            <a:fillRect/>
          </a:stretch>
        </p:blipFill>
        <p:spPr bwMode="auto">
          <a:xfrm rot="863170">
            <a:off x="9764971" y="165607"/>
            <a:ext cx="1525636" cy="1525636"/>
          </a:xfrm>
          <a:prstGeom prst="rect">
            <a:avLst/>
          </a:prstGeom>
          <a:noFill/>
          <a:ln>
            <a:noFill/>
          </a:ln>
        </p:spPr>
      </p:pic>
    </p:spTree>
    <p:extLst>
      <p:ext uri="{BB962C8B-B14F-4D97-AF65-F5344CB8AC3E}">
        <p14:creationId xmlns:p14="http://schemas.microsoft.com/office/powerpoint/2010/main" val="4589664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55</a:t>
            </a:fld>
            <a:endParaRPr lang="zh-CN" altLang="en-US" dirty="0"/>
          </a:p>
        </p:txBody>
      </p:sp>
      <p:sp>
        <p:nvSpPr>
          <p:cNvPr id="9" name="矩形 8">
            <a:extLst>
              <a:ext uri="{FF2B5EF4-FFF2-40B4-BE49-F238E27FC236}">
                <a16:creationId xmlns:a16="http://schemas.microsoft.com/office/drawing/2014/main" id="{F9EF4B25-E922-135B-0D81-0338AFFDA9A3}"/>
              </a:ext>
            </a:extLst>
          </p:cNvPr>
          <p:cNvSpPr/>
          <p:nvPr/>
        </p:nvSpPr>
        <p:spPr>
          <a:xfrm>
            <a:off x="1434127" y="1551304"/>
            <a:ext cx="11643310" cy="1477328"/>
          </a:xfrm>
          <a:prstGeom prst="rect">
            <a:avLst/>
          </a:prstGeom>
        </p:spPr>
        <p:txBody>
          <a:bodyPr wrap="square">
            <a:spAutoFit/>
          </a:bodyPr>
          <a:lstStyle/>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教職員</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須</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為私校退撫條例第</a:t>
            </a:r>
            <a:r>
              <a:rPr lang="en-US" altLang="zh-TW"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3</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條規範之</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編制內、有給、專任、現職人員</a:t>
            </a:r>
            <a:r>
              <a:rPr lang="en-US" altLang="zh-TW"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不一定</a:t>
            </a:r>
            <a:r>
              <a:rPr lang="en-US" altLang="zh-TW"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u="sng" dirty="0">
                <a:latin typeface="標楷體" panose="03000509000000000000" pitchFamily="65" charset="-120"/>
                <a:ea typeface="標楷體" panose="03000509000000000000" pitchFamily="65" charset="-120"/>
                <a:cs typeface="Times New Roman" panose="02020603050405020304" pitchFamily="18" charset="0"/>
                <a:sym typeface="+mn-lt"/>
              </a:rPr>
              <a:t>，</a:t>
            </a:r>
            <a:r>
              <a:rPr lang="zh-TW" altLang="en-US" sz="1800" b="1" u="sng" dirty="0">
                <a:latin typeface="標楷體" panose="03000509000000000000" pitchFamily="65" charset="-120"/>
                <a:ea typeface="標楷體" panose="03000509000000000000" pitchFamily="65" charset="-120"/>
                <a:cs typeface="Times New Roman" panose="02020603050405020304" pitchFamily="18" charset="0"/>
                <a:sym typeface="+mn-lt"/>
              </a:rPr>
              <a:t>得以申請辦理</a:t>
            </a:r>
            <a:r>
              <a:rPr lang="zh-TW" altLang="en-US" sz="1800" u="sng" dirty="0">
                <a:latin typeface="標楷體" panose="03000509000000000000" pitchFamily="65" charset="-120"/>
                <a:ea typeface="標楷體" panose="03000509000000000000" pitchFamily="65" charset="-120"/>
                <a:cs typeface="Times New Roman" panose="02020603050405020304" pitchFamily="18" charset="0"/>
                <a:sym typeface="+mn-lt"/>
              </a:rPr>
              <a:t>。</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請</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以</a:t>
            </a:r>
            <a:r>
              <a:rPr lang="zh-TW" altLang="en-US"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離職給與申請書</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rPr>
              <a:t>檢視文件是否完備後送案至儲金會。</a:t>
            </a:r>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 *教育部於</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112</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年</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6</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月</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9</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日修訂私校退撫條例第</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25</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條第</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1</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項規定，為保障教職員權益，</a:t>
            </a:r>
            <a:endPar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endParaRPr>
          </a:p>
          <a:p>
            <a:r>
              <a:rPr lang="zh-TW" altLang="en-US"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   </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請各承辦人務必詳閱並熟稔前述簡報頁面之內容</a:t>
            </a:r>
            <a:r>
              <a:rPr lang="en-US" altLang="zh-TW"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sym typeface="+mn-lt"/>
              </a:rPr>
              <a:t>!!</a:t>
            </a:r>
          </a:p>
        </p:txBody>
      </p:sp>
      <p:sp>
        <p:nvSpPr>
          <p:cNvPr id="13" name="矩形 8">
            <a:extLst>
              <a:ext uri="{FF2B5EF4-FFF2-40B4-BE49-F238E27FC236}">
                <a16:creationId xmlns:a16="http://schemas.microsoft.com/office/drawing/2014/main" id="{B3D6964B-5BBA-F701-AD5A-75C2DE285937}"/>
              </a:ext>
            </a:extLst>
          </p:cNvPr>
          <p:cNvSpPr/>
          <p:nvPr/>
        </p:nvSpPr>
        <p:spPr>
          <a:xfrm>
            <a:off x="1891309" y="603880"/>
            <a:ext cx="1573786" cy="769441"/>
          </a:xfrm>
          <a:prstGeom prst="rect">
            <a:avLst/>
          </a:prstGeom>
          <a:solidFill>
            <a:schemeClr val="accent1">
              <a:lumMod val="20000"/>
              <a:lumOff val="80000"/>
            </a:schemeClr>
          </a:solidFill>
          <a:ln w="28575">
            <a:solidFill>
              <a:schemeClr val="tx1"/>
            </a:solidFill>
          </a:ln>
        </p:spPr>
        <p:txBody>
          <a:bodyPr wrap="square">
            <a:spAutoFit/>
          </a:bodyPr>
          <a:lstStyle/>
          <a:p>
            <a:r>
              <a:rPr lang="zh-TW" altLang="en-US" sz="44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離職</a:t>
            </a:r>
          </a:p>
        </p:txBody>
      </p:sp>
      <p:graphicFrame>
        <p:nvGraphicFramePr>
          <p:cNvPr id="2" name="物件 1">
            <a:extLst>
              <a:ext uri="{FF2B5EF4-FFF2-40B4-BE49-F238E27FC236}">
                <a16:creationId xmlns:a16="http://schemas.microsoft.com/office/drawing/2014/main" id="{1BC96CAA-C262-A995-6DE4-9D9A433A1936}"/>
              </a:ext>
            </a:extLst>
          </p:cNvPr>
          <p:cNvGraphicFramePr>
            <a:graphicFrameLocks noChangeAspect="1"/>
          </p:cNvGraphicFramePr>
          <p:nvPr>
            <p:extLst>
              <p:ext uri="{D42A27DB-BD31-4B8C-83A1-F6EECF244321}">
                <p14:modId xmlns:p14="http://schemas.microsoft.com/office/powerpoint/2010/main" val="477461951"/>
              </p:ext>
            </p:extLst>
          </p:nvPr>
        </p:nvGraphicFramePr>
        <p:xfrm>
          <a:off x="3911141" y="502031"/>
          <a:ext cx="7104062" cy="936625"/>
        </p:xfrm>
        <a:graphic>
          <a:graphicData uri="http://schemas.openxmlformats.org/presentationml/2006/ole">
            <mc:AlternateContent xmlns:mc="http://schemas.openxmlformats.org/markup-compatibility/2006">
              <mc:Choice xmlns:v="urn:schemas-microsoft-com:vml" Requires="v">
                <p:oleObj name="Worksheet" r:id="rId4" imgW="5057631" imgH="666736" progId="Excel.Sheet.12">
                  <p:embed/>
                </p:oleObj>
              </mc:Choice>
              <mc:Fallback>
                <p:oleObj name="Worksheet" r:id="rId4" imgW="5057631" imgH="666736" progId="Excel.Sheet.12">
                  <p:embed/>
                  <p:pic>
                    <p:nvPicPr>
                      <p:cNvPr id="2" name="物件 1">
                        <a:extLst>
                          <a:ext uri="{FF2B5EF4-FFF2-40B4-BE49-F238E27FC236}">
                            <a16:creationId xmlns:a16="http://schemas.microsoft.com/office/drawing/2014/main" id="{1BC96CAA-C262-A995-6DE4-9D9A433A1936}"/>
                          </a:ext>
                        </a:extLst>
                      </p:cNvPr>
                      <p:cNvPicPr/>
                      <p:nvPr/>
                    </p:nvPicPr>
                    <p:blipFill>
                      <a:blip r:embed="rId5"/>
                      <a:stretch>
                        <a:fillRect/>
                      </a:stretch>
                    </p:blipFill>
                    <p:spPr>
                      <a:xfrm>
                        <a:off x="3911141" y="502031"/>
                        <a:ext cx="7104062" cy="936625"/>
                      </a:xfrm>
                      <a:prstGeom prst="rect">
                        <a:avLst/>
                      </a:prstGeom>
                    </p:spPr>
                  </p:pic>
                </p:oleObj>
              </mc:Fallback>
            </mc:AlternateContent>
          </a:graphicData>
        </a:graphic>
      </p:graphicFrame>
      <p:pic>
        <p:nvPicPr>
          <p:cNvPr id="4" name="圖片 3">
            <a:extLst>
              <a:ext uri="{FF2B5EF4-FFF2-40B4-BE49-F238E27FC236}">
                <a16:creationId xmlns:a16="http://schemas.microsoft.com/office/drawing/2014/main" id="{62E28715-75E5-4763-7734-83B4F80737F4}"/>
              </a:ext>
            </a:extLst>
          </p:cNvPr>
          <p:cNvPicPr>
            <a:picLocks noChangeAspect="1"/>
          </p:cNvPicPr>
          <p:nvPr/>
        </p:nvPicPr>
        <p:blipFill>
          <a:blip r:embed="rId6"/>
          <a:stretch>
            <a:fillRect/>
          </a:stretch>
        </p:blipFill>
        <p:spPr>
          <a:xfrm>
            <a:off x="333323" y="3206615"/>
            <a:ext cx="5687262" cy="2988762"/>
          </a:xfrm>
          <a:prstGeom prst="rect">
            <a:avLst/>
          </a:prstGeom>
        </p:spPr>
      </p:pic>
      <p:pic>
        <p:nvPicPr>
          <p:cNvPr id="6" name="圖片 5">
            <a:extLst>
              <a:ext uri="{FF2B5EF4-FFF2-40B4-BE49-F238E27FC236}">
                <a16:creationId xmlns:a16="http://schemas.microsoft.com/office/drawing/2014/main" id="{CC23588E-D922-90AC-A617-8F7B1423FC71}"/>
              </a:ext>
            </a:extLst>
          </p:cNvPr>
          <p:cNvPicPr>
            <a:picLocks noChangeAspect="1"/>
          </p:cNvPicPr>
          <p:nvPr/>
        </p:nvPicPr>
        <p:blipFill>
          <a:blip r:embed="rId7"/>
          <a:stretch>
            <a:fillRect/>
          </a:stretch>
        </p:blipFill>
        <p:spPr>
          <a:xfrm>
            <a:off x="6096000" y="3028632"/>
            <a:ext cx="5927388" cy="3664399"/>
          </a:xfrm>
          <a:prstGeom prst="rect">
            <a:avLst/>
          </a:prstGeom>
        </p:spPr>
      </p:pic>
    </p:spTree>
    <p:extLst>
      <p:ext uri="{BB962C8B-B14F-4D97-AF65-F5344CB8AC3E}">
        <p14:creationId xmlns:p14="http://schemas.microsoft.com/office/powerpoint/2010/main" val="339645606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Arial" panose="020B0604020202020204"/>
                <a:ea typeface="黑体" panose="02010609060101010101" pitchFamily="49"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zh-CN" altLang="en-US" b="0" i="0" u="none" strike="noStrike" kern="1200" cap="none" spc="0" normalizeH="0" baseline="0" noProof="0" dirty="0">
              <a:ln>
                <a:noFill/>
              </a:ln>
              <a:solidFill>
                <a:schemeClr val="bg1"/>
              </a:solidFill>
              <a:effectLst/>
              <a:uLnTx/>
              <a:uFillTx/>
              <a:latin typeface="Arial" panose="020B0604020202020204"/>
              <a:ea typeface="黑体" panose="02010609060101010101" pitchFamily="49" charset="-122"/>
              <a:cs typeface="+mn-cs"/>
            </a:endParaRPr>
          </a:p>
        </p:txBody>
      </p:sp>
      <p:sp>
        <p:nvSpPr>
          <p:cNvPr id="2" name="文字方塊 1">
            <a:extLst>
              <a:ext uri="{FF2B5EF4-FFF2-40B4-BE49-F238E27FC236}">
                <a16:creationId xmlns:a16="http://schemas.microsoft.com/office/drawing/2014/main" id="{4844DFED-8928-43EB-BA3D-BFF61CC09DE1}"/>
              </a:ext>
            </a:extLst>
          </p:cNvPr>
          <p:cNvSpPr txBox="1"/>
          <p:nvPr/>
        </p:nvSpPr>
        <p:spPr>
          <a:xfrm>
            <a:off x="1638952" y="784023"/>
            <a:ext cx="11713718" cy="1605568"/>
          </a:xfrm>
          <a:prstGeom prst="rect">
            <a:avLst/>
          </a:prstGeom>
          <a:noFill/>
        </p:spPr>
        <p:txBody>
          <a:bodyPr wrap="square" rtlCol="0">
            <a:spAutoFit/>
          </a:bodyPr>
          <a:lstStyle/>
          <a:p>
            <a:pPr marL="342900" indent="-342900">
              <a:lnSpc>
                <a:spcPts val="2500"/>
              </a:lnSpc>
              <a:spcAft>
                <a:spcPts val="600"/>
              </a:spcAft>
              <a:buFont typeface="Wingdings" panose="05000000000000000000" pitchFamily="2" charset="2"/>
              <a:buChar char="p"/>
            </a:pPr>
            <a:r>
              <a:rPr lang="zh-TW" altLang="en-US" sz="2400" b="1" kern="100" dirty="0">
                <a:effectLst/>
                <a:latin typeface="標楷體" panose="03000509000000000000" pitchFamily="65" charset="-120"/>
                <a:ea typeface="標楷體" panose="03000509000000000000" pitchFamily="65" charset="-120"/>
                <a:cs typeface="Times New Roman" panose="02020603050405020304" pitchFamily="18" charset="0"/>
              </a:rPr>
              <a:t>教職員於離職時選擇</a:t>
            </a:r>
            <a:r>
              <a:rPr lang="zh-TW" altLang="en-US" sz="2400" b="1" kern="100" dirty="0">
                <a:solidFill>
                  <a:schemeClr val="accent5">
                    <a:lumMod val="50000"/>
                  </a:schemeClr>
                </a:solidFill>
                <a:effectLst/>
                <a:latin typeface="標楷體" panose="03000509000000000000" pitchFamily="65" charset="-120"/>
                <a:ea typeface="標楷體" panose="03000509000000000000" pitchFamily="65" charset="-120"/>
                <a:cs typeface="Times New Roman" panose="02020603050405020304" pitchFamily="18" charset="0"/>
              </a:rPr>
              <a:t>暫不請領</a:t>
            </a:r>
            <a:endParaRPr lang="en-US" altLang="zh-TW" sz="24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a:lnSpc>
                <a:spcPts val="2500"/>
              </a:lnSpc>
              <a:spcAft>
                <a:spcPts val="600"/>
              </a:spcAft>
            </a:pPr>
            <a:r>
              <a:rPr lang="zh-TW" altLang="en-US" sz="2400" kern="100" dirty="0">
                <a:latin typeface="標楷體" panose="03000509000000000000" pitchFamily="65" charset="-120"/>
                <a:ea typeface="標楷體" panose="03000509000000000000" pitchFamily="65" charset="-120"/>
                <a:cs typeface="Times New Roman" panose="02020603050405020304" pitchFamily="18" charset="0"/>
              </a:rPr>
              <a:t>  </a:t>
            </a:r>
            <a:r>
              <a:rPr lang="zh-TW" altLang="en-US" sz="2200" kern="100" dirty="0">
                <a:effectLst/>
                <a:latin typeface="標楷體" panose="03000509000000000000" pitchFamily="65" charset="-120"/>
                <a:ea typeface="標楷體" panose="03000509000000000000" pitchFamily="65" charset="-120"/>
                <a:cs typeface="Times New Roman" panose="02020603050405020304" pitchFamily="18" charset="0"/>
              </a:rPr>
              <a:t>其</a:t>
            </a:r>
            <a:r>
              <a:rPr lang="zh-TW" altLang="en-US" sz="2200" kern="100" dirty="0">
                <a:latin typeface="標楷體" panose="03000509000000000000" pitchFamily="65" charset="-120"/>
                <a:ea typeface="標楷體" panose="03000509000000000000" pitchFamily="65" charset="-120"/>
                <a:cs typeface="Times New Roman" panose="02020603050405020304" pitchFamily="18" charset="0"/>
              </a:rPr>
              <a:t>新制儲金</a:t>
            </a:r>
            <a:r>
              <a:rPr lang="zh-TW" altLang="en-US" sz="2200" kern="100" dirty="0">
                <a:effectLst/>
                <a:latin typeface="標楷體" panose="03000509000000000000" pitchFamily="65" charset="-120"/>
                <a:ea typeface="標楷體" panose="03000509000000000000" pitchFamily="65" charset="-120"/>
                <a:cs typeface="Times New Roman" panose="02020603050405020304" pitchFamily="18" charset="0"/>
              </a:rPr>
              <a:t>投資組合將</a:t>
            </a:r>
            <a:r>
              <a:rPr lang="zh-TW" altLang="en-US" sz="2200" kern="1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轉為</a:t>
            </a:r>
            <a:r>
              <a:rPr lang="zh-TW" altLang="en-US" sz="2200" b="1" u="sng" kern="1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預設</a:t>
            </a:r>
            <a:r>
              <a:rPr lang="zh-TW" altLang="en-US" sz="2200" u="sng" kern="100" dirty="0">
                <a:solidFill>
                  <a:srgbClr val="FF0000"/>
                </a:solidFill>
                <a:effectLst/>
                <a:latin typeface="標楷體" panose="03000509000000000000" pitchFamily="65" charset="-120"/>
                <a:ea typeface="標楷體" panose="03000509000000000000" pitchFamily="65" charset="-120"/>
                <a:cs typeface="Times New Roman" panose="02020603050405020304" pitchFamily="18" charset="0"/>
              </a:rPr>
              <a:t>之「存款型」</a:t>
            </a:r>
            <a:r>
              <a:rPr lang="zh-TW" altLang="en-US" sz="2200" kern="100" dirty="0">
                <a:effectLst/>
                <a:latin typeface="標楷體" panose="03000509000000000000" pitchFamily="65" charset="-120"/>
                <a:ea typeface="標楷體" panose="03000509000000000000" pitchFamily="65" charset="-120"/>
                <a:cs typeface="Times New Roman" panose="02020603050405020304" pitchFamily="18" charset="0"/>
              </a:rPr>
              <a:t>，</a:t>
            </a:r>
            <a:endParaRPr lang="en-US" altLang="zh-TW" sz="22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a:lnSpc>
                <a:spcPts val="2500"/>
              </a:lnSpc>
              <a:spcAft>
                <a:spcPts val="600"/>
              </a:spcAft>
            </a:pPr>
            <a:r>
              <a:rPr lang="zh-TW" altLang="en-US" sz="2200" kern="100" dirty="0">
                <a:latin typeface="標楷體" panose="03000509000000000000" pitchFamily="65" charset="-120"/>
                <a:ea typeface="標楷體" panose="03000509000000000000" pitchFamily="65" charset="-120"/>
                <a:cs typeface="Times New Roman" panose="02020603050405020304" pitchFamily="18" charset="0"/>
              </a:rPr>
              <a:t>  請至</a:t>
            </a:r>
            <a:r>
              <a:rPr lang="zh-TW" altLang="en-US" sz="2200" kern="100" dirty="0">
                <a:effectLst/>
                <a:latin typeface="標楷體" panose="03000509000000000000" pitchFamily="65" charset="-120"/>
                <a:ea typeface="標楷體" panose="03000509000000000000" pitchFamily="65" charset="-120"/>
                <a:cs typeface="Times New Roman" panose="02020603050405020304" pitchFamily="18" charset="0"/>
              </a:rPr>
              <a:t>自主投資平台上，</a:t>
            </a:r>
            <a:r>
              <a:rPr lang="zh-TW" altLang="en-US" sz="2200" b="1" u="sng" kern="100"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自行</a:t>
            </a:r>
            <a:r>
              <a:rPr lang="zh-TW" altLang="en-US" sz="2200" b="1" u="sng"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更改</a:t>
            </a:r>
            <a:r>
              <a:rPr lang="zh-TW" altLang="en-US" sz="2200" kern="100" dirty="0">
                <a:effectLst/>
                <a:latin typeface="標楷體" panose="03000509000000000000" pitchFamily="65" charset="-120"/>
                <a:ea typeface="標楷體" panose="03000509000000000000" pitchFamily="65" charset="-120"/>
                <a:cs typeface="Times New Roman" panose="02020603050405020304" pitchFamily="18" charset="0"/>
              </a:rPr>
              <a:t>投資組合為「積極型」、「穩健型」或「保守型」，</a:t>
            </a:r>
            <a:endParaRPr lang="en-US" altLang="zh-TW" sz="22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a:lnSpc>
                <a:spcPts val="2500"/>
              </a:lnSpc>
              <a:spcAft>
                <a:spcPts val="600"/>
              </a:spcAft>
            </a:pPr>
            <a:r>
              <a:rPr lang="zh-TW" altLang="en-US" sz="2200" kern="100" dirty="0">
                <a:effectLst/>
                <a:latin typeface="標楷體" panose="03000509000000000000" pitchFamily="65" charset="-120"/>
                <a:ea typeface="標楷體" panose="03000509000000000000" pitchFamily="65" charset="-120"/>
                <a:cs typeface="Times New Roman" panose="02020603050405020304" pitchFamily="18" charset="0"/>
              </a:rPr>
              <a:t>  始能享有完整的投資收益。</a:t>
            </a:r>
          </a:p>
        </p:txBody>
      </p:sp>
      <p:sp>
        <p:nvSpPr>
          <p:cNvPr id="30" name="文字方塊 2">
            <a:extLst>
              <a:ext uri="{FF2B5EF4-FFF2-40B4-BE49-F238E27FC236}">
                <a16:creationId xmlns:a16="http://schemas.microsoft.com/office/drawing/2014/main" id="{47A4455C-94FB-48DB-8D67-EAF519DFD95D}"/>
              </a:ext>
            </a:extLst>
          </p:cNvPr>
          <p:cNvSpPr txBox="1">
            <a:spLocks noChangeArrowheads="1"/>
          </p:cNvSpPr>
          <p:nvPr/>
        </p:nvSpPr>
        <p:spPr bwMode="auto">
          <a:xfrm>
            <a:off x="1302940" y="3610831"/>
            <a:ext cx="1218221" cy="919401"/>
          </a:xfrm>
          <a:prstGeom prst="roundRect">
            <a:avLst/>
          </a:prstGeom>
          <a:solidFill>
            <a:schemeClr val="accent5">
              <a:lumMod val="20000"/>
              <a:lumOff val="80000"/>
            </a:schemeClr>
          </a:solidFill>
          <a:ln w="28575">
            <a:solidFill>
              <a:srgbClr val="0070C0"/>
            </a:solidFill>
          </a:ln>
        </p:spPr>
        <p:txBody>
          <a:bodyPr wrap="square" rtlCol="0">
            <a:spAutoFit/>
          </a:bodyPr>
          <a:lstStyle>
            <a:defPPr>
              <a:defRPr lang="zh-TW"/>
            </a:defPPr>
            <a:lvl1pPr algn="ctr">
              <a:defRPr sz="2400" b="1">
                <a:latin typeface="+mn-ea"/>
              </a:defRPr>
            </a:lvl1pPr>
          </a:lstStyle>
          <a:p>
            <a:r>
              <a:rPr lang="en-US" altLang="zh-TW" dirty="0">
                <a:latin typeface="標楷體" panose="03000509000000000000" pitchFamily="65" charset="-120"/>
                <a:ea typeface="標楷體" panose="03000509000000000000" pitchFamily="65" charset="-120"/>
              </a:rPr>
              <a:t>A</a:t>
            </a:r>
            <a:r>
              <a:rPr lang="zh-TW" altLang="en-US" dirty="0">
                <a:latin typeface="標楷體" panose="03000509000000000000" pitchFamily="65" charset="-120"/>
                <a:ea typeface="標楷體" panose="03000509000000000000" pitchFamily="65" charset="-120"/>
              </a:rPr>
              <a:t>校</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 離職</a:t>
            </a:r>
            <a:r>
              <a:rPr lang="en-US" dirty="0">
                <a:latin typeface="標楷體" panose="03000509000000000000" pitchFamily="65" charset="-120"/>
                <a:ea typeface="標楷體" panose="03000509000000000000" pitchFamily="65" charset="-120"/>
              </a:rPr>
              <a:t> </a:t>
            </a:r>
            <a:endParaRPr lang="zh-TW" altLang="en-US" dirty="0">
              <a:latin typeface="標楷體" panose="03000509000000000000" pitchFamily="65" charset="-120"/>
              <a:ea typeface="標楷體" panose="03000509000000000000" pitchFamily="65" charset="-120"/>
            </a:endParaRPr>
          </a:p>
        </p:txBody>
      </p:sp>
      <p:pic>
        <p:nvPicPr>
          <p:cNvPr id="3" name="圖片 2">
            <a:extLst>
              <a:ext uri="{FF2B5EF4-FFF2-40B4-BE49-F238E27FC236}">
                <a16:creationId xmlns:a16="http://schemas.microsoft.com/office/drawing/2014/main" id="{124AF649-2A0A-459C-9ED8-7EC29F750A6C}"/>
              </a:ext>
            </a:extLst>
          </p:cNvPr>
          <p:cNvPicPr>
            <a:picLocks noChangeAspect="1"/>
          </p:cNvPicPr>
          <p:nvPr/>
        </p:nvPicPr>
        <p:blipFill>
          <a:blip r:embed="rId4"/>
          <a:stretch>
            <a:fillRect/>
          </a:stretch>
        </p:blipFill>
        <p:spPr>
          <a:xfrm rot="12266596">
            <a:off x="2738297" y="3517544"/>
            <a:ext cx="365792" cy="408467"/>
          </a:xfrm>
          <a:prstGeom prst="rect">
            <a:avLst/>
          </a:prstGeom>
        </p:spPr>
      </p:pic>
      <p:sp>
        <p:nvSpPr>
          <p:cNvPr id="32" name="文字方塊 2">
            <a:extLst>
              <a:ext uri="{FF2B5EF4-FFF2-40B4-BE49-F238E27FC236}">
                <a16:creationId xmlns:a16="http://schemas.microsoft.com/office/drawing/2014/main" id="{6D089BDB-E23B-4E53-8F01-F807F5DD8761}"/>
              </a:ext>
            </a:extLst>
          </p:cNvPr>
          <p:cNvSpPr txBox="1">
            <a:spLocks noChangeArrowheads="1"/>
          </p:cNvSpPr>
          <p:nvPr/>
        </p:nvSpPr>
        <p:spPr bwMode="auto">
          <a:xfrm>
            <a:off x="3357988" y="3068243"/>
            <a:ext cx="1651509" cy="510778"/>
          </a:xfrm>
          <a:prstGeom prst="roundRect">
            <a:avLst/>
          </a:prstGeom>
          <a:solidFill>
            <a:schemeClr val="accent5">
              <a:lumMod val="20000"/>
              <a:lumOff val="80000"/>
            </a:schemeClr>
          </a:solidFill>
          <a:ln w="28575">
            <a:solidFill>
              <a:srgbClr val="0070C0"/>
            </a:solidFill>
          </a:ln>
        </p:spPr>
        <p:txBody>
          <a:bodyPr wrap="square" rtlCol="0">
            <a:spAutoFit/>
          </a:bodyPr>
          <a:lstStyle>
            <a:defPPr>
              <a:defRPr lang="zh-TW"/>
            </a:defPPr>
            <a:lvl1pPr algn="ctr">
              <a:defRPr sz="2400" b="1">
                <a:latin typeface="+mn-ea"/>
              </a:defRPr>
            </a:lvl1pPr>
          </a:lstStyle>
          <a:p>
            <a:r>
              <a:rPr lang="zh-TW" altLang="en-US" dirty="0">
                <a:latin typeface="標楷體" panose="03000509000000000000" pitchFamily="65" charset="-120"/>
                <a:ea typeface="標楷體" panose="03000509000000000000" pitchFamily="65" charset="-120"/>
              </a:rPr>
              <a:t>一次請領</a:t>
            </a:r>
          </a:p>
        </p:txBody>
      </p:sp>
      <p:sp>
        <p:nvSpPr>
          <p:cNvPr id="33" name="文字方塊 2">
            <a:extLst>
              <a:ext uri="{FF2B5EF4-FFF2-40B4-BE49-F238E27FC236}">
                <a16:creationId xmlns:a16="http://schemas.microsoft.com/office/drawing/2014/main" id="{10FD5BE8-1714-4EFE-891F-47CE6EAF65F7}"/>
              </a:ext>
            </a:extLst>
          </p:cNvPr>
          <p:cNvSpPr txBox="1">
            <a:spLocks noChangeArrowheads="1"/>
          </p:cNvSpPr>
          <p:nvPr/>
        </p:nvSpPr>
        <p:spPr bwMode="auto">
          <a:xfrm>
            <a:off x="3314842" y="4387956"/>
            <a:ext cx="1673226" cy="510778"/>
          </a:xfrm>
          <a:prstGeom prst="roundRect">
            <a:avLst/>
          </a:prstGeom>
          <a:solidFill>
            <a:schemeClr val="accent5">
              <a:lumMod val="20000"/>
              <a:lumOff val="80000"/>
            </a:schemeClr>
          </a:solidFill>
          <a:ln w="28575">
            <a:solidFill>
              <a:srgbClr val="0070C0"/>
            </a:solidFill>
          </a:ln>
        </p:spPr>
        <p:txBody>
          <a:bodyPr wrap="square" rtlCol="0">
            <a:spAutoFit/>
          </a:bodyPr>
          <a:lstStyle>
            <a:defPPr>
              <a:defRPr lang="zh-TW"/>
            </a:defPPr>
            <a:lvl1pPr algn="ctr">
              <a:defRPr sz="2400" b="1">
                <a:latin typeface="+mn-ea"/>
              </a:defRPr>
            </a:lvl1pPr>
          </a:lstStyle>
          <a:p>
            <a:r>
              <a:rPr lang="zh-TW" altLang="en-US" dirty="0">
                <a:latin typeface="標楷體" panose="03000509000000000000" pitchFamily="65" charset="-120"/>
                <a:ea typeface="標楷體" panose="03000509000000000000" pitchFamily="65" charset="-120"/>
              </a:rPr>
              <a:t>暫不請領</a:t>
            </a:r>
          </a:p>
        </p:txBody>
      </p:sp>
      <p:pic>
        <p:nvPicPr>
          <p:cNvPr id="34" name="圖片 33">
            <a:extLst>
              <a:ext uri="{FF2B5EF4-FFF2-40B4-BE49-F238E27FC236}">
                <a16:creationId xmlns:a16="http://schemas.microsoft.com/office/drawing/2014/main" id="{FA508615-DBB5-43CC-8EC4-730B6A29AD80}"/>
              </a:ext>
            </a:extLst>
          </p:cNvPr>
          <p:cNvPicPr>
            <a:picLocks noChangeAspect="1"/>
          </p:cNvPicPr>
          <p:nvPr/>
        </p:nvPicPr>
        <p:blipFill>
          <a:blip r:embed="rId4"/>
          <a:stretch>
            <a:fillRect/>
          </a:stretch>
        </p:blipFill>
        <p:spPr>
          <a:xfrm rot="15545161">
            <a:off x="2750858" y="4146301"/>
            <a:ext cx="365792" cy="408467"/>
          </a:xfrm>
          <a:prstGeom prst="rect">
            <a:avLst/>
          </a:prstGeom>
        </p:spPr>
      </p:pic>
      <p:pic>
        <p:nvPicPr>
          <p:cNvPr id="39" name="圖片 38">
            <a:extLst>
              <a:ext uri="{FF2B5EF4-FFF2-40B4-BE49-F238E27FC236}">
                <a16:creationId xmlns:a16="http://schemas.microsoft.com/office/drawing/2014/main" id="{C53FF3E4-AFF2-4A7F-8DA9-F5CCBBF6891D}"/>
              </a:ext>
            </a:extLst>
          </p:cNvPr>
          <p:cNvPicPr>
            <a:picLocks noChangeAspect="1"/>
          </p:cNvPicPr>
          <p:nvPr/>
        </p:nvPicPr>
        <p:blipFill>
          <a:blip r:embed="rId4"/>
          <a:stretch>
            <a:fillRect/>
          </a:stretch>
        </p:blipFill>
        <p:spPr>
          <a:xfrm rot="12266596">
            <a:off x="5362358" y="4207490"/>
            <a:ext cx="365792" cy="408467"/>
          </a:xfrm>
          <a:prstGeom prst="rect">
            <a:avLst/>
          </a:prstGeom>
        </p:spPr>
      </p:pic>
      <p:sp>
        <p:nvSpPr>
          <p:cNvPr id="40" name="文字方塊 2">
            <a:extLst>
              <a:ext uri="{FF2B5EF4-FFF2-40B4-BE49-F238E27FC236}">
                <a16:creationId xmlns:a16="http://schemas.microsoft.com/office/drawing/2014/main" id="{DFD43CAB-4675-4AF8-A847-2BFBBD7ADA0D}"/>
              </a:ext>
            </a:extLst>
          </p:cNvPr>
          <p:cNvSpPr txBox="1">
            <a:spLocks noChangeArrowheads="1"/>
          </p:cNvSpPr>
          <p:nvPr/>
        </p:nvSpPr>
        <p:spPr bwMode="auto">
          <a:xfrm>
            <a:off x="6011507" y="3468555"/>
            <a:ext cx="1074316" cy="919401"/>
          </a:xfrm>
          <a:prstGeom prst="roundRect">
            <a:avLst/>
          </a:prstGeom>
          <a:solidFill>
            <a:schemeClr val="accent2">
              <a:lumMod val="20000"/>
              <a:lumOff val="80000"/>
            </a:schemeClr>
          </a:solidFill>
          <a:ln w="28575">
            <a:solidFill>
              <a:schemeClr val="accent2">
                <a:lumMod val="75000"/>
              </a:schemeClr>
            </a:solidFill>
          </a:ln>
        </p:spPr>
        <p:txBody>
          <a:bodyPr wrap="square" rtlCol="0">
            <a:spAutoFit/>
          </a:bodyPr>
          <a:lstStyle>
            <a:defPPr>
              <a:defRPr lang="zh-TW"/>
            </a:defPPr>
            <a:lvl1pPr algn="ctr">
              <a:defRPr sz="2400" b="1">
                <a:latin typeface="+mn-ea"/>
              </a:defRPr>
            </a:lvl1pPr>
          </a:lstStyle>
          <a:p>
            <a:r>
              <a:rPr lang="en-US" altLang="zh-TW" dirty="0">
                <a:latin typeface="標楷體" panose="03000509000000000000" pitchFamily="65" charset="-120"/>
                <a:ea typeface="標楷體" panose="03000509000000000000" pitchFamily="65" charset="-120"/>
              </a:rPr>
              <a:t>B</a:t>
            </a:r>
            <a:r>
              <a:rPr lang="zh-TW" altLang="en-US" dirty="0">
                <a:latin typeface="標楷體" panose="03000509000000000000" pitchFamily="65" charset="-120"/>
                <a:ea typeface="標楷體" panose="03000509000000000000" pitchFamily="65" charset="-120"/>
              </a:rPr>
              <a:t>校</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任教</a:t>
            </a:r>
          </a:p>
        </p:txBody>
      </p:sp>
      <p:pic>
        <p:nvPicPr>
          <p:cNvPr id="47" name="圖片 46">
            <a:extLst>
              <a:ext uri="{FF2B5EF4-FFF2-40B4-BE49-F238E27FC236}">
                <a16:creationId xmlns:a16="http://schemas.microsoft.com/office/drawing/2014/main" id="{21CF4135-1CE1-450A-ACD9-831B92996DB3}"/>
              </a:ext>
            </a:extLst>
          </p:cNvPr>
          <p:cNvPicPr>
            <a:picLocks noChangeAspect="1"/>
          </p:cNvPicPr>
          <p:nvPr/>
        </p:nvPicPr>
        <p:blipFill>
          <a:blip r:embed="rId4"/>
          <a:stretch>
            <a:fillRect/>
          </a:stretch>
        </p:blipFill>
        <p:spPr>
          <a:xfrm rot="12266596">
            <a:off x="7312915" y="3513022"/>
            <a:ext cx="365792" cy="408467"/>
          </a:xfrm>
          <a:prstGeom prst="rect">
            <a:avLst/>
          </a:prstGeom>
        </p:spPr>
      </p:pic>
      <p:sp>
        <p:nvSpPr>
          <p:cNvPr id="48" name="文字方塊 2">
            <a:extLst>
              <a:ext uri="{FF2B5EF4-FFF2-40B4-BE49-F238E27FC236}">
                <a16:creationId xmlns:a16="http://schemas.microsoft.com/office/drawing/2014/main" id="{2FA1CF59-C5D9-4EF2-A24E-718F6AB5F2C7}"/>
              </a:ext>
            </a:extLst>
          </p:cNvPr>
          <p:cNvSpPr txBox="1">
            <a:spLocks noChangeArrowheads="1"/>
          </p:cNvSpPr>
          <p:nvPr/>
        </p:nvSpPr>
        <p:spPr bwMode="auto">
          <a:xfrm>
            <a:off x="8097782" y="3265016"/>
            <a:ext cx="2361207" cy="510778"/>
          </a:xfrm>
          <a:prstGeom prst="roundRect">
            <a:avLst/>
          </a:prstGeom>
          <a:solidFill>
            <a:schemeClr val="accent2">
              <a:lumMod val="20000"/>
              <a:lumOff val="80000"/>
            </a:schemeClr>
          </a:solidFill>
          <a:ln w="28575">
            <a:solidFill>
              <a:schemeClr val="accent2">
                <a:lumMod val="75000"/>
              </a:schemeClr>
            </a:solidFill>
          </a:ln>
        </p:spPr>
        <p:txBody>
          <a:bodyPr wrap="square" rtlCol="0">
            <a:spAutoFit/>
          </a:bodyPr>
          <a:lstStyle>
            <a:defPPr>
              <a:defRPr lang="zh-TW"/>
            </a:defPPr>
            <a:lvl1pPr algn="ctr">
              <a:defRPr sz="2400" b="1">
                <a:latin typeface="標楷體" panose="03000509000000000000" pitchFamily="65" charset="-120"/>
                <a:ea typeface="標楷體" panose="03000509000000000000" pitchFamily="65" charset="-120"/>
              </a:defRPr>
            </a:lvl1pPr>
          </a:lstStyle>
          <a:p>
            <a:r>
              <a:rPr lang="en-US" altLang="zh-TW" dirty="0"/>
              <a:t>B</a:t>
            </a:r>
            <a:r>
              <a:rPr lang="zh-TW" altLang="en-US" dirty="0"/>
              <a:t>校教職員專戶</a:t>
            </a:r>
          </a:p>
        </p:txBody>
      </p:sp>
      <p:sp>
        <p:nvSpPr>
          <p:cNvPr id="49" name="文字方塊 2">
            <a:extLst>
              <a:ext uri="{FF2B5EF4-FFF2-40B4-BE49-F238E27FC236}">
                <a16:creationId xmlns:a16="http://schemas.microsoft.com/office/drawing/2014/main" id="{2B888A53-D047-4544-A3FC-FFC2CEBCE4AE}"/>
              </a:ext>
            </a:extLst>
          </p:cNvPr>
          <p:cNvSpPr txBox="1">
            <a:spLocks noChangeArrowheads="1"/>
          </p:cNvSpPr>
          <p:nvPr/>
        </p:nvSpPr>
        <p:spPr bwMode="auto">
          <a:xfrm>
            <a:off x="8097782" y="4492855"/>
            <a:ext cx="2361207" cy="510778"/>
          </a:xfrm>
          <a:prstGeom prst="roundRect">
            <a:avLst/>
          </a:prstGeom>
          <a:solidFill>
            <a:schemeClr val="accent5">
              <a:lumMod val="20000"/>
              <a:lumOff val="80000"/>
            </a:schemeClr>
          </a:solidFill>
          <a:ln w="28575">
            <a:solidFill>
              <a:srgbClr val="0070C0"/>
            </a:solidFill>
          </a:ln>
        </p:spPr>
        <p:txBody>
          <a:bodyPr wrap="square" rtlCol="0">
            <a:spAutoFit/>
          </a:bodyPr>
          <a:lstStyle>
            <a:defPPr>
              <a:defRPr lang="zh-TW"/>
            </a:defPPr>
            <a:lvl1pPr algn="ctr">
              <a:defRPr sz="2400" b="1">
                <a:latin typeface="標楷體" panose="03000509000000000000" pitchFamily="65" charset="-120"/>
                <a:ea typeface="標楷體" panose="03000509000000000000" pitchFamily="65" charset="-120"/>
              </a:defRPr>
            </a:lvl1pPr>
          </a:lstStyle>
          <a:p>
            <a:r>
              <a:rPr lang="en-US" altLang="zh-TW" dirty="0"/>
              <a:t>A</a:t>
            </a:r>
            <a:r>
              <a:rPr lang="zh-TW" altLang="en-US" dirty="0"/>
              <a:t>校暫不請領</a:t>
            </a:r>
          </a:p>
        </p:txBody>
      </p:sp>
      <p:pic>
        <p:nvPicPr>
          <p:cNvPr id="51" name="圖片 50">
            <a:extLst>
              <a:ext uri="{FF2B5EF4-FFF2-40B4-BE49-F238E27FC236}">
                <a16:creationId xmlns:a16="http://schemas.microsoft.com/office/drawing/2014/main" id="{BA80432D-B167-4356-A177-90C721B89D88}"/>
              </a:ext>
            </a:extLst>
          </p:cNvPr>
          <p:cNvPicPr>
            <a:picLocks noChangeAspect="1"/>
          </p:cNvPicPr>
          <p:nvPr/>
        </p:nvPicPr>
        <p:blipFill>
          <a:blip r:embed="rId4"/>
          <a:stretch>
            <a:fillRect/>
          </a:stretch>
        </p:blipFill>
        <p:spPr>
          <a:xfrm rot="15545161">
            <a:off x="7353334" y="4194885"/>
            <a:ext cx="365792" cy="408467"/>
          </a:xfrm>
          <a:prstGeom prst="rect">
            <a:avLst/>
          </a:prstGeom>
        </p:spPr>
      </p:pic>
      <p:sp>
        <p:nvSpPr>
          <p:cNvPr id="4" name="文字方塊 3">
            <a:extLst>
              <a:ext uri="{FF2B5EF4-FFF2-40B4-BE49-F238E27FC236}">
                <a16:creationId xmlns:a16="http://schemas.microsoft.com/office/drawing/2014/main" id="{5C923EF6-F300-4602-8429-4A8DE693B1F7}"/>
              </a:ext>
            </a:extLst>
          </p:cNvPr>
          <p:cNvSpPr txBox="1"/>
          <p:nvPr/>
        </p:nvSpPr>
        <p:spPr>
          <a:xfrm>
            <a:off x="3301607" y="4930200"/>
            <a:ext cx="1828702" cy="369332"/>
          </a:xfrm>
          <a:prstGeom prst="rect">
            <a:avLst/>
          </a:prstGeom>
          <a:noFill/>
        </p:spPr>
        <p:txBody>
          <a:bodyPr wrap="square" rtlCol="0">
            <a:spAutoFit/>
          </a:bodyPr>
          <a:lstStyle/>
          <a:p>
            <a:r>
              <a:rPr lang="zh-TW" altLang="en-US" b="1" dirty="0">
                <a:solidFill>
                  <a:srgbClr val="C00000"/>
                </a:solidFill>
                <a:latin typeface="標楷體" panose="03000509000000000000" pitchFamily="65" charset="-120"/>
                <a:ea typeface="標楷體" panose="03000509000000000000" pitchFamily="65" charset="-120"/>
              </a:rPr>
              <a:t>*預設「存款型」</a:t>
            </a:r>
          </a:p>
        </p:txBody>
      </p:sp>
      <p:sp>
        <p:nvSpPr>
          <p:cNvPr id="5" name="矩形 8">
            <a:extLst>
              <a:ext uri="{FF2B5EF4-FFF2-40B4-BE49-F238E27FC236}">
                <a16:creationId xmlns:a16="http://schemas.microsoft.com/office/drawing/2014/main" id="{737D883A-58DC-0F4F-9357-E3555EC69C06}"/>
              </a:ext>
            </a:extLst>
          </p:cNvPr>
          <p:cNvSpPr/>
          <p:nvPr/>
        </p:nvSpPr>
        <p:spPr>
          <a:xfrm>
            <a:off x="1432039" y="172567"/>
            <a:ext cx="10081951" cy="461665"/>
          </a:xfrm>
          <a:prstGeom prst="rect">
            <a:avLst/>
          </a:prstGeom>
        </p:spPr>
        <p:txBody>
          <a:bodyPr wrap="square">
            <a:spAutoFit/>
          </a:bodyPr>
          <a:lstStyle/>
          <a:p>
            <a:r>
              <a:rPr lang="en-US" altLang="zh-TW" sz="2400" spc="600" dirty="0">
                <a:latin typeface="標楷體" panose="03000509000000000000" pitchFamily="65" charset="-120"/>
                <a:ea typeface="標楷體" panose="03000509000000000000" pitchFamily="65" charset="-120"/>
                <a:cs typeface="+mn-ea"/>
                <a:sym typeface="+mn-lt"/>
              </a:rPr>
              <a:t>(</a:t>
            </a:r>
            <a:r>
              <a:rPr lang="zh-TW" altLang="en-US" sz="2400" spc="600" dirty="0">
                <a:latin typeface="標楷體" panose="03000509000000000000" pitchFamily="65" charset="-120"/>
                <a:ea typeface="標楷體" panose="03000509000000000000" pitchFamily="65" charset="-120"/>
                <a:cs typeface="+mn-ea"/>
                <a:sym typeface="+mn-lt"/>
              </a:rPr>
              <a:t>專戶中投資類型異動</a:t>
            </a:r>
            <a:r>
              <a:rPr lang="en-US" altLang="zh-TW" sz="2400" spc="600" dirty="0">
                <a:latin typeface="標楷體" panose="03000509000000000000" pitchFamily="65" charset="-120"/>
                <a:ea typeface="標楷體" panose="03000509000000000000" pitchFamily="65" charset="-120"/>
                <a:cs typeface="+mn-ea"/>
                <a:sym typeface="+mn-lt"/>
              </a:rPr>
              <a:t>)</a:t>
            </a:r>
            <a:endParaRPr lang="en-US" altLang="zh-TW" sz="2400" dirty="0">
              <a:latin typeface="標楷體" panose="03000509000000000000" pitchFamily="65" charset="-120"/>
              <a:ea typeface="標楷體" panose="03000509000000000000" pitchFamily="65" charset="-120"/>
              <a:cs typeface="+mn-ea"/>
              <a:sym typeface="+mn-lt"/>
            </a:endParaRPr>
          </a:p>
        </p:txBody>
      </p:sp>
      <p:sp>
        <p:nvSpPr>
          <p:cNvPr id="6" name="文字方塊 5">
            <a:extLst>
              <a:ext uri="{FF2B5EF4-FFF2-40B4-BE49-F238E27FC236}">
                <a16:creationId xmlns:a16="http://schemas.microsoft.com/office/drawing/2014/main" id="{B340039C-E70C-5379-2F73-7ED62C991F0B}"/>
              </a:ext>
            </a:extLst>
          </p:cNvPr>
          <p:cNvSpPr txBox="1"/>
          <p:nvPr/>
        </p:nvSpPr>
        <p:spPr>
          <a:xfrm>
            <a:off x="6046247" y="4971263"/>
            <a:ext cx="970984" cy="1200329"/>
          </a:xfrm>
          <a:prstGeom prst="rect">
            <a:avLst/>
          </a:prstGeom>
          <a:noFill/>
          <a:ln w="57150">
            <a:solidFill>
              <a:srgbClr val="C00000"/>
            </a:solidFill>
            <a:prstDash val="sysDot"/>
          </a:ln>
        </p:spPr>
        <p:txBody>
          <a:bodyPr wrap="square" rtlCol="0">
            <a:spAutoFit/>
          </a:bodyPr>
          <a:lstStyle/>
          <a:p>
            <a:pPr algn="ctr"/>
            <a:r>
              <a:rPr lang="zh-TW" altLang="en-US" sz="2400" b="1" dirty="0">
                <a:latin typeface="標楷體" panose="03000509000000000000" pitchFamily="65" charset="-120"/>
                <a:ea typeface="標楷體" panose="03000509000000000000" pitchFamily="65" charset="-120"/>
              </a:rPr>
              <a:t>年滿</a:t>
            </a:r>
            <a:endParaRPr lang="en-US" altLang="zh-TW" sz="2400" b="1" dirty="0">
              <a:latin typeface="標楷體" panose="03000509000000000000" pitchFamily="65" charset="-120"/>
              <a:ea typeface="標楷體" panose="03000509000000000000" pitchFamily="65" charset="-120"/>
            </a:endParaRPr>
          </a:p>
          <a:p>
            <a:pPr algn="ctr"/>
            <a:r>
              <a:rPr lang="en-US" altLang="zh-TW" sz="2400" b="1" dirty="0">
                <a:latin typeface="標楷體" panose="03000509000000000000" pitchFamily="65" charset="-120"/>
                <a:ea typeface="標楷體" panose="03000509000000000000" pitchFamily="65" charset="-120"/>
              </a:rPr>
              <a:t>60</a:t>
            </a:r>
            <a:r>
              <a:rPr lang="zh-TW" altLang="en-US" sz="2400" b="1" dirty="0">
                <a:latin typeface="標楷體" panose="03000509000000000000" pitchFamily="65" charset="-120"/>
                <a:ea typeface="標楷體" panose="03000509000000000000" pitchFamily="65" charset="-120"/>
              </a:rPr>
              <a:t>歲</a:t>
            </a:r>
            <a:endParaRPr lang="en-US" altLang="zh-TW" sz="2400" b="1" dirty="0">
              <a:latin typeface="標楷體" panose="03000509000000000000" pitchFamily="65" charset="-120"/>
              <a:ea typeface="標楷體" panose="03000509000000000000" pitchFamily="65" charset="-120"/>
            </a:endParaRPr>
          </a:p>
          <a:p>
            <a:pPr algn="ctr"/>
            <a:r>
              <a:rPr lang="zh-TW" altLang="en-US" sz="2400" b="1" dirty="0">
                <a:latin typeface="標楷體" panose="03000509000000000000" pitchFamily="65" charset="-120"/>
                <a:ea typeface="標楷體" panose="03000509000000000000" pitchFamily="65" charset="-120"/>
              </a:rPr>
              <a:t>發還</a:t>
            </a:r>
            <a:endParaRPr lang="en-US" altLang="zh-TW" sz="2400" b="1" dirty="0">
              <a:latin typeface="標楷體" panose="03000509000000000000" pitchFamily="65" charset="-120"/>
              <a:ea typeface="標楷體" panose="03000509000000000000" pitchFamily="65" charset="-120"/>
            </a:endParaRPr>
          </a:p>
        </p:txBody>
      </p:sp>
      <p:sp>
        <p:nvSpPr>
          <p:cNvPr id="8" name="文字方塊 7">
            <a:extLst>
              <a:ext uri="{FF2B5EF4-FFF2-40B4-BE49-F238E27FC236}">
                <a16:creationId xmlns:a16="http://schemas.microsoft.com/office/drawing/2014/main" id="{EAEBB2CC-EDE0-AE98-D2AB-088152788F5D}"/>
              </a:ext>
            </a:extLst>
          </p:cNvPr>
          <p:cNvSpPr txBox="1"/>
          <p:nvPr/>
        </p:nvSpPr>
        <p:spPr>
          <a:xfrm>
            <a:off x="7905798" y="3095294"/>
            <a:ext cx="3403689" cy="2585323"/>
          </a:xfrm>
          <a:prstGeom prst="rect">
            <a:avLst/>
          </a:prstGeom>
          <a:noFill/>
          <a:ln w="57150">
            <a:solidFill>
              <a:schemeClr val="tx1"/>
            </a:solidFill>
            <a:prstDash val="lgDashDot"/>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p:txBody>
      </p:sp>
      <p:sp>
        <p:nvSpPr>
          <p:cNvPr id="9" name="文字方塊 8">
            <a:extLst>
              <a:ext uri="{FF2B5EF4-FFF2-40B4-BE49-F238E27FC236}">
                <a16:creationId xmlns:a16="http://schemas.microsoft.com/office/drawing/2014/main" id="{BFB2D56A-287B-0A0D-308A-2C53D611801C}"/>
              </a:ext>
            </a:extLst>
          </p:cNvPr>
          <p:cNvSpPr txBox="1"/>
          <p:nvPr/>
        </p:nvSpPr>
        <p:spPr>
          <a:xfrm>
            <a:off x="8060981" y="2442092"/>
            <a:ext cx="3592914" cy="461665"/>
          </a:xfrm>
          <a:prstGeom prst="rect">
            <a:avLst/>
          </a:prstGeom>
          <a:noFill/>
          <a:ln>
            <a:noFill/>
            <a:prstDash val="dash"/>
          </a:ln>
        </p:spPr>
        <p:txBody>
          <a:bodyPr wrap="square" rtlCol="0">
            <a:spAutoFit/>
          </a:bodyPr>
          <a:lstStyle/>
          <a:p>
            <a:r>
              <a:rPr lang="zh-TW" altLang="en-US" sz="2400" b="1" dirty="0">
                <a:latin typeface="標楷體" panose="03000509000000000000" pitchFamily="65" charset="-120"/>
                <a:ea typeface="標楷體" panose="03000509000000000000" pitchFamily="65" charset="-120"/>
              </a:rPr>
              <a:t>教職員自主投資平台資訊</a:t>
            </a:r>
            <a:endParaRPr lang="en-US" altLang="zh-TW" sz="2400" b="1" dirty="0">
              <a:latin typeface="標楷體" panose="03000509000000000000" pitchFamily="65" charset="-120"/>
              <a:ea typeface="標楷體" panose="03000509000000000000" pitchFamily="65" charset="-120"/>
            </a:endParaRPr>
          </a:p>
        </p:txBody>
      </p:sp>
      <p:sp>
        <p:nvSpPr>
          <p:cNvPr id="10" name="星形: 五角 9">
            <a:extLst>
              <a:ext uri="{FF2B5EF4-FFF2-40B4-BE49-F238E27FC236}">
                <a16:creationId xmlns:a16="http://schemas.microsoft.com/office/drawing/2014/main" id="{9937BC7E-51C4-0792-9F80-C3DD97D3D595}"/>
              </a:ext>
            </a:extLst>
          </p:cNvPr>
          <p:cNvSpPr/>
          <p:nvPr/>
        </p:nvSpPr>
        <p:spPr>
          <a:xfrm rot="20670865">
            <a:off x="7674715" y="2338423"/>
            <a:ext cx="462167" cy="438396"/>
          </a:xfrm>
          <a:prstGeom prst="star5">
            <a:avLst/>
          </a:prstGeom>
          <a:solidFill>
            <a:srgbClr val="FFFF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星形: 五角 10">
            <a:extLst>
              <a:ext uri="{FF2B5EF4-FFF2-40B4-BE49-F238E27FC236}">
                <a16:creationId xmlns:a16="http://schemas.microsoft.com/office/drawing/2014/main" id="{C3DEC683-1F39-3443-2BF8-FBBCBDD7ECE3}"/>
              </a:ext>
            </a:extLst>
          </p:cNvPr>
          <p:cNvSpPr/>
          <p:nvPr/>
        </p:nvSpPr>
        <p:spPr>
          <a:xfrm rot="20670865">
            <a:off x="11357213" y="5485417"/>
            <a:ext cx="462167" cy="438396"/>
          </a:xfrm>
          <a:prstGeom prst="star5">
            <a:avLst/>
          </a:prstGeom>
          <a:solidFill>
            <a:srgbClr val="FFFF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箭號: 向右 12">
            <a:extLst>
              <a:ext uri="{FF2B5EF4-FFF2-40B4-BE49-F238E27FC236}">
                <a16:creationId xmlns:a16="http://schemas.microsoft.com/office/drawing/2014/main" id="{FCCEEE25-7602-782D-19C0-8EB0561A0BFF}"/>
              </a:ext>
            </a:extLst>
          </p:cNvPr>
          <p:cNvSpPr/>
          <p:nvPr/>
        </p:nvSpPr>
        <p:spPr>
          <a:xfrm rot="1614495">
            <a:off x="5257544" y="4878742"/>
            <a:ext cx="491998" cy="327171"/>
          </a:xfrm>
          <a:prstGeom prst="rightArrow">
            <a:avLst/>
          </a:prstGeom>
          <a:solidFill>
            <a:srgbClr val="FFCCCC"/>
          </a:solidFill>
          <a:ln>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0685C313-D14E-206E-95FC-43BF94E8B82D}"/>
              </a:ext>
            </a:extLst>
          </p:cNvPr>
          <p:cNvSpPr txBox="1"/>
          <p:nvPr/>
        </p:nvSpPr>
        <p:spPr>
          <a:xfrm>
            <a:off x="8252347" y="4971263"/>
            <a:ext cx="2840481" cy="646331"/>
          </a:xfrm>
          <a:prstGeom prst="rect">
            <a:avLst/>
          </a:prstGeom>
          <a:noFill/>
        </p:spPr>
        <p:txBody>
          <a:bodyPr wrap="square" rtlCol="0">
            <a:spAutoFit/>
          </a:bodyPr>
          <a:lstStyle/>
          <a:p>
            <a:r>
              <a:rPr lang="zh-TW" altLang="en-US" b="1" dirty="0">
                <a:solidFill>
                  <a:srgbClr val="C00000"/>
                </a:solidFill>
                <a:latin typeface="標楷體" panose="03000509000000000000" pitchFamily="65" charset="-120"/>
                <a:ea typeface="標楷體" panose="03000509000000000000" pitchFamily="65" charset="-120"/>
              </a:rPr>
              <a:t>*回教職員專戶，預設為「人生週期型」。</a:t>
            </a:r>
          </a:p>
        </p:txBody>
      </p:sp>
    </p:spTree>
    <p:extLst>
      <p:ext uri="{BB962C8B-B14F-4D97-AF65-F5344CB8AC3E}">
        <p14:creationId xmlns:p14="http://schemas.microsoft.com/office/powerpoint/2010/main" val="34211265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字方塊 8">
            <a:extLst>
              <a:ext uri="{FF2B5EF4-FFF2-40B4-BE49-F238E27FC236}">
                <a16:creationId xmlns:a16="http://schemas.microsoft.com/office/drawing/2014/main" id="{303EDC3C-290D-AB04-CD08-B1476A97E2D3}"/>
              </a:ext>
            </a:extLst>
          </p:cNvPr>
          <p:cNvSpPr txBox="1"/>
          <p:nvPr/>
        </p:nvSpPr>
        <p:spPr>
          <a:xfrm rot="5400000">
            <a:off x="5336344" y="4533736"/>
            <a:ext cx="3730152" cy="388994"/>
          </a:xfrm>
          <a:prstGeom prst="rect">
            <a:avLst/>
          </a:prstGeom>
          <a:solidFill>
            <a:schemeClr val="accent4">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64" name="文字方塊 63">
            <a:extLst>
              <a:ext uri="{FF2B5EF4-FFF2-40B4-BE49-F238E27FC236}">
                <a16:creationId xmlns:a16="http://schemas.microsoft.com/office/drawing/2014/main" id="{D987CBC9-75CB-3B90-6596-30406E326776}"/>
              </a:ext>
            </a:extLst>
          </p:cNvPr>
          <p:cNvSpPr txBox="1"/>
          <p:nvPr/>
        </p:nvSpPr>
        <p:spPr>
          <a:xfrm>
            <a:off x="6186383" y="1690210"/>
            <a:ext cx="872748" cy="400110"/>
          </a:xfrm>
          <a:prstGeom prst="rect">
            <a:avLst/>
          </a:prstGeom>
          <a:solidFill>
            <a:schemeClr val="accent4">
              <a:lumMod val="20000"/>
              <a:lumOff val="80000"/>
            </a:schemeClr>
          </a:solidFill>
          <a:ln>
            <a:solidFill>
              <a:srgbClr val="C00000"/>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p>
        </p:txBody>
      </p:sp>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altLang="zh-TW" dirty="0">
                <a:solidFill>
                  <a:schemeClr val="bg1"/>
                </a:solidFill>
                <a:latin typeface="Calibri" panose="020F0502020204030204"/>
                <a:ea typeface="等线" panose="02010600030101010101" pitchFamily="2" charset="-122"/>
              </a:rPr>
              <a:t>57</a:t>
            </a:r>
            <a:endParaRPr kumimoji="0" lang="zh-CN" altLang="en-US" sz="1200"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6B3FEEAA-0958-9045-B147-6735E59F6D5A}"/>
              </a:ext>
            </a:extLst>
          </p:cNvPr>
          <p:cNvSpPr/>
          <p:nvPr/>
        </p:nvSpPr>
        <p:spPr>
          <a:xfrm>
            <a:off x="339248" y="899577"/>
            <a:ext cx="11555447" cy="551946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endParaRPr kumimoji="0" lang="en-US" altLang="zh-TW"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12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ts val="2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zh-TW"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206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sym typeface="+mn-lt"/>
            </a:endParaRPr>
          </a:p>
        </p:txBody>
      </p:sp>
      <p:cxnSp>
        <p:nvCxnSpPr>
          <p:cNvPr id="27" name="直線接點 26">
            <a:extLst>
              <a:ext uri="{FF2B5EF4-FFF2-40B4-BE49-F238E27FC236}">
                <a16:creationId xmlns:a16="http://schemas.microsoft.com/office/drawing/2014/main" id="{613C00D9-9981-B60B-2834-396DC2CFB77B}"/>
              </a:ext>
            </a:extLst>
          </p:cNvPr>
          <p:cNvCxnSpPr>
            <a:cxnSpLocks/>
            <a:stCxn id="28" idx="0"/>
          </p:cNvCxnSpPr>
          <p:nvPr/>
        </p:nvCxnSpPr>
        <p:spPr>
          <a:xfrm flipV="1">
            <a:off x="1211417" y="2342284"/>
            <a:ext cx="0" cy="37198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文字方塊 27">
            <a:extLst>
              <a:ext uri="{FF2B5EF4-FFF2-40B4-BE49-F238E27FC236}">
                <a16:creationId xmlns:a16="http://schemas.microsoft.com/office/drawing/2014/main" id="{AFB7C60A-F594-4CC9-AA96-313FD7CFC345}"/>
              </a:ext>
            </a:extLst>
          </p:cNvPr>
          <p:cNvSpPr txBox="1"/>
          <p:nvPr/>
        </p:nvSpPr>
        <p:spPr>
          <a:xfrm>
            <a:off x="965195" y="2714266"/>
            <a:ext cx="492443" cy="3477875"/>
          </a:xfrm>
          <a:prstGeom prst="rect">
            <a:avLst/>
          </a:prstGeom>
          <a:noFill/>
          <a:ln>
            <a:noFill/>
          </a:ln>
        </p:spPr>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本會</a:t>
            </a: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收到</a:t>
            </a: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學校函送之案件</a:t>
            </a:r>
            <a:endPar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32" name="文字方塊 31">
            <a:extLst>
              <a:ext uri="{FF2B5EF4-FFF2-40B4-BE49-F238E27FC236}">
                <a16:creationId xmlns:a16="http://schemas.microsoft.com/office/drawing/2014/main" id="{455FEA69-9E3F-F14B-281F-3B6AC4906706}"/>
              </a:ext>
            </a:extLst>
          </p:cNvPr>
          <p:cNvSpPr txBox="1"/>
          <p:nvPr/>
        </p:nvSpPr>
        <p:spPr>
          <a:xfrm>
            <a:off x="3207463" y="1834194"/>
            <a:ext cx="917558" cy="40011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prstClr val="black"/>
                </a:solidFill>
                <a:latin typeface="標楷體" panose="03000509000000000000" pitchFamily="65" charset="-120"/>
                <a:ea typeface="標楷體" panose="03000509000000000000" pitchFamily="65" charset="-120"/>
              </a:rPr>
              <a:t>6</a:t>
            </a:r>
            <a:r>
              <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/27</a:t>
            </a:r>
            <a:r>
              <a:rPr kumimoji="0" lang="en-US" altLang="zh-TW" sz="1600" b="1"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rPr>
              <a:t> </a:t>
            </a:r>
            <a:endParaRPr kumimoji="0" lang="zh-TW" altLang="en-US" sz="1600" b="1"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cxnSp>
        <p:nvCxnSpPr>
          <p:cNvPr id="38" name="直線接點 37">
            <a:extLst>
              <a:ext uri="{FF2B5EF4-FFF2-40B4-BE49-F238E27FC236}">
                <a16:creationId xmlns:a16="http://schemas.microsoft.com/office/drawing/2014/main" id="{E1991A0C-5D74-6DC2-A5A2-FAC5E75618EC}"/>
              </a:ext>
            </a:extLst>
          </p:cNvPr>
          <p:cNvCxnSpPr>
            <a:cxnSpLocks/>
          </p:cNvCxnSpPr>
          <p:nvPr/>
        </p:nvCxnSpPr>
        <p:spPr>
          <a:xfrm flipV="1">
            <a:off x="11022902" y="2240714"/>
            <a:ext cx="0" cy="463514"/>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
        <p:nvSpPr>
          <p:cNvPr id="39" name="文字方塊 38">
            <a:extLst>
              <a:ext uri="{FF2B5EF4-FFF2-40B4-BE49-F238E27FC236}">
                <a16:creationId xmlns:a16="http://schemas.microsoft.com/office/drawing/2014/main" id="{6C6FC1CC-1732-CC07-977F-FC56ACE8EC7A}"/>
              </a:ext>
            </a:extLst>
          </p:cNvPr>
          <p:cNvSpPr txBox="1"/>
          <p:nvPr/>
        </p:nvSpPr>
        <p:spPr>
          <a:xfrm>
            <a:off x="10643461" y="1810893"/>
            <a:ext cx="738663" cy="64633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10/1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rPr>
              <a:t> </a:t>
            </a:r>
            <a:endParaRPr kumimoji="0" lang="zh-TW" altLang="en-US"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sp>
        <p:nvSpPr>
          <p:cNvPr id="2" name="文字方塊 1">
            <a:extLst>
              <a:ext uri="{FF2B5EF4-FFF2-40B4-BE49-F238E27FC236}">
                <a16:creationId xmlns:a16="http://schemas.microsoft.com/office/drawing/2014/main" id="{A023FD95-3F17-6538-9A44-3079F4BDA80A}"/>
              </a:ext>
            </a:extLst>
          </p:cNvPr>
          <p:cNvSpPr txBox="1"/>
          <p:nvPr/>
        </p:nvSpPr>
        <p:spPr>
          <a:xfrm>
            <a:off x="631203" y="1877504"/>
            <a:ext cx="1118895" cy="64633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prstClr val="black"/>
                </a:solidFill>
                <a:latin typeface="標楷體" panose="03000509000000000000" pitchFamily="65" charset="-120"/>
                <a:ea typeface="標楷體" panose="03000509000000000000" pitchFamily="65" charset="-120"/>
              </a:rPr>
              <a:t>4</a:t>
            </a:r>
            <a:r>
              <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/26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rPr>
              <a:t> </a:t>
            </a:r>
            <a:endParaRPr kumimoji="0" lang="zh-TW" altLang="en-US"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cxnSp>
        <p:nvCxnSpPr>
          <p:cNvPr id="3" name="直線接點 2">
            <a:extLst>
              <a:ext uri="{FF2B5EF4-FFF2-40B4-BE49-F238E27FC236}">
                <a16:creationId xmlns:a16="http://schemas.microsoft.com/office/drawing/2014/main" id="{45034ED1-5F09-434C-7842-CC001628D7DE}"/>
              </a:ext>
            </a:extLst>
          </p:cNvPr>
          <p:cNvCxnSpPr>
            <a:cxnSpLocks/>
          </p:cNvCxnSpPr>
          <p:nvPr/>
        </p:nvCxnSpPr>
        <p:spPr>
          <a:xfrm flipV="1">
            <a:off x="1680610" y="2304932"/>
            <a:ext cx="0" cy="43556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文字方塊 4">
            <a:extLst>
              <a:ext uri="{FF2B5EF4-FFF2-40B4-BE49-F238E27FC236}">
                <a16:creationId xmlns:a16="http://schemas.microsoft.com/office/drawing/2014/main" id="{4E15C2DE-3BB6-E32A-1C50-A48416C66E16}"/>
              </a:ext>
            </a:extLst>
          </p:cNvPr>
          <p:cNvSpPr txBox="1"/>
          <p:nvPr/>
        </p:nvSpPr>
        <p:spPr>
          <a:xfrm>
            <a:off x="4481636" y="1819247"/>
            <a:ext cx="702619" cy="64633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8/5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rPr>
              <a:t> </a:t>
            </a:r>
            <a:endParaRPr kumimoji="0" lang="zh-TW" altLang="en-US"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sp>
        <p:nvSpPr>
          <p:cNvPr id="7" name="文字方塊 6">
            <a:extLst>
              <a:ext uri="{FF2B5EF4-FFF2-40B4-BE49-F238E27FC236}">
                <a16:creationId xmlns:a16="http://schemas.microsoft.com/office/drawing/2014/main" id="{637392C9-F9D4-C881-E8F5-EDE64E20B535}"/>
              </a:ext>
            </a:extLst>
          </p:cNvPr>
          <p:cNvSpPr txBox="1"/>
          <p:nvPr/>
        </p:nvSpPr>
        <p:spPr>
          <a:xfrm>
            <a:off x="4549247" y="2750912"/>
            <a:ext cx="492443" cy="3477875"/>
          </a:xfrm>
          <a:prstGeom prst="rect">
            <a:avLst/>
          </a:prstGeom>
          <a:noFill/>
          <a:ln>
            <a:noFill/>
          </a:ln>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七月法定儲金繳款單產出</a:t>
            </a:r>
            <a:endParaRPr kumimoji="0" lang="en-US" altLang="zh-TW"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15" name="文字方塊 14">
            <a:extLst>
              <a:ext uri="{FF2B5EF4-FFF2-40B4-BE49-F238E27FC236}">
                <a16:creationId xmlns:a16="http://schemas.microsoft.com/office/drawing/2014/main" id="{976B4076-9E79-60DA-4C17-5D650E806CB4}"/>
              </a:ext>
            </a:extLst>
          </p:cNvPr>
          <p:cNvSpPr txBox="1"/>
          <p:nvPr/>
        </p:nvSpPr>
        <p:spPr>
          <a:xfrm>
            <a:off x="5229637" y="1708236"/>
            <a:ext cx="917558" cy="64633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8/15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rPr>
              <a:t> </a:t>
            </a:r>
            <a:endParaRPr kumimoji="0" lang="zh-TW" altLang="en-US"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sp>
        <p:nvSpPr>
          <p:cNvPr id="18" name="文字方塊 17">
            <a:extLst>
              <a:ext uri="{FF2B5EF4-FFF2-40B4-BE49-F238E27FC236}">
                <a16:creationId xmlns:a16="http://schemas.microsoft.com/office/drawing/2014/main" id="{A7E729C2-F31E-1808-8A53-D39C5F70055B}"/>
              </a:ext>
            </a:extLst>
          </p:cNvPr>
          <p:cNvSpPr txBox="1"/>
          <p:nvPr/>
        </p:nvSpPr>
        <p:spPr>
          <a:xfrm>
            <a:off x="5541664" y="2866610"/>
            <a:ext cx="492443" cy="4093428"/>
          </a:xfrm>
          <a:prstGeom prst="rect">
            <a:avLst/>
          </a:prstGeom>
          <a:noFill/>
          <a:ln>
            <a:noFill/>
          </a:ln>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確認該</a:t>
            </a: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月法定儲金繳款無誤</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endParaRPr kumimoji="0" lang="en-US" altLang="zh-TW"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cxnSp>
        <p:nvCxnSpPr>
          <p:cNvPr id="29" name="直線接點 28">
            <a:extLst>
              <a:ext uri="{FF2B5EF4-FFF2-40B4-BE49-F238E27FC236}">
                <a16:creationId xmlns:a16="http://schemas.microsoft.com/office/drawing/2014/main" id="{FDEE60C3-F6CC-0034-5D6B-24C1F9448623}"/>
              </a:ext>
            </a:extLst>
          </p:cNvPr>
          <p:cNvCxnSpPr>
            <a:cxnSpLocks/>
          </p:cNvCxnSpPr>
          <p:nvPr/>
        </p:nvCxnSpPr>
        <p:spPr>
          <a:xfrm flipV="1">
            <a:off x="10458043" y="2242494"/>
            <a:ext cx="0" cy="4979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文字方塊 29">
            <a:extLst>
              <a:ext uri="{FF2B5EF4-FFF2-40B4-BE49-F238E27FC236}">
                <a16:creationId xmlns:a16="http://schemas.microsoft.com/office/drawing/2014/main" id="{87F6A07B-1B2B-4585-6457-61E7F24F626C}"/>
              </a:ext>
            </a:extLst>
          </p:cNvPr>
          <p:cNvSpPr txBox="1"/>
          <p:nvPr/>
        </p:nvSpPr>
        <p:spPr>
          <a:xfrm>
            <a:off x="9864129" y="1819130"/>
            <a:ext cx="917558" cy="64633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9/30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rPr>
              <a:t> </a:t>
            </a:r>
            <a:endParaRPr kumimoji="0" lang="zh-TW" altLang="en-US"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sp>
        <p:nvSpPr>
          <p:cNvPr id="33" name="文字方塊 32">
            <a:extLst>
              <a:ext uri="{FF2B5EF4-FFF2-40B4-BE49-F238E27FC236}">
                <a16:creationId xmlns:a16="http://schemas.microsoft.com/office/drawing/2014/main" id="{4455274A-C726-FACF-C718-79CE272B2A09}"/>
              </a:ext>
            </a:extLst>
          </p:cNvPr>
          <p:cNvSpPr txBox="1"/>
          <p:nvPr/>
        </p:nvSpPr>
        <p:spPr>
          <a:xfrm>
            <a:off x="7625524" y="2704228"/>
            <a:ext cx="3303275" cy="4001095"/>
          </a:xfrm>
          <a:prstGeom prst="rect">
            <a:avLst/>
          </a:prstGeom>
          <a:noFill/>
          <a:ln>
            <a:noFill/>
          </a:ln>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*作業時程</a:t>
            </a:r>
            <a:r>
              <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-9/1-9/30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為中國信託銀行結算</a:t>
            </a:r>
            <a:r>
              <a:rPr lang="zh-TW" altLang="en-US" dirty="0">
                <a:solidFill>
                  <a:prstClr val="black"/>
                </a:solidFill>
                <a:latin typeface="標楷體" panose="03000509000000000000" pitchFamily="65" charset="-120"/>
                <a:ea typeface="標楷體" panose="03000509000000000000" pitchFamily="65" charset="-120"/>
              </a:rPr>
              <a:t>期間</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a:t>
            </a:r>
            <a:endPar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u="sng" dirty="0">
                <a:solidFill>
                  <a:prstClr val="black"/>
                </a:solidFill>
                <a:latin typeface="標楷體" panose="03000509000000000000" pitchFamily="65" charset="-120"/>
                <a:ea typeface="標楷體" panose="03000509000000000000" pitchFamily="65" charset="-120"/>
              </a:rPr>
              <a:t>整月皆可</a:t>
            </a:r>
            <a:r>
              <a:rPr kumimoji="0" lang="zh-TW" altLang="en-US" sz="1800" b="0" i="0" u="sng"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r>
              <a:rPr lang="zh-TW" altLang="en-US" u="sng" dirty="0">
                <a:solidFill>
                  <a:prstClr val="black"/>
                </a:solidFill>
                <a:latin typeface="標楷體" panose="03000509000000000000" pitchFamily="65" charset="-120"/>
                <a:ea typeface="標楷體" panose="03000509000000000000" pitchFamily="65" charset="-120"/>
              </a:rPr>
              <a:t>查詢</a:t>
            </a:r>
            <a:r>
              <a:rPr kumimoji="0" lang="zh-TW" altLang="en-US" sz="1800" b="0" i="0" u="sng"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endParaRPr kumimoji="0" lang="en-US" altLang="zh-TW" sz="1800" b="0" i="0" u="sng"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u="sng" dirty="0">
                <a:solidFill>
                  <a:srgbClr val="0070C0"/>
                </a:solidFill>
                <a:latin typeface="標楷體" panose="03000509000000000000" pitchFamily="65" charset="-120"/>
                <a:ea typeface="標楷體" panose="03000509000000000000" pitchFamily="65" charset="-120"/>
              </a:rPr>
              <a:t>但不得操作部位轉換</a:t>
            </a:r>
            <a:r>
              <a:rPr lang="zh-TW" altLang="en-US" dirty="0">
                <a:solidFill>
                  <a:prstClr val="black"/>
                </a:solidFill>
                <a:latin typeface="標楷體" panose="03000509000000000000" pitchFamily="65" charset="-120"/>
                <a:ea typeface="標楷體" panose="03000509000000000000" pitchFamily="65" charset="-120"/>
              </a:rPr>
              <a:t>。</a:t>
            </a:r>
            <a:endParaRPr lang="en-US" altLang="zh-TW" dirty="0">
              <a:solidFill>
                <a:prstClr val="black"/>
              </a:solidFill>
              <a:latin typeface="標楷體" panose="03000509000000000000" pitchFamily="65" charset="-120"/>
              <a:ea typeface="標楷體" panose="03000509000000000000" pitchFamily="65"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-9</a:t>
            </a:r>
            <a:r>
              <a:rPr lang="en-US" altLang="zh-TW" dirty="0">
                <a:solidFill>
                  <a:prstClr val="black"/>
                </a:solidFill>
                <a:latin typeface="標楷體" panose="03000509000000000000" pitchFamily="65" charset="-120"/>
                <a:ea typeface="標楷體" panose="03000509000000000000" pitchFamily="65" charset="-120"/>
              </a:rPr>
              <a:t>/1-9</a:t>
            </a:r>
            <a:r>
              <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sng"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自主投資平台顯示原平台內容</a:t>
            </a:r>
            <a:r>
              <a:rPr kumimoji="0" lang="zh-TW" altLang="en-US" sz="1800" b="0" i="0"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endParaRPr kumimoji="0" lang="en-US" altLang="zh-TW" sz="1800" b="0" i="0"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8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a:t>
            </a:r>
            <a:r>
              <a:rPr kumimoji="0" lang="en-US" altLang="zh-TW" sz="1800" b="0" i="0" u="sng" strike="noStrike" kern="1200" cap="none" spc="0" normalizeH="0" baseline="0" noProof="0" dirty="0">
                <a:ln>
                  <a:noFill/>
                </a:ln>
                <a:solidFill>
                  <a:srgbClr val="FFC000">
                    <a:lumMod val="50000"/>
                  </a:srgbClr>
                </a:solidFill>
                <a:effectLst/>
                <a:uLnTx/>
                <a:uFillTx/>
                <a:latin typeface="標楷體" panose="03000509000000000000" pitchFamily="65" charset="-120"/>
                <a:ea typeface="標楷體" panose="03000509000000000000" pitchFamily="65" charset="-120"/>
                <a:cs typeface="+mn-cs"/>
              </a:rPr>
              <a:t>9/21</a:t>
            </a:r>
            <a:r>
              <a:rPr kumimoji="0" lang="zh-TW" altLang="en-US" sz="1800" b="0" i="0" u="sng" strike="noStrike" kern="1200" cap="none" spc="0" normalizeH="0" baseline="0" noProof="0" dirty="0">
                <a:ln>
                  <a:noFill/>
                </a:ln>
                <a:solidFill>
                  <a:srgbClr val="FFC000">
                    <a:lumMod val="50000"/>
                  </a:srgbClr>
                </a:solidFill>
                <a:effectLst/>
                <a:uLnTx/>
                <a:uFillTx/>
                <a:latin typeface="標楷體" panose="03000509000000000000" pitchFamily="65" charset="-120"/>
                <a:ea typeface="標楷體" panose="03000509000000000000" pitchFamily="65" charset="-120"/>
                <a:cs typeface="+mn-cs"/>
              </a:rPr>
              <a:t>起</a:t>
            </a:r>
            <a:endParaRPr kumimoji="0" lang="en-US" altLang="zh-TW" sz="1800" b="0" i="0" u="sng" strike="noStrike" kern="1200" cap="none" spc="0" normalizeH="0" baseline="0" noProof="0" dirty="0">
              <a:ln>
                <a:noFill/>
              </a:ln>
              <a:solidFill>
                <a:srgbClr val="FFC000">
                  <a:lumMod val="50000"/>
                </a:srgbClr>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sng" strike="noStrike" kern="1200" cap="none" spc="0" normalizeH="0" baseline="0" noProof="0" dirty="0">
                <a:ln>
                  <a:noFill/>
                </a:ln>
                <a:solidFill>
                  <a:srgbClr val="FFC000">
                    <a:lumMod val="50000"/>
                  </a:srgbClr>
                </a:solidFill>
                <a:effectLst/>
                <a:uLnTx/>
                <a:uFillTx/>
                <a:latin typeface="標楷體" panose="03000509000000000000" pitchFamily="65" charset="-120"/>
                <a:ea typeface="標楷體" panose="03000509000000000000" pitchFamily="65" charset="-120"/>
                <a:cs typeface="+mn-cs"/>
              </a:rPr>
              <a:t>自主投資平台</a:t>
            </a:r>
            <a:r>
              <a:rPr lang="zh-TW" altLang="en-US" u="sng" dirty="0">
                <a:solidFill>
                  <a:srgbClr val="FFC000">
                    <a:lumMod val="50000"/>
                  </a:srgbClr>
                </a:solidFill>
                <a:latin typeface="標楷體" panose="03000509000000000000" pitchFamily="65" charset="-120"/>
                <a:ea typeface="標楷體" panose="03000509000000000000" pitchFamily="65" charset="-120"/>
              </a:rPr>
              <a:t>顯示「結算之最後單位數及參考現值」</a:t>
            </a:r>
            <a:r>
              <a:rPr kumimoji="0" lang="zh-TW" altLang="en-US" sz="1800" b="0" i="0" u="sng" strike="noStrike" kern="1200" cap="none" spc="0" normalizeH="0" baseline="0" noProof="0" dirty="0">
                <a:ln>
                  <a:noFill/>
                </a:ln>
                <a:solidFill>
                  <a:srgbClr val="FFC000">
                    <a:lumMod val="50000"/>
                  </a:srgbClr>
                </a:solidFill>
                <a:effectLst/>
                <a:uLnTx/>
                <a:uFillTx/>
                <a:latin typeface="標楷體" panose="03000509000000000000" pitchFamily="65" charset="-120"/>
                <a:ea typeface="標楷體" panose="03000509000000000000" pitchFamily="65" charset="-120"/>
                <a:cs typeface="+mn-cs"/>
              </a:rPr>
              <a:t>。</a:t>
            </a:r>
            <a:endParaRPr kumimoji="0" lang="en-US" altLang="zh-TW" sz="1800" b="0" i="0" u="sng" strike="noStrike" kern="1200" cap="none" spc="0" normalizeH="0" baseline="0" noProof="0" dirty="0">
              <a:ln>
                <a:noFill/>
              </a:ln>
              <a:solidFill>
                <a:srgbClr val="FFC000">
                  <a:lumMod val="50000"/>
                </a:srgbClr>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800" b="0" i="0" u="none" strike="noStrike" kern="1200" cap="none" spc="0" normalizeH="0" baseline="0" noProof="0" dirty="0">
              <a:ln>
                <a:noFill/>
              </a:ln>
              <a:solidFill>
                <a:srgbClr val="ED7D31">
                  <a:lumMod val="50000"/>
                </a:srgbClr>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6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r>
              <a:rPr kumimoji="0" lang="en-GB" altLang="zh-TW" sz="1600" b="1" i="0" u="none" strike="noStrike" kern="1200" cap="none" spc="0" normalizeH="0" baseline="0" noProof="0" dirty="0" err="1">
                <a:ln>
                  <a:noFill/>
                </a:ln>
                <a:solidFill>
                  <a:srgbClr val="C00000"/>
                </a:solidFill>
                <a:effectLst/>
                <a:uLnTx/>
                <a:uFillTx/>
                <a:latin typeface="標楷體" panose="03000509000000000000" pitchFamily="65" charset="-120"/>
                <a:ea typeface="標楷體" panose="03000509000000000000" pitchFamily="65" charset="-120"/>
                <a:cs typeface="+mn-cs"/>
              </a:rPr>
              <a:t>信託銀行將於結算完成之</a:t>
            </a:r>
            <a:r>
              <a:rPr kumimoji="0" lang="en-GB" altLang="zh-TW" sz="1600" b="1" i="0" u="sng" strike="noStrike" kern="1200" cap="none" spc="0" normalizeH="0" baseline="0" noProof="0" dirty="0" err="1">
                <a:ln>
                  <a:noFill/>
                </a:ln>
                <a:solidFill>
                  <a:srgbClr val="C00000"/>
                </a:solidFill>
                <a:effectLst/>
                <a:uLnTx/>
                <a:uFillTx/>
                <a:latin typeface="標楷體" panose="03000509000000000000" pitchFamily="65" charset="-120"/>
                <a:ea typeface="標楷體" panose="03000509000000000000" pitchFamily="65" charset="-120"/>
                <a:cs typeface="+mn-cs"/>
              </a:rPr>
              <a:t>次一營業日</a:t>
            </a:r>
            <a:r>
              <a:rPr kumimoji="0" lang="en-GB" altLang="zh-TW" sz="1600" b="1" i="0" u="none" strike="noStrike" kern="1200" cap="none" spc="0" normalizeH="0" baseline="0" noProof="0" dirty="0" err="1">
                <a:ln>
                  <a:noFill/>
                </a:ln>
                <a:solidFill>
                  <a:srgbClr val="C00000"/>
                </a:solidFill>
                <a:effectLst/>
                <a:uLnTx/>
                <a:uFillTx/>
                <a:latin typeface="標楷體" panose="03000509000000000000" pitchFamily="65" charset="-120"/>
                <a:ea typeface="標楷體" panose="03000509000000000000" pitchFamily="65" charset="-120"/>
                <a:cs typeface="+mn-cs"/>
              </a:rPr>
              <a:t>，先以E-Mail方式通知離退教職員「提領投資組合概況」內容</a:t>
            </a:r>
            <a:r>
              <a:rPr kumimoji="0" lang="zh-TW" altLang="en-US" sz="16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endParaRPr kumimoji="0" lang="en-US" altLang="zh-TW" sz="16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13" name="矩形 8">
            <a:extLst>
              <a:ext uri="{FF2B5EF4-FFF2-40B4-BE49-F238E27FC236}">
                <a16:creationId xmlns:a16="http://schemas.microsoft.com/office/drawing/2014/main" id="{F95B9945-26CC-D610-2616-392373424277}"/>
              </a:ext>
            </a:extLst>
          </p:cNvPr>
          <p:cNvSpPr/>
          <p:nvPr/>
        </p:nvSpPr>
        <p:spPr>
          <a:xfrm>
            <a:off x="1659088" y="645753"/>
            <a:ext cx="10208337" cy="1200329"/>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TW" altLang="en-US"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關於教職員</a:t>
            </a:r>
            <a:r>
              <a:rPr kumimoji="0" lang="en-US" altLang="zh-TW"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自主投資平台 操作時程 </a:t>
            </a:r>
            <a:r>
              <a:rPr kumimoji="0" lang="en-US" altLang="zh-TW"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如</a:t>
            </a:r>
            <a:r>
              <a:rPr kumimoji="0" lang="en-US" altLang="zh-TW"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退休</a:t>
            </a:r>
            <a:r>
              <a:rPr kumimoji="0" lang="en-US" altLang="zh-TW"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分期請領、離職</a:t>
            </a:r>
            <a:r>
              <a:rPr kumimoji="0" lang="en-US" altLang="zh-TW"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暫不請領</a:t>
            </a:r>
            <a:r>
              <a:rPr kumimoji="0" lang="en-US" altLang="zh-TW" sz="20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endParaRPr kumimoji="0" lang="en-US" altLang="zh-TW" sz="800" b="1"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r>
              <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 以 </a:t>
            </a:r>
            <a:r>
              <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114</a:t>
            </a: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年</a:t>
            </a:r>
            <a:r>
              <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8</a:t>
            </a: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月</a:t>
            </a:r>
            <a:r>
              <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1</a:t>
            </a: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日退休生效案為例，法定儲金將收取至生效日前一</a:t>
            </a:r>
            <a:r>
              <a:rPr lang="zh-TW" altLang="en-US" sz="2000" dirty="0">
                <a:solidFill>
                  <a:prstClr val="black"/>
                </a:solidFill>
                <a:latin typeface="標楷體" panose="03000509000000000000" pitchFamily="65" charset="-120"/>
                <a:ea typeface="標楷體" panose="03000509000000000000" pitchFamily="65" charset="-120"/>
                <a:cs typeface="Times New Roman" panose="02020603050405020304" pitchFamily="18" charset="0"/>
              </a:rPr>
              <a:t>天，</a:t>
            </a: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即</a:t>
            </a:r>
            <a:r>
              <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7</a:t>
            </a: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月</a:t>
            </a:r>
            <a:r>
              <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31</a:t>
            </a: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日</a:t>
            </a:r>
            <a:endParaRPr kumimoji="0" lang="en-US" altLang="zh-TW" sz="20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endParaRPr>
          </a:p>
        </p:txBody>
      </p:sp>
      <p:cxnSp>
        <p:nvCxnSpPr>
          <p:cNvPr id="35" name="接點: 弧形 34">
            <a:extLst>
              <a:ext uri="{FF2B5EF4-FFF2-40B4-BE49-F238E27FC236}">
                <a16:creationId xmlns:a16="http://schemas.microsoft.com/office/drawing/2014/main" id="{9F8363B0-70FB-E358-C8EC-1C437C7986E5}"/>
              </a:ext>
            </a:extLst>
          </p:cNvPr>
          <p:cNvCxnSpPr>
            <a:cxnSpLocks/>
          </p:cNvCxnSpPr>
          <p:nvPr/>
        </p:nvCxnSpPr>
        <p:spPr>
          <a:xfrm>
            <a:off x="2368012" y="2660822"/>
            <a:ext cx="439633" cy="361617"/>
          </a:xfrm>
          <a:prstGeom prst="curvedConnector3">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文字方塊 35">
            <a:extLst>
              <a:ext uri="{FF2B5EF4-FFF2-40B4-BE49-F238E27FC236}">
                <a16:creationId xmlns:a16="http://schemas.microsoft.com/office/drawing/2014/main" id="{54C7D135-8CAF-701F-BE8C-27FA34A67DF7}"/>
              </a:ext>
            </a:extLst>
          </p:cNvPr>
          <p:cNvSpPr txBox="1"/>
          <p:nvPr/>
        </p:nvSpPr>
        <p:spPr>
          <a:xfrm>
            <a:off x="1835821" y="3122310"/>
            <a:ext cx="1865244" cy="1754326"/>
          </a:xfrm>
          <a:prstGeom prst="rect">
            <a:avLst/>
          </a:prstGeom>
          <a:noFill/>
          <a:ln>
            <a:solidFill>
              <a:schemeClr val="accent1"/>
            </a:solidFill>
            <a:prstDash val="lg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a:solidFill>
                  <a:srgbClr val="5B9BD5">
                    <a:lumMod val="50000"/>
                  </a:srgbClr>
                </a:solidFill>
                <a:latin typeface="標楷體" panose="03000509000000000000" pitchFamily="65" charset="-120"/>
                <a:ea typeface="標楷體" panose="03000509000000000000" pitchFamily="65" charset="-120"/>
              </a:rPr>
              <a:t>4</a:t>
            </a:r>
            <a:r>
              <a:rPr kumimoji="0" lang="en-US" altLang="zh-TW"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/27-6/27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為法定</a:t>
            </a:r>
            <a:r>
              <a:rPr kumimoji="0" lang="en-US" altLang="zh-TW"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2</a:t>
            </a:r>
            <a:r>
              <a:rPr kumimoji="0" lang="zh-TW" altLang="en-US"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個月</a:t>
            </a:r>
            <a:endParaRPr kumimoji="0" lang="en-US" altLang="zh-TW"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之案件審理時限。</a:t>
            </a:r>
            <a:endParaRPr kumimoji="0" lang="en-US" altLang="zh-TW"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a:t>
            </a:r>
            <a:r>
              <a:rPr kumimoji="0" lang="zh-TW" altLang="en-US"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收案次日起算</a:t>
            </a:r>
            <a:r>
              <a:rPr kumimoji="0" lang="en-US" altLang="zh-TW" sz="1800" b="0" i="0" u="none"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sng"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*私校退撫條例 </a:t>
            </a:r>
            <a:endParaRPr kumimoji="0" lang="en-US" altLang="zh-TW" sz="1800" b="0" i="0" u="sng"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dirty="0">
                <a:solidFill>
                  <a:srgbClr val="5B9BD5">
                    <a:lumMod val="50000"/>
                  </a:srgbClr>
                </a:solidFill>
                <a:latin typeface="標楷體" panose="03000509000000000000" pitchFamily="65" charset="-120"/>
                <a:ea typeface="標楷體" panose="03000509000000000000" pitchFamily="65" charset="-120"/>
              </a:rPr>
              <a:t> </a:t>
            </a:r>
            <a:r>
              <a:rPr kumimoji="0" lang="zh-TW" altLang="en-US" sz="1800" b="0" i="0" u="sng"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第</a:t>
            </a:r>
            <a:r>
              <a:rPr kumimoji="0" lang="en-US" altLang="zh-TW" sz="1800" b="0" i="0" u="sng"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5</a:t>
            </a:r>
            <a:r>
              <a:rPr kumimoji="0" lang="zh-TW" altLang="en-US" sz="1800" b="0" i="0" u="sng" strike="noStrike" kern="1200" cap="none" spc="0" normalizeH="0" baseline="0" noProof="0" dirty="0">
                <a:ln>
                  <a:noFill/>
                </a:ln>
                <a:solidFill>
                  <a:srgbClr val="5B9BD5">
                    <a:lumMod val="50000"/>
                  </a:srgbClr>
                </a:solidFill>
                <a:effectLst/>
                <a:uLnTx/>
                <a:uFillTx/>
                <a:latin typeface="標楷體" panose="03000509000000000000" pitchFamily="65" charset="-120"/>
                <a:ea typeface="標楷體" panose="03000509000000000000" pitchFamily="65" charset="-120"/>
                <a:cs typeface="+mn-cs"/>
              </a:rPr>
              <a:t>條規範</a:t>
            </a:r>
            <a:endParaRPr kumimoji="0" lang="en-US" altLang="zh-TW"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41" name="文字方塊 40">
            <a:extLst>
              <a:ext uri="{FF2B5EF4-FFF2-40B4-BE49-F238E27FC236}">
                <a16:creationId xmlns:a16="http://schemas.microsoft.com/office/drawing/2014/main" id="{CCD0768F-9829-619C-253A-90964FFE5ED1}"/>
              </a:ext>
            </a:extLst>
          </p:cNvPr>
          <p:cNvSpPr txBox="1"/>
          <p:nvPr/>
        </p:nvSpPr>
        <p:spPr>
          <a:xfrm>
            <a:off x="6223298" y="1725937"/>
            <a:ext cx="917558" cy="40011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8/31</a:t>
            </a:r>
            <a:r>
              <a:rPr kumimoji="0" lang="en-US" altLang="zh-TW"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rPr>
              <a:t> </a:t>
            </a:r>
            <a:endParaRPr kumimoji="0" lang="zh-TW" altLang="en-US"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sp>
        <p:nvSpPr>
          <p:cNvPr id="42" name="文字方塊 41">
            <a:extLst>
              <a:ext uri="{FF2B5EF4-FFF2-40B4-BE49-F238E27FC236}">
                <a16:creationId xmlns:a16="http://schemas.microsoft.com/office/drawing/2014/main" id="{24F64ECF-36A0-639A-F8E6-5CCF9FCF737D}"/>
              </a:ext>
            </a:extLst>
          </p:cNvPr>
          <p:cNvSpPr txBox="1"/>
          <p:nvPr/>
        </p:nvSpPr>
        <p:spPr>
          <a:xfrm>
            <a:off x="6270814" y="2764067"/>
            <a:ext cx="492443" cy="3170099"/>
          </a:xfrm>
          <a:prstGeom prst="rect">
            <a:avLst/>
          </a:prstGeom>
          <a:noFill/>
          <a:ln>
            <a:noFill/>
          </a:ln>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清冊交予</a:t>
            </a:r>
            <a:endPar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中國信託銀行</a:t>
            </a:r>
            <a:endPar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43" name="文字方塊 42">
            <a:extLst>
              <a:ext uri="{FF2B5EF4-FFF2-40B4-BE49-F238E27FC236}">
                <a16:creationId xmlns:a16="http://schemas.microsoft.com/office/drawing/2014/main" id="{9B5AB7AE-B62A-56A5-9827-030D8E4418DF}"/>
              </a:ext>
            </a:extLst>
          </p:cNvPr>
          <p:cNvSpPr txBox="1"/>
          <p:nvPr/>
        </p:nvSpPr>
        <p:spPr>
          <a:xfrm>
            <a:off x="6556824" y="3272156"/>
            <a:ext cx="492443" cy="3477875"/>
          </a:xfrm>
          <a:prstGeom prst="rect">
            <a:avLst/>
          </a:prstGeom>
          <a:noFill/>
          <a:ln>
            <a:noFill/>
          </a:ln>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結算教職員個人儲金專戶</a:t>
            </a:r>
            <a:endPar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48" name="文字方塊 47">
            <a:extLst>
              <a:ext uri="{FF2B5EF4-FFF2-40B4-BE49-F238E27FC236}">
                <a16:creationId xmlns:a16="http://schemas.microsoft.com/office/drawing/2014/main" id="{836FFF59-18C9-357C-EFD8-47E4BA226D2D}"/>
              </a:ext>
            </a:extLst>
          </p:cNvPr>
          <p:cNvSpPr txBox="1"/>
          <p:nvPr/>
        </p:nvSpPr>
        <p:spPr>
          <a:xfrm>
            <a:off x="6949447" y="1825233"/>
            <a:ext cx="917558" cy="40011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9/1</a:t>
            </a:r>
            <a:endParaRPr kumimoji="0" lang="zh-TW" altLang="en-US" sz="1600" b="1"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sp>
        <p:nvSpPr>
          <p:cNvPr id="34" name="矩形 33">
            <a:extLst>
              <a:ext uri="{FF2B5EF4-FFF2-40B4-BE49-F238E27FC236}">
                <a16:creationId xmlns:a16="http://schemas.microsoft.com/office/drawing/2014/main" id="{78A5DE10-D709-3265-1DB8-62A2BDC0C512}"/>
              </a:ext>
            </a:extLst>
          </p:cNvPr>
          <p:cNvSpPr/>
          <p:nvPr/>
        </p:nvSpPr>
        <p:spPr>
          <a:xfrm>
            <a:off x="1702197" y="2342285"/>
            <a:ext cx="2070996" cy="16271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600" b="0" i="0" u="none" strike="noStrike" kern="1200" cap="none" spc="0" normalizeH="0" baseline="0" noProof="0">
              <a:ln>
                <a:noFill/>
              </a:ln>
              <a:solidFill>
                <a:prstClr val="white"/>
              </a:solidFill>
              <a:effectLst/>
              <a:uLnTx/>
              <a:uFillTx/>
              <a:latin typeface="標楷體" panose="03000509000000000000" pitchFamily="65" charset="-120"/>
              <a:ea typeface="標楷體" panose="03000509000000000000" pitchFamily="65" charset="-120"/>
              <a:cs typeface="+mn-cs"/>
            </a:endParaRPr>
          </a:p>
        </p:txBody>
      </p:sp>
      <p:cxnSp>
        <p:nvCxnSpPr>
          <p:cNvPr id="6" name="直線接點 5">
            <a:extLst>
              <a:ext uri="{FF2B5EF4-FFF2-40B4-BE49-F238E27FC236}">
                <a16:creationId xmlns:a16="http://schemas.microsoft.com/office/drawing/2014/main" id="{6C438765-94BA-0053-D137-B206B44F094F}"/>
              </a:ext>
            </a:extLst>
          </p:cNvPr>
          <p:cNvCxnSpPr>
            <a:cxnSpLocks/>
          </p:cNvCxnSpPr>
          <p:nvPr/>
        </p:nvCxnSpPr>
        <p:spPr>
          <a:xfrm flipV="1">
            <a:off x="4805384" y="2277203"/>
            <a:ext cx="0" cy="47370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55" name="矩形 54">
            <a:extLst>
              <a:ext uri="{FF2B5EF4-FFF2-40B4-BE49-F238E27FC236}">
                <a16:creationId xmlns:a16="http://schemas.microsoft.com/office/drawing/2014/main" id="{87B100F4-36BC-5650-3589-DC11E0BD4BBE}"/>
              </a:ext>
            </a:extLst>
          </p:cNvPr>
          <p:cNvSpPr/>
          <p:nvPr/>
        </p:nvSpPr>
        <p:spPr>
          <a:xfrm>
            <a:off x="7370260" y="2498341"/>
            <a:ext cx="3065617" cy="205887"/>
          </a:xfrm>
          <a:prstGeom prst="rect">
            <a:avLst/>
          </a:prstGeom>
          <a:solidFill>
            <a:schemeClr val="accent4">
              <a:lumMod val="40000"/>
              <a:lumOff val="60000"/>
            </a:schemeClr>
          </a:solidFill>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600" b="0" i="0" u="none" strike="noStrike" kern="1200" cap="none" spc="0" normalizeH="0" baseline="0" noProof="0">
              <a:ln>
                <a:noFill/>
              </a:ln>
              <a:solidFill>
                <a:prstClr val="white"/>
              </a:solidFill>
              <a:effectLst/>
              <a:uLnTx/>
              <a:uFillTx/>
              <a:latin typeface="標楷體" panose="03000509000000000000" pitchFamily="65" charset="-120"/>
              <a:ea typeface="標楷體" panose="03000509000000000000" pitchFamily="65" charset="-120"/>
              <a:cs typeface="+mn-cs"/>
            </a:endParaRPr>
          </a:p>
        </p:txBody>
      </p:sp>
      <p:cxnSp>
        <p:nvCxnSpPr>
          <p:cNvPr id="60" name="接點: 弧形 59">
            <a:extLst>
              <a:ext uri="{FF2B5EF4-FFF2-40B4-BE49-F238E27FC236}">
                <a16:creationId xmlns:a16="http://schemas.microsoft.com/office/drawing/2014/main" id="{5992B392-DC00-C53A-539F-5D1CB7AA9B1E}"/>
              </a:ext>
            </a:extLst>
          </p:cNvPr>
          <p:cNvCxnSpPr>
            <a:cxnSpLocks/>
          </p:cNvCxnSpPr>
          <p:nvPr/>
        </p:nvCxnSpPr>
        <p:spPr>
          <a:xfrm rot="5400000">
            <a:off x="9489100" y="2884323"/>
            <a:ext cx="513041" cy="330897"/>
          </a:xfrm>
          <a:prstGeom prst="curvedConnector3">
            <a:avLst/>
          </a:prstGeom>
          <a:ln w="28575">
            <a:solidFill>
              <a:schemeClr val="accent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接點 13">
            <a:extLst>
              <a:ext uri="{FF2B5EF4-FFF2-40B4-BE49-F238E27FC236}">
                <a16:creationId xmlns:a16="http://schemas.microsoft.com/office/drawing/2014/main" id="{0E942E44-1162-F35D-1FDB-FD6D66870B03}"/>
              </a:ext>
            </a:extLst>
          </p:cNvPr>
          <p:cNvCxnSpPr>
            <a:cxnSpLocks/>
          </p:cNvCxnSpPr>
          <p:nvPr/>
        </p:nvCxnSpPr>
        <p:spPr>
          <a:xfrm flipV="1">
            <a:off x="5707355" y="2142940"/>
            <a:ext cx="0" cy="477054"/>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7" name="直線接點 36">
            <a:extLst>
              <a:ext uri="{FF2B5EF4-FFF2-40B4-BE49-F238E27FC236}">
                <a16:creationId xmlns:a16="http://schemas.microsoft.com/office/drawing/2014/main" id="{6993FE5E-DAFE-911A-2C9A-7264A3C957BF}"/>
              </a:ext>
            </a:extLst>
          </p:cNvPr>
          <p:cNvCxnSpPr>
            <a:cxnSpLocks/>
            <a:endCxn id="41" idx="2"/>
          </p:cNvCxnSpPr>
          <p:nvPr/>
        </p:nvCxnSpPr>
        <p:spPr>
          <a:xfrm flipV="1">
            <a:off x="6681123" y="2126047"/>
            <a:ext cx="954" cy="58182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03B80FEE-867C-25F6-F3BC-7156B38C4EF6}"/>
              </a:ext>
            </a:extLst>
          </p:cNvPr>
          <p:cNvCxnSpPr>
            <a:cxnSpLocks/>
          </p:cNvCxnSpPr>
          <p:nvPr/>
        </p:nvCxnSpPr>
        <p:spPr>
          <a:xfrm flipV="1">
            <a:off x="7369533" y="2292649"/>
            <a:ext cx="0" cy="447843"/>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8B8B6975-CB03-57C5-FE4B-89594C2974B7}"/>
              </a:ext>
            </a:extLst>
          </p:cNvPr>
          <p:cNvCxnSpPr>
            <a:cxnSpLocks/>
          </p:cNvCxnSpPr>
          <p:nvPr/>
        </p:nvCxnSpPr>
        <p:spPr>
          <a:xfrm flipV="1">
            <a:off x="1224547" y="2501210"/>
            <a:ext cx="9798354" cy="702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文字方塊 64">
            <a:extLst>
              <a:ext uri="{FF2B5EF4-FFF2-40B4-BE49-F238E27FC236}">
                <a16:creationId xmlns:a16="http://schemas.microsoft.com/office/drawing/2014/main" id="{DDC1F5C9-3D5E-7F01-C4EB-6B515BE29977}"/>
              </a:ext>
            </a:extLst>
          </p:cNvPr>
          <p:cNvSpPr txBox="1"/>
          <p:nvPr/>
        </p:nvSpPr>
        <p:spPr>
          <a:xfrm>
            <a:off x="6937520" y="2737108"/>
            <a:ext cx="523220" cy="3964983"/>
          </a:xfrm>
          <a:prstGeom prst="rect">
            <a:avLst/>
          </a:prstGeom>
          <a:noFill/>
          <a:ln w="76200">
            <a:solidFill>
              <a:srgbClr val="C00000"/>
            </a:solidFill>
          </a:ln>
        </p:spPr>
        <p:txBody>
          <a:bodyPr vert="eaVert" wrap="square" rtlCol="0" anchor="b" anchorCtr="1">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200" dirty="0">
                <a:solidFill>
                  <a:srgbClr val="C00000"/>
                </a:solidFill>
                <a:latin typeface="標楷體" panose="03000509000000000000" pitchFamily="65" charset="-120"/>
                <a:ea typeface="標楷體" panose="03000509000000000000" pitchFamily="65" charset="-120"/>
              </a:rPr>
              <a:t>為教職員</a:t>
            </a:r>
            <a:r>
              <a:rPr lang="zh-TW" altLang="en-US" sz="2200" u="sng" dirty="0">
                <a:solidFill>
                  <a:srgbClr val="C00000"/>
                </a:solidFill>
                <a:latin typeface="標楷體" panose="03000509000000000000" pitchFamily="65" charset="-120"/>
                <a:ea typeface="標楷體" panose="03000509000000000000" pitchFamily="65" charset="-120"/>
              </a:rPr>
              <a:t>最後可操作日</a:t>
            </a:r>
            <a:endParaRPr kumimoji="0" lang="en-US" altLang="zh-TW" sz="2200" b="0"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66" name="文字方塊 65">
            <a:extLst>
              <a:ext uri="{FF2B5EF4-FFF2-40B4-BE49-F238E27FC236}">
                <a16:creationId xmlns:a16="http://schemas.microsoft.com/office/drawing/2014/main" id="{C667970A-E247-301B-A1DD-CB07E0B584AD}"/>
              </a:ext>
            </a:extLst>
          </p:cNvPr>
          <p:cNvSpPr txBox="1"/>
          <p:nvPr/>
        </p:nvSpPr>
        <p:spPr>
          <a:xfrm>
            <a:off x="6897926" y="2886650"/>
            <a:ext cx="749613" cy="369332"/>
          </a:xfrm>
          <a:prstGeom prst="rect">
            <a:avLst/>
          </a:prstGeom>
          <a:noFill/>
          <a:ln>
            <a:noFill/>
          </a:ln>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8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8/31</a:t>
            </a:r>
          </a:p>
        </p:txBody>
      </p:sp>
      <p:sp>
        <p:nvSpPr>
          <p:cNvPr id="68" name="文字方塊 67">
            <a:extLst>
              <a:ext uri="{FF2B5EF4-FFF2-40B4-BE49-F238E27FC236}">
                <a16:creationId xmlns:a16="http://schemas.microsoft.com/office/drawing/2014/main" id="{2EB4CCF1-6E30-AEEA-A9D3-6BCF6B93D0C0}"/>
              </a:ext>
            </a:extLst>
          </p:cNvPr>
          <p:cNvSpPr txBox="1"/>
          <p:nvPr/>
        </p:nvSpPr>
        <p:spPr>
          <a:xfrm>
            <a:off x="5835091" y="4032970"/>
            <a:ext cx="492443" cy="2862322"/>
          </a:xfrm>
          <a:prstGeom prst="rect">
            <a:avLst/>
          </a:prstGeom>
          <a:noFill/>
          <a:ln>
            <a:noFill/>
          </a:ln>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得</a:t>
            </a:r>
            <a:endParaRPr kumimoji="0" lang="en-US" altLang="zh-TW"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納入本月清冊作業</a:t>
            </a:r>
            <a:endParaRPr kumimoji="0" lang="en-US" altLang="zh-TW"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sp>
        <p:nvSpPr>
          <p:cNvPr id="69" name="星形: 五角 68">
            <a:extLst>
              <a:ext uri="{FF2B5EF4-FFF2-40B4-BE49-F238E27FC236}">
                <a16:creationId xmlns:a16="http://schemas.microsoft.com/office/drawing/2014/main" id="{DDF089AF-721B-9310-D2EC-38ACDF9176EA}"/>
              </a:ext>
            </a:extLst>
          </p:cNvPr>
          <p:cNvSpPr/>
          <p:nvPr/>
        </p:nvSpPr>
        <p:spPr>
          <a:xfrm rot="20467854">
            <a:off x="5271551" y="1476813"/>
            <a:ext cx="256043" cy="192371"/>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71" name="文字方塊 70">
            <a:extLst>
              <a:ext uri="{FF2B5EF4-FFF2-40B4-BE49-F238E27FC236}">
                <a16:creationId xmlns:a16="http://schemas.microsoft.com/office/drawing/2014/main" id="{9867F522-C8EC-80A3-5480-D3E85E4B9575}"/>
              </a:ext>
            </a:extLst>
          </p:cNvPr>
          <p:cNvSpPr txBox="1"/>
          <p:nvPr/>
        </p:nvSpPr>
        <p:spPr>
          <a:xfrm>
            <a:off x="5101553" y="2638879"/>
            <a:ext cx="1211605" cy="4191873"/>
          </a:xfrm>
          <a:prstGeom prst="rect">
            <a:avLst/>
          </a:prstGeom>
          <a:noFill/>
          <a:ln w="57150">
            <a:solidFill>
              <a:schemeClr val="tx1"/>
            </a:solidFill>
          </a:ln>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prstClr val="black"/>
              </a:solidFill>
              <a:effectLst/>
              <a:uLnTx/>
              <a:uFillTx/>
              <a:latin typeface="Calibri" panose="020F0502020204030204"/>
              <a:ea typeface="新細明體" panose="02020500000000000000" pitchFamily="18" charset="-120"/>
              <a:cs typeface="+mn-cs"/>
            </a:endParaRPr>
          </a:p>
        </p:txBody>
      </p:sp>
      <p:cxnSp>
        <p:nvCxnSpPr>
          <p:cNvPr id="61" name="接點: 弧形 60">
            <a:extLst>
              <a:ext uri="{FF2B5EF4-FFF2-40B4-BE49-F238E27FC236}">
                <a16:creationId xmlns:a16="http://schemas.microsoft.com/office/drawing/2014/main" id="{784C0ED5-AE20-B031-957E-0C2C2555A586}"/>
              </a:ext>
            </a:extLst>
          </p:cNvPr>
          <p:cNvCxnSpPr>
            <a:cxnSpLocks/>
          </p:cNvCxnSpPr>
          <p:nvPr/>
        </p:nvCxnSpPr>
        <p:spPr>
          <a:xfrm rot="5400000">
            <a:off x="10351285" y="5682287"/>
            <a:ext cx="318058" cy="242280"/>
          </a:xfrm>
          <a:prstGeom prst="curvedConnector3">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文字方塊 9">
            <a:extLst>
              <a:ext uri="{FF2B5EF4-FFF2-40B4-BE49-F238E27FC236}">
                <a16:creationId xmlns:a16="http://schemas.microsoft.com/office/drawing/2014/main" id="{EE085CB2-0E3F-665E-546F-B9A0D25D7BBC}"/>
              </a:ext>
            </a:extLst>
          </p:cNvPr>
          <p:cNvSpPr txBox="1"/>
          <p:nvPr/>
        </p:nvSpPr>
        <p:spPr>
          <a:xfrm>
            <a:off x="1216510" y="1867727"/>
            <a:ext cx="1118895" cy="64633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2000" b="1" dirty="0">
                <a:solidFill>
                  <a:prstClr val="black"/>
                </a:solidFill>
                <a:latin typeface="標楷體" panose="03000509000000000000" pitchFamily="65" charset="-120"/>
                <a:ea typeface="標楷體" panose="03000509000000000000" pitchFamily="65" charset="-120"/>
              </a:rPr>
              <a:t>4</a:t>
            </a:r>
            <a:r>
              <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rPr>
              <a:t> </a:t>
            </a:r>
            <a:endParaRPr kumimoji="0" lang="zh-TW" altLang="en-US" sz="1600" b="0"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cxnSp>
        <p:nvCxnSpPr>
          <p:cNvPr id="16" name="直線接點 15">
            <a:extLst>
              <a:ext uri="{FF2B5EF4-FFF2-40B4-BE49-F238E27FC236}">
                <a16:creationId xmlns:a16="http://schemas.microsoft.com/office/drawing/2014/main" id="{41A6B5E0-41A6-7321-87D1-FDCB72089786}"/>
              </a:ext>
            </a:extLst>
          </p:cNvPr>
          <p:cNvCxnSpPr>
            <a:cxnSpLocks/>
          </p:cNvCxnSpPr>
          <p:nvPr/>
        </p:nvCxnSpPr>
        <p:spPr>
          <a:xfrm flipV="1">
            <a:off x="3799053" y="2285784"/>
            <a:ext cx="0" cy="47370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文字方塊 19">
            <a:extLst>
              <a:ext uri="{FF2B5EF4-FFF2-40B4-BE49-F238E27FC236}">
                <a16:creationId xmlns:a16="http://schemas.microsoft.com/office/drawing/2014/main" id="{7D01A3C4-A0E8-4365-C75B-FA00EAB46EDA}"/>
              </a:ext>
            </a:extLst>
          </p:cNvPr>
          <p:cNvSpPr txBox="1"/>
          <p:nvPr/>
        </p:nvSpPr>
        <p:spPr>
          <a:xfrm>
            <a:off x="5106079" y="2630660"/>
            <a:ext cx="780685" cy="4093428"/>
          </a:xfrm>
          <a:prstGeom prst="rect">
            <a:avLst/>
          </a:prstGeom>
          <a:noFill/>
          <a:ln>
            <a:noFill/>
          </a:ln>
        </p:spPr>
        <p:txBody>
          <a:bodyPr vert="horz"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8/15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為</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七   </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月</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法</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定</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儲</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金</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繳</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款</a:t>
            </a:r>
            <a:endParaRPr kumimoji="0" lang="en-US" altLang="zh-TW"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截</a:t>
            </a:r>
            <a:endParaRPr kumimoji="0" lang="en-US" altLang="zh-TW"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止</a:t>
            </a:r>
            <a:endParaRPr kumimoji="0" lang="en-US" altLang="zh-TW"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 日</a:t>
            </a:r>
            <a:endParaRPr kumimoji="0" lang="en-US" altLang="zh-TW" sz="2000" b="0"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endParaRPr>
          </a:p>
        </p:txBody>
      </p:sp>
      <p:cxnSp>
        <p:nvCxnSpPr>
          <p:cNvPr id="47" name="直線接點 46">
            <a:extLst>
              <a:ext uri="{FF2B5EF4-FFF2-40B4-BE49-F238E27FC236}">
                <a16:creationId xmlns:a16="http://schemas.microsoft.com/office/drawing/2014/main" id="{60A1E61F-8D4C-2564-9876-A5913F52E3C5}"/>
              </a:ext>
            </a:extLst>
          </p:cNvPr>
          <p:cNvCxnSpPr>
            <a:cxnSpLocks/>
          </p:cNvCxnSpPr>
          <p:nvPr/>
        </p:nvCxnSpPr>
        <p:spPr>
          <a:xfrm flipV="1">
            <a:off x="4164104" y="2281117"/>
            <a:ext cx="0" cy="47370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文字方塊 50">
            <a:extLst>
              <a:ext uri="{FF2B5EF4-FFF2-40B4-BE49-F238E27FC236}">
                <a16:creationId xmlns:a16="http://schemas.microsoft.com/office/drawing/2014/main" id="{D6C88F12-0D32-398F-8503-AA4EF1B6B375}"/>
              </a:ext>
            </a:extLst>
          </p:cNvPr>
          <p:cNvSpPr txBox="1"/>
          <p:nvPr/>
        </p:nvSpPr>
        <p:spPr>
          <a:xfrm>
            <a:off x="3773193" y="1825233"/>
            <a:ext cx="917558" cy="40011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7/5</a:t>
            </a:r>
            <a:r>
              <a:rPr kumimoji="0" lang="en-US" altLang="zh-TW" sz="1600" b="1"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rPr>
              <a:t> </a:t>
            </a:r>
            <a:endParaRPr kumimoji="0" lang="zh-TW" altLang="en-US" sz="1600" b="1"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sp>
        <p:nvSpPr>
          <p:cNvPr id="52" name="文字方塊 51">
            <a:extLst>
              <a:ext uri="{FF2B5EF4-FFF2-40B4-BE49-F238E27FC236}">
                <a16:creationId xmlns:a16="http://schemas.microsoft.com/office/drawing/2014/main" id="{7BA75921-94A3-5EF6-7312-7E1526C70796}"/>
              </a:ext>
            </a:extLst>
          </p:cNvPr>
          <p:cNvSpPr txBox="1"/>
          <p:nvPr/>
        </p:nvSpPr>
        <p:spPr>
          <a:xfrm>
            <a:off x="3925063" y="2773050"/>
            <a:ext cx="492443" cy="2246769"/>
          </a:xfrm>
          <a:prstGeom prst="rect">
            <a:avLst/>
          </a:prstGeom>
          <a:noFill/>
          <a:ln>
            <a:noFill/>
          </a:ln>
        </p:spPr>
        <p:txBody>
          <a:bodyPr vert="horz"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退休核定函發文</a:t>
            </a:r>
            <a:endParaRPr kumimoji="0" lang="en-US" altLang="zh-TW" sz="20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endParaRPr>
          </a:p>
        </p:txBody>
      </p:sp>
      <p:sp>
        <p:nvSpPr>
          <p:cNvPr id="8" name="矩形 8">
            <a:extLst>
              <a:ext uri="{FF2B5EF4-FFF2-40B4-BE49-F238E27FC236}">
                <a16:creationId xmlns:a16="http://schemas.microsoft.com/office/drawing/2014/main" id="{5F8BF867-2B4A-E75E-E58E-8AE106183379}"/>
              </a:ext>
            </a:extLst>
          </p:cNvPr>
          <p:cNvSpPr/>
          <p:nvPr/>
        </p:nvSpPr>
        <p:spPr>
          <a:xfrm>
            <a:off x="963159" y="87077"/>
            <a:ext cx="9066524"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60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rPr>
              <a:t>(</a:t>
            </a:r>
            <a:r>
              <a:rPr kumimoji="0" lang="zh-TW" altLang="en-US" sz="2400" b="0" i="0" strike="noStrike" kern="1200" cap="none" spc="60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rPr>
              <a:t>專戶與平台操作時程</a:t>
            </a:r>
            <a:r>
              <a:rPr kumimoji="0" lang="en-US" altLang="zh-TW" sz="2400" b="0" i="0" u="none" strike="noStrike" kern="1200" cap="none" spc="60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rPr>
              <a:t>)</a:t>
            </a:r>
            <a:endParaRPr kumimoji="0" lang="en-US" altLang="zh-TW" sz="24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endParaRPr>
          </a:p>
        </p:txBody>
      </p:sp>
      <p:cxnSp>
        <p:nvCxnSpPr>
          <p:cNvPr id="11" name="直線接點 10">
            <a:extLst>
              <a:ext uri="{FF2B5EF4-FFF2-40B4-BE49-F238E27FC236}">
                <a16:creationId xmlns:a16="http://schemas.microsoft.com/office/drawing/2014/main" id="{271EB1DC-E465-322E-7549-7EA8BA8FCACB}"/>
              </a:ext>
            </a:extLst>
          </p:cNvPr>
          <p:cNvCxnSpPr>
            <a:cxnSpLocks/>
          </p:cNvCxnSpPr>
          <p:nvPr/>
        </p:nvCxnSpPr>
        <p:spPr>
          <a:xfrm flipV="1">
            <a:off x="9035151" y="2292649"/>
            <a:ext cx="0" cy="38951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文字方塊 16">
            <a:extLst>
              <a:ext uri="{FF2B5EF4-FFF2-40B4-BE49-F238E27FC236}">
                <a16:creationId xmlns:a16="http://schemas.microsoft.com/office/drawing/2014/main" id="{89FCFEBD-C39D-A561-33B2-797E8D59642E}"/>
              </a:ext>
            </a:extLst>
          </p:cNvPr>
          <p:cNvSpPr txBox="1"/>
          <p:nvPr/>
        </p:nvSpPr>
        <p:spPr>
          <a:xfrm>
            <a:off x="8503962" y="1819130"/>
            <a:ext cx="917558" cy="40011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9/20</a:t>
            </a:r>
            <a:endParaRPr kumimoji="0" lang="zh-TW" altLang="en-US" sz="1600" b="1"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sp>
        <p:nvSpPr>
          <p:cNvPr id="21" name="文字方塊 20">
            <a:extLst>
              <a:ext uri="{FF2B5EF4-FFF2-40B4-BE49-F238E27FC236}">
                <a16:creationId xmlns:a16="http://schemas.microsoft.com/office/drawing/2014/main" id="{296D5FCB-9116-33AF-9B40-6ADC60807514}"/>
              </a:ext>
            </a:extLst>
          </p:cNvPr>
          <p:cNvSpPr txBox="1"/>
          <p:nvPr/>
        </p:nvSpPr>
        <p:spPr>
          <a:xfrm>
            <a:off x="9121393" y="1818101"/>
            <a:ext cx="917558" cy="40011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cs"/>
              </a:rPr>
              <a:t>9/21</a:t>
            </a:r>
            <a:endParaRPr kumimoji="0" lang="zh-TW" altLang="en-US" sz="1600" b="1" i="0" u="none" strike="noStrike" kern="1200" cap="none" spc="0" normalizeH="0" baseline="0" noProof="0" dirty="0">
              <a:ln>
                <a:noFill/>
              </a:ln>
              <a:solidFill>
                <a:srgbClr val="4472C4">
                  <a:lumMod val="50000"/>
                </a:srgbClr>
              </a:solidFill>
              <a:effectLst/>
              <a:uLnTx/>
              <a:uFillTx/>
              <a:latin typeface="標楷體" panose="03000509000000000000" pitchFamily="65" charset="-120"/>
              <a:ea typeface="標楷體" panose="03000509000000000000" pitchFamily="65" charset="-120"/>
              <a:cs typeface="+mn-cs"/>
            </a:endParaRPr>
          </a:p>
        </p:txBody>
      </p:sp>
      <p:cxnSp>
        <p:nvCxnSpPr>
          <p:cNvPr id="19" name="直線接點 18">
            <a:extLst>
              <a:ext uri="{FF2B5EF4-FFF2-40B4-BE49-F238E27FC236}">
                <a16:creationId xmlns:a16="http://schemas.microsoft.com/office/drawing/2014/main" id="{33979D72-B0F9-9E12-45EF-D5304B25C03A}"/>
              </a:ext>
            </a:extLst>
          </p:cNvPr>
          <p:cNvCxnSpPr>
            <a:cxnSpLocks/>
          </p:cNvCxnSpPr>
          <p:nvPr/>
        </p:nvCxnSpPr>
        <p:spPr>
          <a:xfrm flipH="1" flipV="1">
            <a:off x="9366658" y="2276668"/>
            <a:ext cx="10135" cy="41432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矩形 55">
            <a:extLst>
              <a:ext uri="{FF2B5EF4-FFF2-40B4-BE49-F238E27FC236}">
                <a16:creationId xmlns:a16="http://schemas.microsoft.com/office/drawing/2014/main" id="{2E088741-A6C8-4116-A24E-781DD80C2E06}"/>
              </a:ext>
            </a:extLst>
          </p:cNvPr>
          <p:cNvSpPr/>
          <p:nvPr/>
        </p:nvSpPr>
        <p:spPr>
          <a:xfrm>
            <a:off x="7601640" y="2773049"/>
            <a:ext cx="3236367" cy="3050885"/>
          </a:xfrm>
          <a:prstGeom prst="rect">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57" name="文字方塊 56">
            <a:extLst>
              <a:ext uri="{FF2B5EF4-FFF2-40B4-BE49-F238E27FC236}">
                <a16:creationId xmlns:a16="http://schemas.microsoft.com/office/drawing/2014/main" id="{52EE6E5D-48BF-D0B6-7A15-7B7A0DB17797}"/>
              </a:ext>
            </a:extLst>
          </p:cNvPr>
          <p:cNvSpPr txBox="1"/>
          <p:nvPr/>
        </p:nvSpPr>
        <p:spPr>
          <a:xfrm>
            <a:off x="10838011" y="2762078"/>
            <a:ext cx="583928"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本日起教職員可登入平台</a:t>
            </a:r>
          </a:p>
        </p:txBody>
      </p:sp>
      <p:sp>
        <p:nvSpPr>
          <p:cNvPr id="58" name="文字方塊 57">
            <a:extLst>
              <a:ext uri="{FF2B5EF4-FFF2-40B4-BE49-F238E27FC236}">
                <a16:creationId xmlns:a16="http://schemas.microsoft.com/office/drawing/2014/main" id="{19FA89A6-4719-F738-C1D1-3FB0A222E235}"/>
              </a:ext>
            </a:extLst>
          </p:cNvPr>
          <p:cNvSpPr txBox="1"/>
          <p:nvPr/>
        </p:nvSpPr>
        <p:spPr>
          <a:xfrm>
            <a:off x="9358528" y="178017"/>
            <a:ext cx="2567278" cy="369332"/>
          </a:xfrm>
          <a:prstGeom prst="rect">
            <a:avLst/>
          </a:prstGeom>
          <a:solidFill>
            <a:schemeClr val="accent4">
              <a:lumMod val="20000"/>
              <a:lumOff val="8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*以實際作業時程為準</a:t>
            </a:r>
            <a:r>
              <a:rPr kumimoji="0" lang="en-US" altLang="zh-TW"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mn-cs"/>
              </a:rPr>
              <a:t>!</a:t>
            </a:r>
          </a:p>
        </p:txBody>
      </p:sp>
    </p:spTree>
    <p:extLst>
      <p:ext uri="{BB962C8B-B14F-4D97-AF65-F5344CB8AC3E}">
        <p14:creationId xmlns:p14="http://schemas.microsoft.com/office/powerpoint/2010/main" val="1580315532"/>
      </p:ext>
    </p:extLst>
  </p:cSld>
  <p:clrMapOvr>
    <a:overrideClrMapping bg1="lt1" tx1="dk1" bg2="lt2" tx2="dk2" accent1="accent1" accent2="accent2" accent3="accent3" accent4="accent4" accent5="accent5" accent6="accent6" hlink="hlink" folHlink="folHlink"/>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58</a:t>
            </a:fld>
            <a:endParaRPr lang="zh-CN" altLang="en-US" dirty="0"/>
          </a:p>
        </p:txBody>
      </p:sp>
      <p:sp>
        <p:nvSpPr>
          <p:cNvPr id="2" name="矩形 8">
            <a:extLst>
              <a:ext uri="{FF2B5EF4-FFF2-40B4-BE49-F238E27FC236}">
                <a16:creationId xmlns:a16="http://schemas.microsoft.com/office/drawing/2014/main" id="{34EC805B-DA4F-5A62-216E-2FE9A3DD84DB}"/>
              </a:ext>
            </a:extLst>
          </p:cNvPr>
          <p:cNvSpPr/>
          <p:nvPr/>
        </p:nvSpPr>
        <p:spPr>
          <a:xfrm>
            <a:off x="1194768" y="2568514"/>
            <a:ext cx="10564003" cy="1200329"/>
          </a:xfrm>
          <a:prstGeom prst="rect">
            <a:avLst/>
          </a:prstGeom>
        </p:spPr>
        <p:txBody>
          <a:bodyPr wrap="square">
            <a:spAutoFit/>
          </a:bodyPr>
          <a:lstStyle/>
          <a:p>
            <a:pPr algn="ctr"/>
            <a:r>
              <a:rPr lang="zh-TW" altLang="en-US" sz="7200" spc="600" dirty="0">
                <a:solidFill>
                  <a:srgbClr val="0000FF"/>
                </a:solidFill>
                <a:latin typeface="標楷體" panose="03000509000000000000" pitchFamily="65" charset="-120"/>
                <a:ea typeface="標楷體" panose="03000509000000000000" pitchFamily="65" charset="-120"/>
                <a:cs typeface="+mn-ea"/>
                <a:sym typeface="+mn-lt"/>
              </a:rPr>
              <a:t>增額提撥</a:t>
            </a:r>
          </a:p>
        </p:txBody>
      </p:sp>
    </p:spTree>
    <p:extLst>
      <p:ext uri="{BB962C8B-B14F-4D97-AF65-F5344CB8AC3E}">
        <p14:creationId xmlns:p14="http://schemas.microsoft.com/office/powerpoint/2010/main" val="31086530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latin typeface="微軟正黑體" panose="020B0604030504040204" pitchFamily="34" charset="-120"/>
                <a:ea typeface="微軟正黑體" panose="020B0604030504040204" pitchFamily="34" charset="-120"/>
              </a:rPr>
              <a:t>59</a:t>
            </a:fld>
            <a:endParaRPr lang="zh-CN" altLang="en-US" dirty="0">
              <a:latin typeface="微軟正黑體" panose="020B0604030504040204" pitchFamily="34" charset="-120"/>
              <a:ea typeface="微軟正黑體" panose="020B0604030504040204" pitchFamily="34" charset="-120"/>
            </a:endParaRPr>
          </a:p>
        </p:txBody>
      </p:sp>
      <p:sp>
        <p:nvSpPr>
          <p:cNvPr id="42" name="矩形 8">
            <a:extLst>
              <a:ext uri="{FF2B5EF4-FFF2-40B4-BE49-F238E27FC236}">
                <a16:creationId xmlns:a16="http://schemas.microsoft.com/office/drawing/2014/main" id="{DCEFC5B1-F715-4DF6-BFF8-AE4B66FE7EBD}"/>
              </a:ext>
            </a:extLst>
          </p:cNvPr>
          <p:cNvSpPr/>
          <p:nvPr/>
        </p:nvSpPr>
        <p:spPr>
          <a:xfrm>
            <a:off x="1616070" y="265186"/>
            <a:ext cx="6762896" cy="584775"/>
          </a:xfrm>
          <a:prstGeom prst="rect">
            <a:avLst/>
          </a:prstGeom>
          <a:noFill/>
        </p:spPr>
        <p:txBody>
          <a:bodyPr wrap="square">
            <a:spAutoFit/>
          </a:bodyPr>
          <a:lstStyle/>
          <a:p>
            <a:r>
              <a:rPr lang="zh-TW" altLang="en-US" sz="32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教職員如何辦理         </a:t>
            </a:r>
            <a:r>
              <a:rPr lang="en-US" altLang="zh-TW" sz="32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a:t>
            </a:r>
            <a:endParaRPr lang="zh-TW" altLang="en-US" sz="32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endParaRPr>
          </a:p>
        </p:txBody>
      </p:sp>
      <p:sp>
        <p:nvSpPr>
          <p:cNvPr id="21" name="Shape 1320">
            <a:extLst>
              <a:ext uri="{FF2B5EF4-FFF2-40B4-BE49-F238E27FC236}">
                <a16:creationId xmlns:a16="http://schemas.microsoft.com/office/drawing/2014/main" id="{BA1B6505-485A-4E45-ADB7-D51FFADC7E9A}"/>
              </a:ext>
            </a:extLst>
          </p:cNvPr>
          <p:cNvSpPr/>
          <p:nvPr/>
        </p:nvSpPr>
        <p:spPr>
          <a:xfrm>
            <a:off x="705134" y="1220400"/>
            <a:ext cx="11272093" cy="1016931"/>
          </a:xfrm>
          <a:prstGeom prst="rect">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zh-TW" altLang="en-US" sz="1600" b="1" i="0" dirty="0">
                <a:solidFill>
                  <a:srgbClr val="323232"/>
                </a:solidFill>
                <a:effectLst/>
                <a:latin typeface="標楷體" panose="03000509000000000000" pitchFamily="65" charset="-120"/>
                <a:ea typeface="標楷體" panose="03000509000000000000" pitchFamily="65" charset="-120"/>
              </a:rPr>
              <a:t>學校法人及其所屬私立學校教職員退休撫卹離職資遣條例</a:t>
            </a:r>
            <a:r>
              <a:rPr lang="en-US" altLang="zh-TW" sz="1600" b="1" dirty="0">
                <a:solidFill>
                  <a:srgbClr val="323232"/>
                </a:solidFill>
                <a:latin typeface="標楷體" panose="03000509000000000000" pitchFamily="65" charset="-120"/>
                <a:ea typeface="標楷體" panose="03000509000000000000" pitchFamily="65" charset="-120"/>
              </a:rPr>
              <a:t>第9條</a:t>
            </a:r>
          </a:p>
          <a:p>
            <a:pPr algn="just" hangingPunct="0">
              <a:lnSpc>
                <a:spcPts val="2300"/>
              </a:lnSpc>
            </a:pPr>
            <a:r>
              <a:rPr lang="zh-TW" altLang="en-US" sz="1600" i="0" dirty="0">
                <a:solidFill>
                  <a:srgbClr val="585A5C"/>
                </a:solidFill>
                <a:effectLst/>
                <a:latin typeface="標楷體" panose="03000509000000000000" pitchFamily="65" charset="-120"/>
                <a:ea typeface="標楷體" panose="03000509000000000000" pitchFamily="65" charset="-120"/>
              </a:rPr>
              <a:t>私立學校應辦理教職員增加提撥退休、撫卹、離職及資遣給與準備金作業，並得斟酌財務狀況及學校發展重點撥繳該準備金，教職員另得提撥</a:t>
            </a:r>
            <a:r>
              <a:rPr lang="zh-TW" altLang="en-US" sz="1600" i="0" dirty="0">
                <a:solidFill>
                  <a:schemeClr val="tx1">
                    <a:lumMod val="65000"/>
                    <a:lumOff val="35000"/>
                  </a:schemeClr>
                </a:solidFill>
                <a:effectLst/>
                <a:latin typeface="標楷體" panose="03000509000000000000" pitchFamily="65" charset="-120"/>
                <a:ea typeface="標楷體" panose="03000509000000000000" pitchFamily="65" charset="-120"/>
              </a:rPr>
              <a:t>，其金額在不超過前條第四項第一款規定撥繳額度內者，亦</a:t>
            </a:r>
            <a:r>
              <a:rPr lang="zh-TW" altLang="en-US" sz="1600" b="1" i="0" dirty="0">
                <a:solidFill>
                  <a:srgbClr val="C00000"/>
                </a:solidFill>
                <a:effectLst/>
                <a:latin typeface="標楷體" panose="03000509000000000000" pitchFamily="65" charset="-120"/>
                <a:ea typeface="標楷體" panose="03000509000000000000" pitchFamily="65" charset="-120"/>
              </a:rPr>
              <a:t>不計入提撥年度薪資所得課稅</a:t>
            </a:r>
            <a:r>
              <a:rPr lang="zh-TW" altLang="en-US" sz="1600" i="0" dirty="0">
                <a:solidFill>
                  <a:schemeClr val="tx1">
                    <a:lumMod val="65000"/>
                    <a:lumOff val="35000"/>
                  </a:schemeClr>
                </a:solidFill>
                <a:effectLst/>
                <a:latin typeface="標楷體" panose="03000509000000000000" pitchFamily="65" charset="-120"/>
                <a:ea typeface="標楷體" panose="03000509000000000000" pitchFamily="65" charset="-120"/>
              </a:rPr>
              <a:t>。</a:t>
            </a:r>
            <a:endParaRPr lang="zh-TW" altLang="en-US" sz="1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endParaRPr>
          </a:p>
        </p:txBody>
      </p:sp>
      <p:sp>
        <p:nvSpPr>
          <p:cNvPr id="43" name="矩形 8">
            <a:extLst>
              <a:ext uri="{FF2B5EF4-FFF2-40B4-BE49-F238E27FC236}">
                <a16:creationId xmlns:a16="http://schemas.microsoft.com/office/drawing/2014/main" id="{82F7AAE9-8B4A-400D-A443-5F51BEE533E2}"/>
              </a:ext>
            </a:extLst>
          </p:cNvPr>
          <p:cNvSpPr/>
          <p:nvPr/>
        </p:nvSpPr>
        <p:spPr>
          <a:xfrm>
            <a:off x="1490763" y="2904073"/>
            <a:ext cx="1626926" cy="2800767"/>
          </a:xfrm>
          <a:prstGeom prst="rect">
            <a:avLst/>
          </a:prstGeom>
        </p:spPr>
        <p:txBody>
          <a:bodyPr wrap="square">
            <a:spAutoFit/>
          </a:bodyPr>
          <a:lstStyle/>
          <a:p>
            <a:r>
              <a:rPr lang="zh-TW" altLang="en-US" sz="1600" b="1" u="sng" dirty="0">
                <a:solidFill>
                  <a:srgbClr val="C00000"/>
                </a:solidFill>
                <a:latin typeface="標楷體" panose="03000509000000000000" pitchFamily="65" charset="-120"/>
                <a:ea typeface="標楷體" panose="03000509000000000000" pitchFamily="65" charset="-120"/>
                <a:cs typeface="+mn-ea"/>
                <a:sym typeface="+mn-lt"/>
              </a:rPr>
              <a:t>教職員可向人事</a:t>
            </a:r>
            <a:endParaRPr lang="en-US" altLang="zh-TW" sz="1600" b="1" u="sng" dirty="0">
              <a:solidFill>
                <a:srgbClr val="C00000"/>
              </a:solidFill>
              <a:latin typeface="標楷體" panose="03000509000000000000" pitchFamily="65" charset="-120"/>
              <a:ea typeface="標楷體" panose="03000509000000000000" pitchFamily="65" charset="-120"/>
              <a:cs typeface="+mn-ea"/>
              <a:sym typeface="+mn-lt"/>
            </a:endParaRPr>
          </a:p>
          <a:p>
            <a:r>
              <a:rPr lang="zh-TW" altLang="en-US" sz="1600" b="1" u="sng" dirty="0">
                <a:solidFill>
                  <a:srgbClr val="C00000"/>
                </a:solidFill>
                <a:latin typeface="標楷體" panose="03000509000000000000" pitchFamily="65" charset="-120"/>
                <a:ea typeface="標楷體" panose="03000509000000000000" pitchFamily="65" charset="-120"/>
                <a:cs typeface="+mn-ea"/>
                <a:sym typeface="+mn-lt"/>
              </a:rPr>
              <a:t>單位申請辦理</a:t>
            </a:r>
            <a:r>
              <a:rPr lang="zh-TW" altLang="en-US" sz="1600" b="1" dirty="0">
                <a:latin typeface="標楷體" panose="03000509000000000000" pitchFamily="65" charset="-120"/>
                <a:ea typeface="標楷體" panose="03000509000000000000" pitchFamily="65" charset="-120"/>
                <a:cs typeface="+mn-ea"/>
                <a:sym typeface="+mn-lt"/>
              </a:rPr>
              <a:t>，</a:t>
            </a:r>
            <a:endParaRPr lang="en-US" altLang="zh-TW" sz="1600" b="1" dirty="0">
              <a:latin typeface="標楷體" panose="03000509000000000000" pitchFamily="65" charset="-120"/>
              <a:ea typeface="標楷體" panose="03000509000000000000" pitchFamily="65" charset="-120"/>
              <a:cs typeface="+mn-ea"/>
              <a:sym typeface="+mn-lt"/>
            </a:endParaRPr>
          </a:p>
          <a:p>
            <a:r>
              <a:rPr lang="zh-TW" altLang="en-US" sz="1600" b="1" dirty="0">
                <a:latin typeface="標楷體" panose="03000509000000000000" pitchFamily="65" charset="-120"/>
                <a:ea typeface="標楷體" panose="03000509000000000000" pitchFamily="65" charset="-120"/>
                <a:cs typeface="+mn-ea"/>
                <a:sym typeface="+mn-lt"/>
              </a:rPr>
              <a:t>為</a:t>
            </a:r>
            <a:r>
              <a:rPr lang="zh-TW" altLang="en-US" sz="1600" b="1" dirty="0">
                <a:solidFill>
                  <a:srgbClr val="C00000"/>
                </a:solidFill>
                <a:latin typeface="標楷體" panose="03000509000000000000" pitchFamily="65" charset="-120"/>
                <a:ea typeface="標楷體" panose="03000509000000000000" pitchFamily="65" charset="-120"/>
                <a:cs typeface="+mn-ea"/>
                <a:sym typeface="+mn-lt"/>
              </a:rPr>
              <a:t>每月法定儲金</a:t>
            </a:r>
            <a:endParaRPr lang="en-US" altLang="zh-TW" sz="1600" b="1" dirty="0">
              <a:solidFill>
                <a:srgbClr val="C00000"/>
              </a:solidFill>
              <a:latin typeface="標楷體" panose="03000509000000000000" pitchFamily="65" charset="-120"/>
              <a:ea typeface="標楷體" panose="03000509000000000000" pitchFamily="65" charset="-120"/>
              <a:cs typeface="+mn-ea"/>
              <a:sym typeface="+mn-lt"/>
            </a:endParaRPr>
          </a:p>
          <a:p>
            <a:r>
              <a:rPr lang="zh-TW" altLang="en-US" sz="1600" b="1" dirty="0">
                <a:solidFill>
                  <a:srgbClr val="C00000"/>
                </a:solidFill>
                <a:latin typeface="標楷體" panose="03000509000000000000" pitchFamily="65" charset="-120"/>
                <a:ea typeface="標楷體" panose="03000509000000000000" pitchFamily="65" charset="-120"/>
                <a:cs typeface="+mn-ea"/>
                <a:sym typeface="+mn-lt"/>
              </a:rPr>
              <a:t>外</a:t>
            </a:r>
            <a:r>
              <a:rPr lang="zh-TW" altLang="en-US" sz="1600" b="1" u="sng" dirty="0">
                <a:solidFill>
                  <a:srgbClr val="C00000"/>
                </a:solidFill>
                <a:latin typeface="標楷體" panose="03000509000000000000" pitchFamily="65" charset="-120"/>
                <a:ea typeface="標楷體" panose="03000509000000000000" pitchFamily="65" charset="-120"/>
                <a:cs typeface="+mn-ea"/>
                <a:sym typeface="+mn-lt"/>
              </a:rPr>
              <a:t>額外撥繳之款</a:t>
            </a:r>
            <a:endParaRPr lang="en-US" altLang="zh-TW" sz="1600" b="1" u="sng" dirty="0">
              <a:solidFill>
                <a:srgbClr val="C00000"/>
              </a:solidFill>
              <a:latin typeface="標楷體" panose="03000509000000000000" pitchFamily="65" charset="-120"/>
              <a:ea typeface="標楷體" panose="03000509000000000000" pitchFamily="65" charset="-120"/>
              <a:cs typeface="+mn-ea"/>
              <a:sym typeface="+mn-lt"/>
            </a:endParaRPr>
          </a:p>
          <a:p>
            <a:r>
              <a:rPr lang="zh-TW" altLang="en-US" sz="1600" b="1" u="sng" dirty="0">
                <a:solidFill>
                  <a:srgbClr val="C00000"/>
                </a:solidFill>
                <a:latin typeface="標楷體" panose="03000509000000000000" pitchFamily="65" charset="-120"/>
                <a:ea typeface="標楷體" panose="03000509000000000000" pitchFamily="65" charset="-120"/>
                <a:cs typeface="+mn-ea"/>
                <a:sym typeface="+mn-lt"/>
              </a:rPr>
              <a:t>項</a:t>
            </a:r>
            <a:r>
              <a:rPr lang="zh-TW" altLang="en-US" sz="1600" b="1" dirty="0">
                <a:latin typeface="標楷體" panose="03000509000000000000" pitchFamily="65" charset="-120"/>
                <a:ea typeface="標楷體" panose="03000509000000000000" pitchFamily="65" charset="-120"/>
                <a:cs typeface="+mn-ea"/>
                <a:sym typeface="+mn-lt"/>
              </a:rPr>
              <a:t>，其個人免稅</a:t>
            </a:r>
            <a:endParaRPr lang="en-US" altLang="zh-TW" sz="1600" b="1" dirty="0">
              <a:latin typeface="標楷體" panose="03000509000000000000" pitchFamily="65" charset="-120"/>
              <a:ea typeface="標楷體" panose="03000509000000000000" pitchFamily="65" charset="-120"/>
              <a:cs typeface="+mn-ea"/>
              <a:sym typeface="+mn-lt"/>
            </a:endParaRPr>
          </a:p>
          <a:p>
            <a:r>
              <a:rPr lang="en-US" altLang="zh-TW" sz="1600" b="1" dirty="0">
                <a:latin typeface="標楷體" panose="03000509000000000000" pitchFamily="65" charset="-120"/>
                <a:ea typeface="標楷體" panose="03000509000000000000" pitchFamily="65" charset="-120"/>
                <a:cs typeface="+mn-ea"/>
                <a:sym typeface="+mn-lt"/>
              </a:rPr>
              <a:t>(</a:t>
            </a:r>
            <a:r>
              <a:rPr lang="zh-TW" altLang="en-US" sz="1600" b="1" dirty="0">
                <a:latin typeface="標楷體" panose="03000509000000000000" pitchFamily="65" charset="-120"/>
                <a:ea typeface="標楷體" panose="03000509000000000000" pitchFamily="65" charset="-120"/>
                <a:cs typeface="+mn-ea"/>
                <a:sym typeface="+mn-lt"/>
              </a:rPr>
              <a:t>遞延課稅</a:t>
            </a:r>
            <a:r>
              <a:rPr lang="en-US" altLang="zh-TW" sz="1600" b="1" dirty="0">
                <a:latin typeface="標楷體" panose="03000509000000000000" pitchFamily="65" charset="-120"/>
                <a:ea typeface="標楷體" panose="03000509000000000000" pitchFamily="65" charset="-120"/>
                <a:cs typeface="+mn-ea"/>
                <a:sym typeface="+mn-lt"/>
              </a:rPr>
              <a:t>)</a:t>
            </a:r>
            <a:r>
              <a:rPr lang="zh-TW" altLang="en-US" sz="1600" b="1" dirty="0">
                <a:latin typeface="標楷體" panose="03000509000000000000" pitchFamily="65" charset="-120"/>
                <a:ea typeface="標楷體" panose="03000509000000000000" pitchFamily="65" charset="-120"/>
                <a:cs typeface="+mn-ea"/>
                <a:sym typeface="+mn-lt"/>
              </a:rPr>
              <a:t>、應</a:t>
            </a:r>
            <a:endParaRPr lang="en-US" altLang="zh-TW" sz="1600" b="1" dirty="0">
              <a:latin typeface="標楷體" panose="03000509000000000000" pitchFamily="65" charset="-120"/>
              <a:ea typeface="標楷體" panose="03000509000000000000" pitchFamily="65" charset="-120"/>
              <a:cs typeface="+mn-ea"/>
              <a:sym typeface="+mn-lt"/>
            </a:endParaRPr>
          </a:p>
          <a:p>
            <a:r>
              <a:rPr lang="zh-TW" altLang="en-US" sz="1600" b="1" dirty="0">
                <a:latin typeface="標楷體" panose="03000509000000000000" pitchFamily="65" charset="-120"/>
                <a:ea typeface="標楷體" panose="03000509000000000000" pitchFamily="65" charset="-120"/>
                <a:cs typeface="+mn-ea"/>
                <a:sym typeface="+mn-lt"/>
              </a:rPr>
              <a:t>稅金額依私立教</a:t>
            </a:r>
            <a:endParaRPr lang="en-US" altLang="zh-TW" sz="1600" b="1" dirty="0">
              <a:latin typeface="標楷體" panose="03000509000000000000" pitchFamily="65" charset="-120"/>
              <a:ea typeface="標楷體" panose="03000509000000000000" pitchFamily="65" charset="-120"/>
              <a:cs typeface="+mn-ea"/>
              <a:sym typeface="+mn-lt"/>
            </a:endParaRPr>
          </a:p>
          <a:p>
            <a:r>
              <a:rPr lang="zh-TW" altLang="en-US" sz="1600" b="1" dirty="0">
                <a:latin typeface="標楷體" panose="03000509000000000000" pitchFamily="65" charset="-120"/>
                <a:ea typeface="標楷體" panose="03000509000000000000" pitchFamily="65" charset="-120"/>
                <a:cs typeface="+mn-ea"/>
                <a:sym typeface="+mn-lt"/>
              </a:rPr>
              <a:t>職員、學校及政</a:t>
            </a:r>
            <a:endParaRPr lang="en-US" altLang="zh-TW" sz="1600" b="1" dirty="0">
              <a:latin typeface="標楷體" panose="03000509000000000000" pitchFamily="65" charset="-120"/>
              <a:ea typeface="標楷體" panose="03000509000000000000" pitchFamily="65" charset="-120"/>
              <a:cs typeface="+mn-ea"/>
              <a:sym typeface="+mn-lt"/>
            </a:endParaRPr>
          </a:p>
          <a:p>
            <a:r>
              <a:rPr lang="zh-TW" altLang="en-US" sz="1600" b="1" dirty="0">
                <a:latin typeface="標楷體" panose="03000509000000000000" pitchFamily="65" charset="-120"/>
                <a:ea typeface="標楷體" panose="03000509000000000000" pitchFamily="65" charset="-120"/>
                <a:cs typeface="+mn-ea"/>
                <a:sym typeface="+mn-lt"/>
              </a:rPr>
              <a:t>府每月提撥儲金</a:t>
            </a:r>
            <a:endParaRPr lang="en-US" altLang="zh-TW" sz="1600" b="1" dirty="0">
              <a:latin typeface="標楷體" panose="03000509000000000000" pitchFamily="65" charset="-120"/>
              <a:ea typeface="標楷體" panose="03000509000000000000" pitchFamily="65" charset="-120"/>
              <a:cs typeface="+mn-ea"/>
              <a:sym typeface="+mn-lt"/>
            </a:endParaRPr>
          </a:p>
          <a:p>
            <a:r>
              <a:rPr lang="zh-TW" altLang="en-US" sz="1600" b="1" dirty="0">
                <a:latin typeface="標楷體" panose="03000509000000000000" pitchFamily="65" charset="-120"/>
                <a:ea typeface="標楷體" panose="03000509000000000000" pitchFamily="65" charset="-120"/>
                <a:cs typeface="+mn-ea"/>
                <a:sym typeface="+mn-lt"/>
              </a:rPr>
              <a:t>費用表而定，如</a:t>
            </a:r>
            <a:endParaRPr lang="en-US" altLang="zh-TW" sz="1600" b="1" dirty="0">
              <a:latin typeface="標楷體" panose="03000509000000000000" pitchFamily="65" charset="-120"/>
              <a:ea typeface="標楷體" panose="03000509000000000000" pitchFamily="65" charset="-120"/>
              <a:cs typeface="+mn-ea"/>
              <a:sym typeface="+mn-lt"/>
            </a:endParaRPr>
          </a:p>
          <a:p>
            <a:r>
              <a:rPr lang="zh-TW" altLang="en-US" sz="1600" b="1" dirty="0">
                <a:latin typeface="標楷體" panose="03000509000000000000" pitchFamily="65" charset="-120"/>
                <a:ea typeface="標楷體" panose="03000509000000000000" pitchFamily="65" charset="-120"/>
                <a:cs typeface="+mn-ea"/>
                <a:sym typeface="+mn-lt"/>
              </a:rPr>
              <a:t>圖。</a:t>
            </a:r>
            <a:endParaRPr lang="en-US" altLang="zh-TW" sz="1600" b="1" dirty="0">
              <a:latin typeface="標楷體" panose="03000509000000000000" pitchFamily="65" charset="-120"/>
              <a:ea typeface="標楷體" panose="03000509000000000000" pitchFamily="65" charset="-120"/>
              <a:cs typeface="+mn-ea"/>
              <a:sym typeface="+mn-lt"/>
            </a:endParaRPr>
          </a:p>
        </p:txBody>
      </p:sp>
      <p:sp>
        <p:nvSpPr>
          <p:cNvPr id="2" name="矩形 8">
            <a:extLst>
              <a:ext uri="{FF2B5EF4-FFF2-40B4-BE49-F238E27FC236}">
                <a16:creationId xmlns:a16="http://schemas.microsoft.com/office/drawing/2014/main" id="{091784B0-2563-1DFD-A2A0-3BE0A6D8410C}"/>
              </a:ext>
            </a:extLst>
          </p:cNvPr>
          <p:cNvSpPr/>
          <p:nvPr/>
        </p:nvSpPr>
        <p:spPr>
          <a:xfrm>
            <a:off x="5158342" y="238289"/>
            <a:ext cx="2365679" cy="584775"/>
          </a:xfrm>
          <a:prstGeom prst="rect">
            <a:avLst/>
          </a:prstGeom>
          <a:ln w="38100">
            <a:solidFill>
              <a:srgbClr val="0070C0"/>
            </a:solidFill>
          </a:ln>
        </p:spPr>
        <p:txBody>
          <a:bodyPr wrap="square">
            <a:spAutoFit/>
          </a:bodyPr>
          <a:lstStyle/>
          <a:p>
            <a:r>
              <a:rPr lang="zh-TW" altLang="en-US" sz="3200" spc="600" dirty="0">
                <a:latin typeface="標楷體" panose="03000509000000000000" pitchFamily="65" charset="-120"/>
                <a:ea typeface="標楷體" panose="03000509000000000000" pitchFamily="65" charset="-120"/>
                <a:cs typeface="+mn-ea"/>
                <a:sym typeface="+mn-lt"/>
              </a:rPr>
              <a:t>增額提撥</a:t>
            </a:r>
            <a:endParaRPr lang="en-US" altLang="zh-TW" sz="3200" dirty="0">
              <a:latin typeface="標楷體" panose="03000509000000000000" pitchFamily="65" charset="-120"/>
              <a:ea typeface="標楷體" panose="03000509000000000000" pitchFamily="65" charset="-120"/>
              <a:cs typeface="+mn-ea"/>
              <a:sym typeface="+mn-lt"/>
            </a:endParaRPr>
          </a:p>
        </p:txBody>
      </p:sp>
      <p:pic>
        <p:nvPicPr>
          <p:cNvPr id="4" name="圖片 3">
            <a:extLst>
              <a:ext uri="{FF2B5EF4-FFF2-40B4-BE49-F238E27FC236}">
                <a16:creationId xmlns:a16="http://schemas.microsoft.com/office/drawing/2014/main" id="{87207BBA-9148-1773-2E6A-617F561A8C11}"/>
              </a:ext>
            </a:extLst>
          </p:cNvPr>
          <p:cNvPicPr>
            <a:picLocks noChangeAspect="1"/>
          </p:cNvPicPr>
          <p:nvPr/>
        </p:nvPicPr>
        <p:blipFill>
          <a:blip r:embed="rId4"/>
          <a:stretch>
            <a:fillRect/>
          </a:stretch>
        </p:blipFill>
        <p:spPr>
          <a:xfrm>
            <a:off x="3275176" y="2292823"/>
            <a:ext cx="8282085" cy="3902553"/>
          </a:xfrm>
          <a:prstGeom prst="rect">
            <a:avLst/>
          </a:prstGeom>
        </p:spPr>
      </p:pic>
    </p:spTree>
    <p:extLst>
      <p:ext uri="{BB962C8B-B14F-4D97-AF65-F5344CB8AC3E}">
        <p14:creationId xmlns:p14="http://schemas.microsoft.com/office/powerpoint/2010/main" val="828006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903372" cy="7050561"/>
            <a:chOff x="10546573" y="491439"/>
            <a:chExt cx="1903372"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21945" y="6341432"/>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a:xfrm>
            <a:off x="-1421143" y="78003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16" name="矩形 8">
            <a:extLst>
              <a:ext uri="{FF2B5EF4-FFF2-40B4-BE49-F238E27FC236}">
                <a16:creationId xmlns:a16="http://schemas.microsoft.com/office/drawing/2014/main" id="{5FC2F99F-3B64-4EF7-8F8F-8CCD251C7D7C}"/>
              </a:ext>
            </a:extLst>
          </p:cNvPr>
          <p:cNvSpPr/>
          <p:nvPr/>
        </p:nvSpPr>
        <p:spPr>
          <a:xfrm>
            <a:off x="5545125" y="406433"/>
            <a:ext cx="7016206" cy="400110"/>
          </a:xfrm>
          <a:prstGeom prst="rect">
            <a:avLst/>
          </a:prstGeom>
        </p:spPr>
        <p:txBody>
          <a:bodyPr wrap="square">
            <a:spAutoFit/>
          </a:bodyPr>
          <a:lstStyle/>
          <a:p>
            <a:pPr lvl="0">
              <a:defRPr/>
            </a:pPr>
            <a:r>
              <a:rPr kumimoji="0" lang="zh-TW" altLang="en-US"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私立學校</a:t>
            </a:r>
            <a:r>
              <a:rPr lang="zh-TW" altLang="en-US" sz="2000" spc="600" dirty="0">
                <a:solidFill>
                  <a:srgbClr val="0000FF"/>
                </a:solidFill>
                <a:highlight>
                  <a:srgbClr val="FFFF00"/>
                </a:highlight>
                <a:latin typeface="標楷體" panose="03000509000000000000" pitchFamily="65" charset="-120"/>
                <a:ea typeface="標楷體" panose="03000509000000000000" pitchFamily="65" charset="-120"/>
                <a:cs typeface="+mn-ea"/>
                <a:sym typeface="+mn-lt"/>
              </a:rPr>
              <a:t>新進</a:t>
            </a:r>
            <a:r>
              <a:rPr kumimoji="0" lang="zh-TW" altLang="en-US"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教職員敘薪</a:t>
            </a:r>
            <a:r>
              <a:rPr kumimoji="0" lang="en-US" altLang="zh-TW"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a:t>
            </a:r>
            <a:r>
              <a:rPr kumimoji="0" lang="zh-TW" altLang="en-US"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起敘</a:t>
            </a:r>
            <a:r>
              <a:rPr kumimoji="0" lang="en-US" altLang="zh-TW"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a:t>
            </a:r>
            <a:endParaRPr kumimoji="0" lang="en-US" altLang="zh-TW" sz="2000" b="0" i="0" u="none" strike="noStrike" kern="1200" cap="none" spc="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endParaRPr>
          </a:p>
        </p:txBody>
      </p:sp>
      <p:sp>
        <p:nvSpPr>
          <p:cNvPr id="4" name="矩形 3">
            <a:extLst>
              <a:ext uri="{FF2B5EF4-FFF2-40B4-BE49-F238E27FC236}">
                <a16:creationId xmlns:a16="http://schemas.microsoft.com/office/drawing/2014/main" id="{6B3FEEAA-0958-9045-B147-6735E59F6D5A}"/>
              </a:ext>
            </a:extLst>
          </p:cNvPr>
          <p:cNvSpPr/>
          <p:nvPr/>
        </p:nvSpPr>
        <p:spPr>
          <a:xfrm>
            <a:off x="1737244" y="383638"/>
            <a:ext cx="3309963" cy="400110"/>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關於 </a:t>
            </a:r>
            <a:r>
              <a:rPr kumimoji="0" lang="zh-TW" altLang="en-US" sz="2000" b="1" i="0" u="none" strike="noStrike" kern="1200" cap="none" spc="0" normalizeH="0" baseline="0" noProof="0" dirty="0">
                <a:ln>
                  <a:noFill/>
                </a:ln>
                <a:solidFill>
                  <a:srgbClr val="ED7D31">
                    <a:lumMod val="75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新進人員</a:t>
            </a: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作業次序</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p:txBody>
      </p:sp>
      <p:sp>
        <p:nvSpPr>
          <p:cNvPr id="8" name="矩形 7">
            <a:extLst>
              <a:ext uri="{FF2B5EF4-FFF2-40B4-BE49-F238E27FC236}">
                <a16:creationId xmlns:a16="http://schemas.microsoft.com/office/drawing/2014/main" id="{D8443D14-22AC-FCEF-3FD6-9C84015DBCCE}"/>
              </a:ext>
            </a:extLst>
          </p:cNvPr>
          <p:cNvSpPr/>
          <p:nvPr/>
        </p:nvSpPr>
        <p:spPr>
          <a:xfrm>
            <a:off x="543099" y="1366059"/>
            <a:ext cx="2996458" cy="508600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Step 1 </a:t>
            </a:r>
            <a:r>
              <a:rPr kumimoji="0" lang="zh-TW" altLang="en-US"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敘薪審查</a:t>
            </a:r>
            <a:endPar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ts val="3000"/>
              </a:lnSpc>
              <a:spcBef>
                <a:spcPts val="0"/>
              </a:spcBef>
              <a:spcAft>
                <a:spcPts val="0"/>
              </a:spcAft>
              <a:buClrTx/>
              <a:buSzTx/>
              <a:buFontTx/>
              <a:buNone/>
              <a:tabLst/>
              <a:defRPr/>
            </a:pPr>
            <a:endPar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ts val="3000"/>
              </a:lnSpc>
              <a:spcBef>
                <a:spcPts val="0"/>
              </a:spcBef>
              <a:spcAft>
                <a:spcPts val="0"/>
              </a:spcAft>
              <a:buClrTx/>
              <a:buSzTx/>
              <a:buFontTx/>
              <a:buNone/>
              <a:tabLst/>
              <a:defRPr/>
            </a:pPr>
            <a:r>
              <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Step 2</a:t>
            </a:r>
          </a:p>
          <a:p>
            <a:pPr marL="0" marR="0" lvl="0" indent="0" algn="l" defTabSz="914400" rtl="0" eaLnBrk="1" fontAlgn="auto" latinLnBrk="0" hangingPunct="1">
              <a:lnSpc>
                <a:spcPts val="2500"/>
              </a:lnSpc>
              <a:spcBef>
                <a:spcPts val="0"/>
              </a:spcBef>
              <a:spcAft>
                <a:spcPts val="0"/>
              </a:spcAft>
              <a:buClrTx/>
              <a:buSzTx/>
              <a:buFontTx/>
              <a:buNone/>
              <a:tabLst/>
              <a:defRPr/>
            </a:pPr>
            <a:r>
              <a:rPr kumimoji="0" lang="zh-TW" altLang="en-US"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審查結果無誤後，至私校退撫系統新增新進人員資料</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a:t>
            </a:r>
            <a:endPar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zh-TW" altLang="en-US" sz="1600" b="1" i="0" u="none"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1600"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Step 3</a:t>
            </a:r>
            <a:r>
              <a:rPr kumimoji="0" lang="zh-TW" altLang="en-US"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檢</a:t>
            </a:r>
            <a:r>
              <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函</a:t>
            </a:r>
            <a:r>
              <a:rPr kumimoji="0" lang="en-US" altLang="zh-TW"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20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送敘薪審查結果至本會</a:t>
            </a:r>
            <a:endParaRPr kumimoji="0" lang="en-US" altLang="zh-TW" sz="1200" b="1"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依私校退撫條例施行細則第</a:t>
            </a:r>
            <a:r>
              <a:rPr kumimoji="0" lang="en-US" altLang="zh-TW"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8</a:t>
            </a:r>
            <a:r>
              <a:rPr kumimoji="0" lang="zh-TW" altLang="en-US"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條及</a:t>
            </a:r>
            <a:endParaRPr kumimoji="0" lang="en-US" altLang="zh-TW"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本會</a:t>
            </a:r>
            <a:r>
              <a:rPr kumimoji="0" lang="en-US" altLang="zh-TW"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111</a:t>
            </a:r>
            <a:r>
              <a:rPr kumimoji="0" lang="zh-TW" altLang="en-US"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年</a:t>
            </a:r>
            <a:r>
              <a:rPr kumimoji="0" lang="en-US" altLang="zh-TW"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8</a:t>
            </a:r>
            <a:r>
              <a:rPr kumimoji="0" lang="zh-TW" altLang="en-US"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月</a:t>
            </a:r>
            <a:r>
              <a:rPr kumimoji="0" lang="en-US" altLang="zh-TW"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31</a:t>
            </a:r>
            <a:r>
              <a:rPr kumimoji="0" lang="zh-TW" altLang="en-US"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日儲金業字</a:t>
            </a:r>
            <a:r>
              <a:rPr kumimoji="0" lang="en-US" altLang="zh-TW"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1111001774</a:t>
            </a:r>
            <a:r>
              <a:rPr kumimoji="0" lang="zh-TW" altLang="en-US" sz="1200" b="0"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號函所示</a:t>
            </a:r>
            <a:r>
              <a:rPr kumimoji="0" lang="en-US" altLang="zh-TW" sz="1200" b="1" i="0" u="none" strike="noStrike" kern="1200" cap="none" spc="0" normalizeH="0" baseline="0" noProof="0" dirty="0">
                <a:ln>
                  <a:noFill/>
                </a:ln>
                <a:solidFill>
                  <a:schemeClr val="accent5">
                    <a:lumMod val="75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p:txBody>
      </p:sp>
      <p:sp>
        <p:nvSpPr>
          <p:cNvPr id="9" name="箭號: 向下 8">
            <a:extLst>
              <a:ext uri="{FF2B5EF4-FFF2-40B4-BE49-F238E27FC236}">
                <a16:creationId xmlns:a16="http://schemas.microsoft.com/office/drawing/2014/main" id="{067CA92D-2F13-FF04-D764-80C14F98036C}"/>
              </a:ext>
            </a:extLst>
          </p:cNvPr>
          <p:cNvSpPr/>
          <p:nvPr/>
        </p:nvSpPr>
        <p:spPr>
          <a:xfrm>
            <a:off x="1868394" y="1923581"/>
            <a:ext cx="251670" cy="3691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10" name="箭號: 向下 9">
            <a:extLst>
              <a:ext uri="{FF2B5EF4-FFF2-40B4-BE49-F238E27FC236}">
                <a16:creationId xmlns:a16="http://schemas.microsoft.com/office/drawing/2014/main" id="{5AE60D74-A74F-36F0-78F6-978A9E54009D}"/>
              </a:ext>
            </a:extLst>
          </p:cNvPr>
          <p:cNvSpPr/>
          <p:nvPr/>
        </p:nvSpPr>
        <p:spPr>
          <a:xfrm>
            <a:off x="1840099" y="4196190"/>
            <a:ext cx="251670" cy="3691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dirty="0">
              <a:ln>
                <a:noFill/>
              </a:ln>
              <a:solidFill>
                <a:prstClr val="white"/>
              </a:solidFill>
              <a:effectLst/>
              <a:uLnTx/>
              <a:uFillTx/>
              <a:latin typeface="Calibri" panose="020F0502020204030204"/>
              <a:ea typeface="新細明體" panose="02020500000000000000" pitchFamily="18" charset="-120"/>
              <a:cs typeface="+mn-cs"/>
            </a:endParaRPr>
          </a:p>
        </p:txBody>
      </p:sp>
      <p:sp>
        <p:nvSpPr>
          <p:cNvPr id="11" name="矩形 10">
            <a:extLst>
              <a:ext uri="{FF2B5EF4-FFF2-40B4-BE49-F238E27FC236}">
                <a16:creationId xmlns:a16="http://schemas.microsoft.com/office/drawing/2014/main" id="{05DA92B1-C005-C4D5-039B-416F223056FB}"/>
              </a:ext>
            </a:extLst>
          </p:cNvPr>
          <p:cNvSpPr/>
          <p:nvPr/>
        </p:nvSpPr>
        <p:spPr>
          <a:xfrm>
            <a:off x="3756712" y="1069776"/>
            <a:ext cx="3791587" cy="4832092"/>
          </a:xfrm>
          <a:prstGeom prst="rect">
            <a:avLst/>
          </a:prstGeom>
          <a:solidFill>
            <a:schemeClr val="accent6">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Times New Roman" panose="02020603050405020304" pitchFamily="18" charset="0"/>
              </a:rPr>
              <a:t>高中職以下</a:t>
            </a:r>
            <a:endParaRPr kumimoji="0" lang="en-US" altLang="zh-TW" sz="2800" b="1" i="0" u="none" strike="noStrike" kern="1200" cap="none" spc="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各校以校內所定之敘薪辦法為教職員進行資格審查。</a:t>
            </a:r>
            <a:endParaRPr kumimoji="0" lang="en-US" altLang="zh-TW"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各校經校內敘薪辦法審定無誤、相關人事評議會審定後，至私校退撫系統新增新進人員資料即可。</a:t>
            </a:r>
            <a:endParaRPr kumimoji="0" lang="en-US" altLang="zh-TW"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zh-TW" sz="1600"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各校須將敘薪審查結果</a:t>
            </a:r>
            <a:r>
              <a:rPr kumimoji="0" lang="en-US" altLang="zh-TW"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含敘薪名冊</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資格審查文件等</a:t>
            </a:r>
            <a:r>
              <a:rPr kumimoji="0" lang="en-US" altLang="zh-TW"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連同</a:t>
            </a:r>
            <a:r>
              <a:rPr kumimoji="0" lang="zh-TW"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人事資料異動</a:t>
            </a:r>
            <a:r>
              <a:rPr kumimoji="0" lang="en-US" altLang="zh-TW" sz="1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新進人員 通知單</a:t>
            </a:r>
            <a:r>
              <a:rPr kumimoji="0" lang="zh-TW"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系統紀載之</a:t>
            </a:r>
            <a:r>
              <a:rPr kumimoji="0" lang="zh-TW" altLang="zh-TW" sz="1800" b="0" i="0" u="none" strike="noStrike" kern="1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Times New Roman" panose="02020603050405020304" pitchFamily="18" charset="0"/>
              </a:rPr>
              <a:t>「</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新進</a:t>
            </a:r>
            <a:r>
              <a:rPr kumimoji="0" lang="zh-TW" altLang="zh-TW" sz="1800" b="0" i="0" u="none" strike="noStrike" kern="1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Times New Roman" panose="02020603050405020304" pitchFamily="18" charset="0"/>
              </a:rPr>
              <a:t>」</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紀錄</a:t>
            </a:r>
            <a:r>
              <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提供予本會進行資料核實。</a:t>
            </a:r>
            <a:endParaRPr kumimoji="0" lang="zh-TW"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p:txBody>
      </p:sp>
      <p:sp>
        <p:nvSpPr>
          <p:cNvPr id="13" name="矩形 12">
            <a:extLst>
              <a:ext uri="{FF2B5EF4-FFF2-40B4-BE49-F238E27FC236}">
                <a16:creationId xmlns:a16="http://schemas.microsoft.com/office/drawing/2014/main" id="{52EB5125-EB4B-E16B-4D8A-9BA7A07549E3}"/>
              </a:ext>
            </a:extLst>
          </p:cNvPr>
          <p:cNvSpPr/>
          <p:nvPr/>
        </p:nvSpPr>
        <p:spPr>
          <a:xfrm>
            <a:off x="7853095" y="1069775"/>
            <a:ext cx="4079805" cy="4832092"/>
          </a:xfrm>
          <a:prstGeom prst="rect">
            <a:avLst/>
          </a:prstGeom>
          <a:solidFill>
            <a:schemeClr val="accent2">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Times New Roman" panose="02020603050405020304" pitchFamily="18" charset="0"/>
              </a:rPr>
              <a:t>專科以上 </a:t>
            </a:r>
            <a:endParaRPr kumimoji="0" lang="en-US" altLang="zh-TW" sz="2800" b="1" i="0" u="none" strike="noStrike" kern="1200" cap="none" spc="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彙整新進人員資訊及擬定敘薪名冊，報送敘薪審查學校進行審核。</a:t>
            </a:r>
            <a:endParaRPr kumimoji="0" lang="en-US" altLang="zh-TW"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敘薪名冊經審查學校核定無誤，取得名冊</a:t>
            </a:r>
            <a:r>
              <a:rPr kumimoji="0" lang="en-US" altLang="zh-TW"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sng"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蓋有敘薪審查之符合橢圓章</a:t>
            </a:r>
            <a:r>
              <a:rPr kumimoji="0" lang="en-US" altLang="zh-TW"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後，</a:t>
            </a:r>
            <a:endParaRPr kumimoji="0" lang="en-US" altLang="zh-TW"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至私校退撫系統新增新進人員資料即可。</a:t>
            </a:r>
            <a:endParaRPr kumimoji="0" lang="en-US" altLang="zh-TW" sz="18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altLang="zh-TW" sz="1600"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各校須將敘薪審查結果</a:t>
            </a:r>
            <a:r>
              <a:rPr kumimoji="0" lang="en-US" altLang="zh-TW"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含敘薪名冊、資格審查文件等</a:t>
            </a:r>
            <a:r>
              <a:rPr kumimoji="0" lang="en-US" altLang="zh-TW" sz="1800" b="0" i="0" u="sng"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函送至本會</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，亦須填具並提供</a:t>
            </a:r>
            <a:r>
              <a:rPr kumimoji="0" lang="zh-TW"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人事資料異動</a:t>
            </a:r>
            <a:r>
              <a:rPr kumimoji="0" lang="en-US" altLang="zh-TW" sz="1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新進人員 </a:t>
            </a:r>
            <a:endParaRPr kumimoji="0" lang="en-US" altLang="zh-TW" sz="1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通知單</a:t>
            </a:r>
            <a:r>
              <a:rPr kumimoji="0" lang="zh-TW"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系統紀載之</a:t>
            </a:r>
            <a:r>
              <a:rPr kumimoji="0" lang="zh-TW" altLang="zh-TW" sz="1800" b="0" i="0" u="none" strike="noStrike" kern="1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Times New Roman" panose="02020603050405020304" pitchFamily="18" charset="0"/>
              </a:rPr>
              <a:t>「</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新進</a:t>
            </a:r>
            <a:r>
              <a:rPr kumimoji="0" lang="zh-TW" altLang="zh-TW" sz="1800" b="0" i="0" u="none" strike="noStrike" kern="100" cap="none" spc="0" normalizeH="0" baseline="0" noProof="0" dirty="0">
                <a:ln>
                  <a:noFill/>
                </a:ln>
                <a:solidFill>
                  <a:prstClr val="black"/>
                </a:solidFill>
                <a:effectLst/>
                <a:uLnTx/>
                <a:uFillTx/>
                <a:latin typeface="Calibri" panose="020F0502020204030204" pitchFamily="34" charset="0"/>
                <a:ea typeface="新細明體" panose="02020500000000000000" pitchFamily="18" charset="-120"/>
                <a:cs typeface="Times New Roman" panose="02020603050405020304" pitchFamily="18" charset="0"/>
              </a:rPr>
              <a:t>」</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紀錄</a:t>
            </a:r>
            <a:r>
              <a:rPr kumimoji="0" lang="en-US"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a:t>
            </a:r>
            <a:r>
              <a:rPr kumimoji="0" lang="zh-TW" altLang="en-US"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，以利本會進行資料核實。</a:t>
            </a:r>
            <a:endParaRPr kumimoji="0" lang="zh-TW" altLang="zh-TW" sz="1800" b="0"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p:txBody>
      </p:sp>
      <p:sp>
        <p:nvSpPr>
          <p:cNvPr id="14" name="矩形 13">
            <a:extLst>
              <a:ext uri="{FF2B5EF4-FFF2-40B4-BE49-F238E27FC236}">
                <a16:creationId xmlns:a16="http://schemas.microsoft.com/office/drawing/2014/main" id="{97A82F22-BD3F-FF79-52C0-0E860A700D1E}"/>
              </a:ext>
            </a:extLst>
          </p:cNvPr>
          <p:cNvSpPr/>
          <p:nvPr/>
        </p:nvSpPr>
        <p:spPr>
          <a:xfrm>
            <a:off x="263184" y="2699729"/>
            <a:ext cx="1328470" cy="369115"/>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C00000"/>
              </a:solidFill>
              <a:effectLst/>
              <a:uLnTx/>
              <a:uFillTx/>
              <a:latin typeface="Calibri" panose="020F0502020204030204"/>
              <a:ea typeface="新細明體" panose="02020500000000000000" pitchFamily="18" charset="-120"/>
              <a:cs typeface="+mn-cs"/>
            </a:endParaRPr>
          </a:p>
        </p:txBody>
      </p:sp>
      <p:sp>
        <p:nvSpPr>
          <p:cNvPr id="15" name="箭號: 向下 14">
            <a:extLst>
              <a:ext uri="{FF2B5EF4-FFF2-40B4-BE49-F238E27FC236}">
                <a16:creationId xmlns:a16="http://schemas.microsoft.com/office/drawing/2014/main" id="{9CC0BFCA-6876-9BB5-E1E9-303654D5229C}"/>
              </a:ext>
            </a:extLst>
          </p:cNvPr>
          <p:cNvSpPr/>
          <p:nvPr/>
        </p:nvSpPr>
        <p:spPr>
          <a:xfrm>
            <a:off x="5495788" y="2515172"/>
            <a:ext cx="251670" cy="3691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7" name="箭號: 向下 16">
            <a:extLst>
              <a:ext uri="{FF2B5EF4-FFF2-40B4-BE49-F238E27FC236}">
                <a16:creationId xmlns:a16="http://schemas.microsoft.com/office/drawing/2014/main" id="{E254D60C-AEB6-0455-D16B-F109F2CB0607}"/>
              </a:ext>
            </a:extLst>
          </p:cNvPr>
          <p:cNvSpPr/>
          <p:nvPr/>
        </p:nvSpPr>
        <p:spPr>
          <a:xfrm>
            <a:off x="9775970" y="2495345"/>
            <a:ext cx="251670" cy="3691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8" name="箭號: 向下 17">
            <a:extLst>
              <a:ext uri="{FF2B5EF4-FFF2-40B4-BE49-F238E27FC236}">
                <a16:creationId xmlns:a16="http://schemas.microsoft.com/office/drawing/2014/main" id="{3A9F0DC0-AF0B-C9EB-1DF4-E70D468E27E2}"/>
              </a:ext>
            </a:extLst>
          </p:cNvPr>
          <p:cNvSpPr/>
          <p:nvPr/>
        </p:nvSpPr>
        <p:spPr>
          <a:xfrm>
            <a:off x="5495788" y="3909063"/>
            <a:ext cx="251670" cy="3691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19" name="箭號: 向下 18">
            <a:extLst>
              <a:ext uri="{FF2B5EF4-FFF2-40B4-BE49-F238E27FC236}">
                <a16:creationId xmlns:a16="http://schemas.microsoft.com/office/drawing/2014/main" id="{F24136B6-3536-2245-E98E-437FDB85A086}"/>
              </a:ext>
            </a:extLst>
          </p:cNvPr>
          <p:cNvSpPr/>
          <p:nvPr/>
        </p:nvSpPr>
        <p:spPr>
          <a:xfrm>
            <a:off x="9825507" y="3920915"/>
            <a:ext cx="251670" cy="3691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 name="矩形 1">
            <a:extLst>
              <a:ext uri="{FF2B5EF4-FFF2-40B4-BE49-F238E27FC236}">
                <a16:creationId xmlns:a16="http://schemas.microsoft.com/office/drawing/2014/main" id="{6609682D-6065-7D0E-3D50-434591F2FD6C}"/>
              </a:ext>
            </a:extLst>
          </p:cNvPr>
          <p:cNvSpPr/>
          <p:nvPr/>
        </p:nvSpPr>
        <p:spPr>
          <a:xfrm>
            <a:off x="3539557" y="4329683"/>
            <a:ext cx="4093912" cy="148522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3" name="矩形 2">
            <a:extLst>
              <a:ext uri="{FF2B5EF4-FFF2-40B4-BE49-F238E27FC236}">
                <a16:creationId xmlns:a16="http://schemas.microsoft.com/office/drawing/2014/main" id="{52D0918F-F482-EDD3-C5ED-5BF61DCC2952}"/>
              </a:ext>
            </a:extLst>
          </p:cNvPr>
          <p:cNvSpPr/>
          <p:nvPr/>
        </p:nvSpPr>
        <p:spPr>
          <a:xfrm>
            <a:off x="7887687" y="4329683"/>
            <a:ext cx="4093912" cy="1485228"/>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pic>
        <p:nvPicPr>
          <p:cNvPr id="7" name="圖片 6">
            <a:extLst>
              <a:ext uri="{FF2B5EF4-FFF2-40B4-BE49-F238E27FC236}">
                <a16:creationId xmlns:a16="http://schemas.microsoft.com/office/drawing/2014/main" id="{5B09946E-9F85-CC02-1913-55D1D3133228}"/>
              </a:ext>
            </a:extLst>
          </p:cNvPr>
          <p:cNvPicPr>
            <a:picLocks noChangeAspect="1"/>
          </p:cNvPicPr>
          <p:nvPr/>
        </p:nvPicPr>
        <p:blipFill rotWithShape="1">
          <a:blip r:embed="rId4"/>
          <a:srcRect l="1735" t="22162" r="27246" b="52942"/>
          <a:stretch/>
        </p:blipFill>
        <p:spPr bwMode="auto">
          <a:xfrm>
            <a:off x="4196529" y="5814911"/>
            <a:ext cx="4776391" cy="941801"/>
          </a:xfrm>
          <a:prstGeom prst="rect">
            <a:avLst/>
          </a:prstGeom>
          <a:ln w="12700">
            <a:solidFill>
              <a:schemeClr val="tx1"/>
            </a:solidFill>
          </a:ln>
          <a:extLst>
            <a:ext uri="{53640926-AAD7-44D8-BBD7-CCE9431645EC}">
              <a14:shadowObscured xmlns:a14="http://schemas.microsoft.com/office/drawing/2010/main"/>
            </a:ext>
          </a:extLst>
        </p:spPr>
      </p:pic>
      <p:sp>
        <p:nvSpPr>
          <p:cNvPr id="5" name="文字方塊 4">
            <a:extLst>
              <a:ext uri="{FF2B5EF4-FFF2-40B4-BE49-F238E27FC236}">
                <a16:creationId xmlns:a16="http://schemas.microsoft.com/office/drawing/2014/main" id="{E2F2D175-1C64-16BC-C719-D38C4F9E3033}"/>
              </a:ext>
            </a:extLst>
          </p:cNvPr>
          <p:cNvSpPr txBox="1"/>
          <p:nvPr/>
        </p:nvSpPr>
        <p:spPr>
          <a:xfrm>
            <a:off x="9412737" y="6104705"/>
            <a:ext cx="1162773" cy="369332"/>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表單如圖</a:t>
            </a:r>
          </a:p>
        </p:txBody>
      </p:sp>
      <p:cxnSp>
        <p:nvCxnSpPr>
          <p:cNvPr id="20" name="接點: 弧形 19">
            <a:extLst>
              <a:ext uri="{FF2B5EF4-FFF2-40B4-BE49-F238E27FC236}">
                <a16:creationId xmlns:a16="http://schemas.microsoft.com/office/drawing/2014/main" id="{AFD4FB67-C61C-A1F4-FB4A-50AC0DD8767C}"/>
              </a:ext>
            </a:extLst>
          </p:cNvPr>
          <p:cNvCxnSpPr>
            <a:cxnSpLocks/>
            <a:stCxn id="5" idx="1"/>
          </p:cNvCxnSpPr>
          <p:nvPr/>
        </p:nvCxnSpPr>
        <p:spPr>
          <a:xfrm rot="10800000" flipV="1">
            <a:off x="9096779" y="6289370"/>
            <a:ext cx="315959" cy="291871"/>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星形: 五角 24">
            <a:extLst>
              <a:ext uri="{FF2B5EF4-FFF2-40B4-BE49-F238E27FC236}">
                <a16:creationId xmlns:a16="http://schemas.microsoft.com/office/drawing/2014/main" id="{97D903B0-D5A9-00BB-0A5D-67C47E573366}"/>
              </a:ext>
            </a:extLst>
          </p:cNvPr>
          <p:cNvSpPr/>
          <p:nvPr/>
        </p:nvSpPr>
        <p:spPr>
          <a:xfrm rot="20688396">
            <a:off x="3594139" y="926248"/>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投影片編號版面配置區 11">
            <a:extLst>
              <a:ext uri="{FF2B5EF4-FFF2-40B4-BE49-F238E27FC236}">
                <a16:creationId xmlns:a16="http://schemas.microsoft.com/office/drawing/2014/main" id="{20FF5C66-7C2D-A6F9-9D85-1DFD284B2CC3}"/>
              </a:ext>
            </a:extLst>
          </p:cNvPr>
          <p:cNvSpPr txBox="1">
            <a:spLocks/>
          </p:cNvSpPr>
          <p:nvPr/>
        </p:nvSpPr>
        <p:spPr>
          <a:xfrm>
            <a:off x="11762793" y="100701"/>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6</a:t>
            </a:fld>
            <a:endParaRPr lang="zh-CN" altLang="en-US" dirty="0"/>
          </a:p>
        </p:txBody>
      </p:sp>
    </p:spTree>
    <p:extLst>
      <p:ext uri="{BB962C8B-B14F-4D97-AF65-F5344CB8AC3E}">
        <p14:creationId xmlns:p14="http://schemas.microsoft.com/office/powerpoint/2010/main" val="40278948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4" name="矩形 3">
            <a:extLst>
              <a:ext uri="{FF2B5EF4-FFF2-40B4-BE49-F238E27FC236}">
                <a16:creationId xmlns:a16="http://schemas.microsoft.com/office/drawing/2014/main" id="{6B3FEEAA-0958-9045-B147-6735E59F6D5A}"/>
              </a:ext>
            </a:extLst>
          </p:cNvPr>
          <p:cNvSpPr/>
          <p:nvPr/>
        </p:nvSpPr>
        <p:spPr>
          <a:xfrm>
            <a:off x="1830600" y="668485"/>
            <a:ext cx="11752184" cy="4524315"/>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TW" altLang="en-US" sz="3200" b="1" i="0" strike="noStrike" kern="1200" cap="none" spc="0" normalizeH="0" baseline="0" noProof="0" dirty="0">
                <a:ln>
                  <a:noFill/>
                </a:ln>
                <a:solidFill>
                  <a:schemeClr val="bg2">
                    <a:lumMod val="10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rPr>
              <a:t> 稅賦優惠</a:t>
            </a:r>
            <a:endParaRPr kumimoji="0" lang="en-US" altLang="zh-TW" sz="3200" b="1" i="0" strike="noStrike" kern="1200" cap="none" spc="0" normalizeH="0" baseline="0" noProof="0" dirty="0">
              <a:ln>
                <a:noFill/>
              </a:ln>
              <a:solidFill>
                <a:schemeClr val="bg2">
                  <a:lumMod val="10000"/>
                </a:scheme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70C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en-US"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rPr>
              <a:t> </a:t>
            </a:r>
            <a:endParaRPr kumimoji="0" lang="zh-TW" altLang="zh-TW" sz="2000" b="1" i="0" u="none" strike="noStrike" kern="1200" cap="none" spc="0" normalizeH="0" baseline="0" noProof="0" dirty="0">
              <a:ln>
                <a:noFill/>
              </a:ln>
              <a:solidFill>
                <a:srgbClr val="70AD47">
                  <a:lumMod val="50000"/>
                </a:srgbClr>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2000" b="1" i="0" u="none" strike="noStrike" kern="1200" cap="none" spc="0" normalizeH="0" baseline="0" noProof="0" dirty="0">
              <a:ln>
                <a:noFill/>
              </a:ln>
              <a:solidFill>
                <a:srgbClr val="00206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TW" sz="1800" b="1"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10" name="文字方塊 9">
            <a:extLst>
              <a:ext uri="{FF2B5EF4-FFF2-40B4-BE49-F238E27FC236}">
                <a16:creationId xmlns:a16="http://schemas.microsoft.com/office/drawing/2014/main" id="{E3D4FB2C-323C-1E0D-5791-A28DA581D20D}"/>
              </a:ext>
            </a:extLst>
          </p:cNvPr>
          <p:cNvSpPr txBox="1"/>
          <p:nvPr/>
        </p:nvSpPr>
        <p:spPr>
          <a:xfrm>
            <a:off x="4507536" y="730946"/>
            <a:ext cx="10315710" cy="2092881"/>
          </a:xfrm>
          <a:prstGeom prst="rect">
            <a:avLst/>
          </a:prstGeom>
          <a:noFill/>
        </p:spPr>
        <p:txBody>
          <a:bodyPr wrap="square" rtlCol="0">
            <a:spAutoFit/>
          </a:bodyPr>
          <a:lstStyle>
            <a:defPPr>
              <a:defRPr lang="zh-TW"/>
            </a:defPPr>
            <a:lvl1pPr>
              <a:defRPr b="1">
                <a:solidFill>
                  <a:schemeClr val="tx2">
                    <a:lumMod val="50000"/>
                  </a:schemeClr>
                </a:solidFill>
                <a:effectLst/>
                <a:latin typeface="微軟正黑體" panose="020B0604030504040204" pitchFamily="34" charset="-120"/>
                <a:ea typeface="微軟正黑體" panose="020B0604030504040204" pitchFamily="34" charset="-120"/>
              </a:defRPr>
            </a:lvl1pPr>
          </a:lstStyle>
          <a:p>
            <a:r>
              <a:rPr lang="zh-TW" altLang="en-US" sz="2000" b="0" dirty="0">
                <a:solidFill>
                  <a:schemeClr val="tx1"/>
                </a:solidFill>
                <a:latin typeface="標楷體" panose="03000509000000000000" pitchFamily="65" charset="-120"/>
                <a:ea typeface="標楷體" panose="03000509000000000000" pitchFamily="65" charset="-120"/>
              </a:rPr>
              <a:t>*舉例 </a:t>
            </a:r>
            <a:r>
              <a:rPr lang="en-US" altLang="zh-TW" sz="2000" b="0" dirty="0">
                <a:solidFill>
                  <a:schemeClr val="tx1"/>
                </a:solidFill>
                <a:latin typeface="標楷體" panose="03000509000000000000" pitchFamily="65" charset="-120"/>
                <a:ea typeface="標楷體" panose="03000509000000000000" pitchFamily="65" charset="-120"/>
              </a:rPr>
              <a:t>:</a:t>
            </a:r>
            <a:r>
              <a:rPr lang="zh-TW" altLang="en-US" sz="2000" b="0" dirty="0">
                <a:solidFill>
                  <a:schemeClr val="tx1"/>
                </a:solidFill>
                <a:latin typeface="標楷體" panose="03000509000000000000" pitchFamily="65" charset="-120"/>
                <a:ea typeface="標楷體" panose="03000509000000000000" pitchFamily="65" charset="-120"/>
              </a:rPr>
              <a:t> </a:t>
            </a:r>
            <a:endParaRPr lang="en-US" altLang="zh-TW" sz="2000" b="0" dirty="0">
              <a:solidFill>
                <a:schemeClr val="tx1"/>
              </a:solidFill>
              <a:latin typeface="標楷體" panose="03000509000000000000" pitchFamily="65" charset="-120"/>
              <a:ea typeface="標楷體" panose="03000509000000000000" pitchFamily="65" charset="-120"/>
            </a:endParaRPr>
          </a:p>
          <a:p>
            <a:r>
              <a:rPr lang="zh-TW" altLang="en-US" sz="2200" b="0" dirty="0">
                <a:solidFill>
                  <a:schemeClr val="tx1"/>
                </a:solidFill>
                <a:latin typeface="標楷體" panose="03000509000000000000" pitchFamily="65" charset="-120"/>
                <a:ea typeface="標楷體" panose="03000509000000000000" pitchFamily="65" charset="-120"/>
              </a:rPr>
              <a:t>組員 王○同先生 </a:t>
            </a:r>
            <a:endParaRPr lang="en-US" altLang="zh-TW" sz="2200" b="0" dirty="0">
              <a:solidFill>
                <a:schemeClr val="tx1"/>
              </a:solidFill>
              <a:latin typeface="標楷體" panose="03000509000000000000" pitchFamily="65" charset="-120"/>
              <a:ea typeface="標楷體" panose="03000509000000000000" pitchFamily="65" charset="-120"/>
            </a:endParaRPr>
          </a:p>
          <a:p>
            <a:r>
              <a:rPr lang="zh-TW" altLang="en-US" sz="2200" b="0" dirty="0">
                <a:solidFill>
                  <a:schemeClr val="tx1"/>
                </a:solidFill>
                <a:latin typeface="標楷體" panose="03000509000000000000" pitchFamily="65" charset="-120"/>
                <a:ea typeface="標楷體" panose="03000509000000000000" pitchFamily="65" charset="-120"/>
              </a:rPr>
              <a:t>薪</a:t>
            </a:r>
            <a:r>
              <a:rPr lang="en-US" altLang="zh-TW" sz="2200" b="0" dirty="0">
                <a:solidFill>
                  <a:schemeClr val="tx1"/>
                </a:solidFill>
                <a:latin typeface="標楷體" panose="03000509000000000000" pitchFamily="65" charset="-120"/>
                <a:ea typeface="標楷體" panose="03000509000000000000" pitchFamily="65" charset="-120"/>
              </a:rPr>
              <a:t>(</a:t>
            </a:r>
            <a:r>
              <a:rPr lang="zh-TW" altLang="en-US" sz="2200" b="0" dirty="0">
                <a:solidFill>
                  <a:schemeClr val="tx1"/>
                </a:solidFill>
                <a:latin typeface="標楷體" panose="03000509000000000000" pitchFamily="65" charset="-120"/>
                <a:ea typeface="標楷體" panose="03000509000000000000" pitchFamily="65" charset="-120"/>
              </a:rPr>
              <a:t>俸</a:t>
            </a:r>
            <a:r>
              <a:rPr lang="en-US" altLang="zh-TW" sz="2200" b="0" dirty="0">
                <a:solidFill>
                  <a:schemeClr val="tx1"/>
                </a:solidFill>
                <a:latin typeface="標楷體" panose="03000509000000000000" pitchFamily="65" charset="-120"/>
                <a:ea typeface="標楷體" panose="03000509000000000000" pitchFamily="65" charset="-120"/>
              </a:rPr>
              <a:t>)</a:t>
            </a:r>
            <a:r>
              <a:rPr lang="zh-TW" altLang="en-US" sz="2200" b="0" dirty="0">
                <a:solidFill>
                  <a:schemeClr val="tx1"/>
                </a:solidFill>
                <a:latin typeface="標楷體" panose="03000509000000000000" pitchFamily="65" charset="-120"/>
                <a:ea typeface="標楷體" panose="03000509000000000000" pitchFamily="65" charset="-120"/>
              </a:rPr>
              <a:t>額</a:t>
            </a:r>
            <a:r>
              <a:rPr lang="en-US" altLang="zh-TW" sz="2200" b="0" dirty="0">
                <a:solidFill>
                  <a:schemeClr val="tx1"/>
                </a:solidFill>
                <a:latin typeface="標楷體" panose="03000509000000000000" pitchFamily="65" charset="-120"/>
                <a:ea typeface="標楷體" panose="03000509000000000000" pitchFamily="65" charset="-120"/>
              </a:rPr>
              <a:t>170</a:t>
            </a:r>
            <a:r>
              <a:rPr lang="zh-TW" altLang="en-US" sz="2200" b="0" dirty="0">
                <a:solidFill>
                  <a:schemeClr val="tx1"/>
                </a:solidFill>
                <a:latin typeface="標楷體" panose="03000509000000000000" pitchFamily="65" charset="-120"/>
                <a:ea typeface="標楷體" panose="03000509000000000000" pitchFamily="65" charset="-120"/>
              </a:rPr>
              <a:t>，月支數額</a:t>
            </a:r>
            <a:r>
              <a:rPr lang="en-US" altLang="zh-TW" sz="2200" b="0" dirty="0">
                <a:solidFill>
                  <a:schemeClr val="tx1"/>
                </a:solidFill>
                <a:latin typeface="標楷體" panose="03000509000000000000" pitchFamily="65" charset="-120"/>
                <a:ea typeface="標楷體" panose="03000509000000000000" pitchFamily="65" charset="-120"/>
              </a:rPr>
              <a:t>$23,520</a:t>
            </a:r>
            <a:r>
              <a:rPr lang="zh-TW" altLang="en-US" sz="2200" b="0" dirty="0">
                <a:solidFill>
                  <a:schemeClr val="tx1"/>
                </a:solidFill>
                <a:latin typeface="標楷體" panose="03000509000000000000" pitchFamily="65" charset="-120"/>
                <a:ea typeface="標楷體" panose="03000509000000000000" pitchFamily="65" charset="-120"/>
              </a:rPr>
              <a:t>，</a:t>
            </a:r>
            <a:endParaRPr lang="en-US" altLang="zh-TW" sz="2200" b="0" dirty="0">
              <a:solidFill>
                <a:schemeClr val="tx1"/>
              </a:solidFill>
              <a:latin typeface="標楷體" panose="03000509000000000000" pitchFamily="65" charset="-120"/>
              <a:ea typeface="標楷體" panose="03000509000000000000" pitchFamily="65" charset="-120"/>
            </a:endParaRPr>
          </a:p>
          <a:p>
            <a:r>
              <a:rPr lang="zh-TW" altLang="en-US" sz="2200" b="0" dirty="0">
                <a:solidFill>
                  <a:schemeClr val="tx1"/>
                </a:solidFill>
                <a:latin typeface="標楷體" panose="03000509000000000000" pitchFamily="65" charset="-120"/>
                <a:ea typeface="標楷體" panose="03000509000000000000" pitchFamily="65" charset="-120"/>
              </a:rPr>
              <a:t>向人事室申請「增額提撥」每月</a:t>
            </a:r>
            <a:r>
              <a:rPr lang="en-US" altLang="zh-TW" sz="2200" b="0" dirty="0">
                <a:solidFill>
                  <a:schemeClr val="tx1"/>
                </a:solidFill>
                <a:latin typeface="標楷體" panose="03000509000000000000" pitchFamily="65" charset="-120"/>
                <a:ea typeface="標楷體" panose="03000509000000000000" pitchFamily="65" charset="-120"/>
              </a:rPr>
              <a:t>3,000</a:t>
            </a:r>
            <a:r>
              <a:rPr lang="zh-TW" altLang="en-US" sz="2200" b="0" dirty="0">
                <a:solidFill>
                  <a:schemeClr val="tx1"/>
                </a:solidFill>
                <a:latin typeface="標楷體" panose="03000509000000000000" pitchFamily="65" charset="-120"/>
                <a:ea typeface="標楷體" panose="03000509000000000000" pitchFamily="65" charset="-120"/>
              </a:rPr>
              <a:t>元。 </a:t>
            </a:r>
            <a:endParaRPr lang="en-US" altLang="zh-TW" sz="2200" b="0" dirty="0">
              <a:solidFill>
                <a:schemeClr val="tx1"/>
              </a:solidFill>
              <a:latin typeface="標楷體" panose="03000509000000000000" pitchFamily="65" charset="-120"/>
              <a:ea typeface="標楷體" panose="03000509000000000000" pitchFamily="65" charset="-120"/>
            </a:endParaRPr>
          </a:p>
          <a:p>
            <a:r>
              <a:rPr lang="zh-TW" altLang="en-US" sz="2200" b="0" dirty="0">
                <a:solidFill>
                  <a:schemeClr val="tx1"/>
                </a:solidFill>
                <a:latin typeface="標楷體" panose="03000509000000000000" pitchFamily="65" charset="-120"/>
                <a:ea typeface="標楷體" panose="03000509000000000000" pitchFamily="65" charset="-120"/>
              </a:rPr>
              <a:t>            </a:t>
            </a:r>
            <a:endParaRPr lang="en-US" altLang="zh-TW" sz="2200" b="0" dirty="0">
              <a:solidFill>
                <a:schemeClr val="tx1"/>
              </a:solidFill>
              <a:latin typeface="標楷體" panose="03000509000000000000" pitchFamily="65" charset="-120"/>
              <a:ea typeface="標楷體" panose="03000509000000000000" pitchFamily="65" charset="-120"/>
            </a:endParaRPr>
          </a:p>
          <a:p>
            <a:r>
              <a:rPr lang="en-US" altLang="zh-TW" sz="2200" b="0" dirty="0">
                <a:solidFill>
                  <a:schemeClr val="tx1"/>
                </a:solidFill>
                <a:latin typeface="標楷體" panose="03000509000000000000" pitchFamily="65" charset="-120"/>
                <a:ea typeface="標楷體" panose="03000509000000000000" pitchFamily="65" charset="-120"/>
              </a:rPr>
              <a:t>           </a:t>
            </a:r>
            <a:r>
              <a:rPr lang="en-US" altLang="zh-TW" sz="2000" b="0" dirty="0">
                <a:latin typeface="標楷體" panose="03000509000000000000" pitchFamily="65" charset="-120"/>
                <a:ea typeface="標楷體" panose="03000509000000000000" pitchFamily="65" charset="-120"/>
              </a:rPr>
              <a:t>(</a:t>
            </a:r>
            <a:r>
              <a:rPr lang="zh-TW" altLang="en-US" sz="2000" b="0" dirty="0">
                <a:latin typeface="標楷體" panose="03000509000000000000" pitchFamily="65" charset="-120"/>
                <a:ea typeface="標楷體" panose="03000509000000000000" pitchFamily="65" charset="-120"/>
              </a:rPr>
              <a:t>每月增額提撥金額以每月薪資</a:t>
            </a:r>
            <a:r>
              <a:rPr lang="zh-TW" altLang="en-US" sz="2000" b="0" u="sng" dirty="0">
                <a:solidFill>
                  <a:srgbClr val="FF0000"/>
                </a:solidFill>
                <a:latin typeface="標楷體" panose="03000509000000000000" pitchFamily="65" charset="-120"/>
                <a:ea typeface="標楷體" panose="03000509000000000000" pitchFamily="65" charset="-120"/>
              </a:rPr>
              <a:t>淨所得</a:t>
            </a:r>
            <a:r>
              <a:rPr lang="zh-TW" altLang="en-US" sz="2000" b="0" dirty="0">
                <a:solidFill>
                  <a:srgbClr val="FF0000"/>
                </a:solidFill>
                <a:latin typeface="標楷體" panose="03000509000000000000" pitchFamily="65" charset="-120"/>
                <a:ea typeface="標楷體" panose="03000509000000000000" pitchFamily="65" charset="-120"/>
              </a:rPr>
              <a:t>總額</a:t>
            </a:r>
            <a:r>
              <a:rPr lang="zh-TW" altLang="en-US" sz="2000" b="0" dirty="0">
                <a:latin typeface="標楷體" panose="03000509000000000000" pitchFamily="65" charset="-120"/>
                <a:ea typeface="標楷體" panose="03000509000000000000" pitchFamily="65" charset="-120"/>
              </a:rPr>
              <a:t>為上限。</a:t>
            </a:r>
            <a:r>
              <a:rPr lang="en-US" altLang="zh-TW" sz="2000" b="0" dirty="0">
                <a:latin typeface="標楷體" panose="03000509000000000000" pitchFamily="65" charset="-120"/>
                <a:ea typeface="標楷體" panose="03000509000000000000" pitchFamily="65" charset="-120"/>
              </a:rPr>
              <a:t>)</a:t>
            </a:r>
            <a:r>
              <a:rPr lang="zh-TW" altLang="en-US" sz="2000" b="0" dirty="0">
                <a:latin typeface="標楷體" panose="03000509000000000000" pitchFamily="65" charset="-120"/>
                <a:ea typeface="標楷體" panose="03000509000000000000" pitchFamily="65" charset="-120"/>
              </a:rPr>
              <a:t> </a:t>
            </a:r>
            <a:endParaRPr lang="zh-TW" altLang="en-US" sz="2000" b="0" dirty="0">
              <a:solidFill>
                <a:schemeClr val="tx1"/>
              </a:solidFill>
              <a:latin typeface="標楷體" panose="03000509000000000000" pitchFamily="65" charset="-120"/>
              <a:ea typeface="標楷體" panose="03000509000000000000" pitchFamily="65" charset="-120"/>
            </a:endParaRPr>
          </a:p>
        </p:txBody>
      </p:sp>
      <p:graphicFrame>
        <p:nvGraphicFramePr>
          <p:cNvPr id="11" name="表格 10">
            <a:extLst>
              <a:ext uri="{FF2B5EF4-FFF2-40B4-BE49-F238E27FC236}">
                <a16:creationId xmlns:a16="http://schemas.microsoft.com/office/drawing/2014/main" id="{B949F035-3C00-A2B8-14A2-B98AC2EB62DE}"/>
              </a:ext>
            </a:extLst>
          </p:cNvPr>
          <p:cNvGraphicFramePr>
            <a:graphicFrameLocks noGrp="1"/>
          </p:cNvGraphicFramePr>
          <p:nvPr>
            <p:extLst>
              <p:ext uri="{D42A27DB-BD31-4B8C-83A1-F6EECF244321}">
                <p14:modId xmlns:p14="http://schemas.microsoft.com/office/powerpoint/2010/main" val="3139263767"/>
              </p:ext>
            </p:extLst>
          </p:nvPr>
        </p:nvGraphicFramePr>
        <p:xfrm>
          <a:off x="491011" y="2956423"/>
          <a:ext cx="10833237" cy="1185426"/>
        </p:xfrm>
        <a:graphic>
          <a:graphicData uri="http://schemas.openxmlformats.org/drawingml/2006/table">
            <a:tbl>
              <a:tblPr firstRow="1" firstCol="1" bandRow="1">
                <a:tableStyleId>{F2DE63D5-997A-4646-A377-4702673A728D}</a:tableStyleId>
              </a:tblPr>
              <a:tblGrid>
                <a:gridCol w="1215725">
                  <a:extLst>
                    <a:ext uri="{9D8B030D-6E8A-4147-A177-3AD203B41FA5}">
                      <a16:colId xmlns:a16="http://schemas.microsoft.com/office/drawing/2014/main" val="20000"/>
                    </a:ext>
                  </a:extLst>
                </a:gridCol>
                <a:gridCol w="1250220">
                  <a:extLst>
                    <a:ext uri="{9D8B030D-6E8A-4147-A177-3AD203B41FA5}">
                      <a16:colId xmlns:a16="http://schemas.microsoft.com/office/drawing/2014/main" val="20001"/>
                    </a:ext>
                  </a:extLst>
                </a:gridCol>
                <a:gridCol w="3403073">
                  <a:extLst>
                    <a:ext uri="{9D8B030D-6E8A-4147-A177-3AD203B41FA5}">
                      <a16:colId xmlns:a16="http://schemas.microsoft.com/office/drawing/2014/main" val="1922497153"/>
                    </a:ext>
                  </a:extLst>
                </a:gridCol>
                <a:gridCol w="2774701">
                  <a:extLst>
                    <a:ext uri="{9D8B030D-6E8A-4147-A177-3AD203B41FA5}">
                      <a16:colId xmlns:a16="http://schemas.microsoft.com/office/drawing/2014/main" val="20002"/>
                    </a:ext>
                  </a:extLst>
                </a:gridCol>
                <a:gridCol w="2189518">
                  <a:extLst>
                    <a:ext uri="{9D8B030D-6E8A-4147-A177-3AD203B41FA5}">
                      <a16:colId xmlns:a16="http://schemas.microsoft.com/office/drawing/2014/main" val="2292660081"/>
                    </a:ext>
                  </a:extLst>
                </a:gridCol>
              </a:tblGrid>
              <a:tr h="447844">
                <a:tc>
                  <a:txBody>
                    <a:bodyPr/>
                    <a:lstStyle/>
                    <a:p>
                      <a:pPr algn="ctr">
                        <a:lnSpc>
                          <a:spcPts val="2200"/>
                        </a:lnSpc>
                        <a:spcBef>
                          <a:spcPts val="600"/>
                        </a:spcBef>
                        <a:spcAft>
                          <a:spcPts val="600"/>
                        </a:spcAft>
                      </a:pPr>
                      <a:r>
                        <a:rPr lang="zh-TW" sz="1800" kern="100" dirty="0">
                          <a:solidFill>
                            <a:schemeClr val="tx1"/>
                          </a:solidFill>
                          <a:effectLst/>
                          <a:latin typeface="標楷體" panose="03000509000000000000" pitchFamily="65" charset="-120"/>
                          <a:ea typeface="標楷體" panose="03000509000000000000" pitchFamily="65" charset="-120"/>
                        </a:rPr>
                        <a:t>薪</a:t>
                      </a:r>
                      <a:r>
                        <a:rPr lang="en-US" sz="1800" kern="100" dirty="0">
                          <a:solidFill>
                            <a:schemeClr val="tx1"/>
                          </a:solidFill>
                          <a:effectLst/>
                          <a:latin typeface="標楷體" panose="03000509000000000000" pitchFamily="65" charset="-120"/>
                          <a:ea typeface="標楷體" panose="03000509000000000000" pitchFamily="65" charset="-120"/>
                        </a:rPr>
                        <a:t>(</a:t>
                      </a:r>
                      <a:r>
                        <a:rPr lang="zh-TW" sz="1800" kern="100" dirty="0">
                          <a:solidFill>
                            <a:schemeClr val="tx1"/>
                          </a:solidFill>
                          <a:effectLst/>
                          <a:latin typeface="標楷體" panose="03000509000000000000" pitchFamily="65" charset="-120"/>
                          <a:ea typeface="標楷體" panose="03000509000000000000" pitchFamily="65" charset="-120"/>
                        </a:rPr>
                        <a:t>俸</a:t>
                      </a:r>
                      <a:r>
                        <a:rPr lang="en-US" sz="1800" kern="100" dirty="0">
                          <a:solidFill>
                            <a:schemeClr val="tx1"/>
                          </a:solidFill>
                          <a:effectLst/>
                          <a:latin typeface="標楷體" panose="03000509000000000000" pitchFamily="65" charset="-120"/>
                          <a:ea typeface="標楷體" panose="03000509000000000000" pitchFamily="65" charset="-120"/>
                        </a:rPr>
                        <a:t>)</a:t>
                      </a:r>
                      <a:r>
                        <a:rPr lang="zh-TW" sz="1800" kern="100" dirty="0">
                          <a:solidFill>
                            <a:schemeClr val="tx1"/>
                          </a:solidFill>
                          <a:effectLst/>
                          <a:latin typeface="標楷體" panose="03000509000000000000" pitchFamily="65" charset="-120"/>
                          <a:ea typeface="標楷體" panose="03000509000000000000" pitchFamily="65" charset="-120"/>
                        </a:rPr>
                        <a:t>額</a:t>
                      </a:r>
                      <a:endParaRPr lang="zh-TW" sz="1800" kern="100" dirty="0">
                        <a:solidFill>
                          <a:schemeClr val="tx1"/>
                        </a:solidFill>
                        <a:effectLst/>
                        <a:latin typeface="標楷體" panose="03000509000000000000" pitchFamily="65" charset="-120"/>
                        <a:ea typeface="標楷體" panose="03000509000000000000" pitchFamily="65" charset="-120"/>
                        <a:cs typeface="Times New Roman"/>
                      </a:endParaRPr>
                    </a:p>
                  </a:txBody>
                  <a:tcPr marL="43543" marR="43543" marT="6047" marB="0" anchor="ctr">
                    <a:solidFill>
                      <a:schemeClr val="accent5">
                        <a:lumMod val="60000"/>
                        <a:lumOff val="40000"/>
                      </a:schemeClr>
                    </a:solidFill>
                  </a:tcPr>
                </a:tc>
                <a:tc>
                  <a:txBody>
                    <a:bodyPr/>
                    <a:lstStyle/>
                    <a:p>
                      <a:pPr algn="ctr">
                        <a:lnSpc>
                          <a:spcPts val="2200"/>
                        </a:lnSpc>
                        <a:spcBef>
                          <a:spcPts val="600"/>
                        </a:spcBef>
                        <a:spcAft>
                          <a:spcPts val="600"/>
                        </a:spcAft>
                      </a:pPr>
                      <a:r>
                        <a:rPr lang="zh-TW" sz="1800" kern="100" dirty="0">
                          <a:solidFill>
                            <a:schemeClr val="tx1"/>
                          </a:solidFill>
                          <a:effectLst/>
                          <a:latin typeface="標楷體" panose="03000509000000000000" pitchFamily="65" charset="-120"/>
                          <a:ea typeface="標楷體" panose="03000509000000000000" pitchFamily="65" charset="-120"/>
                        </a:rPr>
                        <a:t>月支數額</a:t>
                      </a:r>
                      <a:endParaRPr lang="zh-TW" sz="1800" kern="100" dirty="0">
                        <a:solidFill>
                          <a:schemeClr val="tx1"/>
                        </a:solidFill>
                        <a:effectLst/>
                        <a:latin typeface="標楷體" panose="03000509000000000000" pitchFamily="65" charset="-120"/>
                        <a:ea typeface="標楷體" panose="03000509000000000000" pitchFamily="65" charset="-120"/>
                        <a:cs typeface="Times New Roman"/>
                      </a:endParaRPr>
                    </a:p>
                  </a:txBody>
                  <a:tcPr marL="43543" marR="43543" marT="6047" marB="0" anchor="ctr">
                    <a:solidFill>
                      <a:schemeClr val="accent5">
                        <a:lumMod val="60000"/>
                        <a:lumOff val="40000"/>
                      </a:schemeClr>
                    </a:solidFill>
                  </a:tcPr>
                </a:tc>
                <a:tc>
                  <a:txBody>
                    <a:bodyPr/>
                    <a:lstStyle/>
                    <a:p>
                      <a:pPr algn="ctr">
                        <a:lnSpc>
                          <a:spcPts val="2200"/>
                        </a:lnSpc>
                        <a:spcBef>
                          <a:spcPts val="600"/>
                        </a:spcBef>
                        <a:spcAft>
                          <a:spcPts val="600"/>
                        </a:spcAft>
                      </a:pPr>
                      <a:r>
                        <a:rPr lang="zh-TW" altLang="en-US" sz="1800" kern="100" dirty="0">
                          <a:solidFill>
                            <a:schemeClr val="tx1"/>
                          </a:solidFill>
                          <a:effectLst/>
                          <a:latin typeface="標楷體" panose="03000509000000000000" pitchFamily="65" charset="-120"/>
                          <a:ea typeface="標楷體" panose="03000509000000000000" pitchFamily="65" charset="-120"/>
                          <a:cs typeface="Times New Roman"/>
                        </a:rPr>
                        <a:t>共同提撥儲金</a:t>
                      </a:r>
                      <a:endParaRPr lang="zh-TW" sz="1800" kern="100" dirty="0">
                        <a:solidFill>
                          <a:schemeClr val="tx1"/>
                        </a:solidFill>
                        <a:effectLst/>
                        <a:latin typeface="標楷體" panose="03000509000000000000" pitchFamily="65" charset="-120"/>
                        <a:ea typeface="標楷體" panose="03000509000000000000" pitchFamily="65" charset="-120"/>
                        <a:cs typeface="Times New Roman"/>
                      </a:endParaRPr>
                    </a:p>
                  </a:txBody>
                  <a:tcPr marL="43543" marR="43543" marT="6047" marB="0" anchor="ctr">
                    <a:solidFill>
                      <a:schemeClr val="accent5">
                        <a:lumMod val="60000"/>
                        <a:lumOff val="40000"/>
                      </a:schemeClr>
                    </a:solidFill>
                  </a:tcPr>
                </a:tc>
                <a:tc>
                  <a:txBody>
                    <a:bodyPr/>
                    <a:lstStyle/>
                    <a:p>
                      <a:pPr algn="ctr">
                        <a:lnSpc>
                          <a:spcPts val="2200"/>
                        </a:lnSpc>
                        <a:spcBef>
                          <a:spcPts val="600"/>
                        </a:spcBef>
                        <a:spcAft>
                          <a:spcPts val="600"/>
                        </a:spcAft>
                      </a:pPr>
                      <a:r>
                        <a:rPr lang="zh-TW" altLang="en-US" sz="1800" kern="100" dirty="0">
                          <a:solidFill>
                            <a:schemeClr val="tx1"/>
                          </a:solidFill>
                          <a:effectLst/>
                          <a:latin typeface="標楷體" panose="03000509000000000000" pitchFamily="65" charset="-120"/>
                          <a:ea typeface="標楷體" panose="03000509000000000000" pitchFamily="65" charset="-120"/>
                        </a:rPr>
                        <a:t>個人</a:t>
                      </a:r>
                      <a:r>
                        <a:rPr lang="zh-TW" sz="1800" kern="100" dirty="0">
                          <a:solidFill>
                            <a:schemeClr val="tx1"/>
                          </a:solidFill>
                          <a:effectLst/>
                          <a:latin typeface="標楷體" panose="03000509000000000000" pitchFamily="65" charset="-120"/>
                          <a:ea typeface="標楷體" panose="03000509000000000000" pitchFamily="65" charset="-120"/>
                        </a:rPr>
                        <a:t>提撥</a:t>
                      </a:r>
                      <a:r>
                        <a:rPr lang="zh-TW" altLang="en-US" sz="1800" kern="100" dirty="0">
                          <a:solidFill>
                            <a:schemeClr val="tx1"/>
                          </a:solidFill>
                          <a:effectLst/>
                          <a:latin typeface="標楷體" panose="03000509000000000000" pitchFamily="65" charset="-120"/>
                          <a:ea typeface="標楷體" panose="03000509000000000000" pitchFamily="65" charset="-120"/>
                        </a:rPr>
                        <a:t>法定儲金</a:t>
                      </a:r>
                      <a:endParaRPr lang="zh-TW" sz="1800" kern="100" dirty="0">
                        <a:solidFill>
                          <a:schemeClr val="tx1"/>
                        </a:solidFill>
                        <a:effectLst/>
                        <a:latin typeface="標楷體" panose="03000509000000000000" pitchFamily="65" charset="-120"/>
                        <a:ea typeface="標楷體" panose="03000509000000000000" pitchFamily="65" charset="-120"/>
                        <a:cs typeface="Times New Roman"/>
                      </a:endParaRPr>
                    </a:p>
                  </a:txBody>
                  <a:tcPr marL="43543" marR="43543" marT="6047" marB="0" anchor="ctr">
                    <a:solidFill>
                      <a:schemeClr val="accent5">
                        <a:lumMod val="60000"/>
                        <a:lumOff val="40000"/>
                      </a:schemeClr>
                    </a:solidFill>
                  </a:tcPr>
                </a:tc>
                <a:tc>
                  <a:txBody>
                    <a:bodyPr/>
                    <a:lstStyle/>
                    <a:p>
                      <a:pPr algn="ctr">
                        <a:lnSpc>
                          <a:spcPts val="2200"/>
                        </a:lnSpc>
                        <a:spcBef>
                          <a:spcPts val="600"/>
                        </a:spcBef>
                        <a:spcAft>
                          <a:spcPts val="600"/>
                        </a:spcAft>
                      </a:pPr>
                      <a:r>
                        <a:rPr lang="zh-TW" altLang="en-US" sz="1800" kern="100" dirty="0">
                          <a:solidFill>
                            <a:schemeClr val="tx1"/>
                          </a:solidFill>
                          <a:effectLst/>
                          <a:latin typeface="標楷體" panose="03000509000000000000" pitchFamily="65" charset="-120"/>
                          <a:ea typeface="標楷體" panose="03000509000000000000" pitchFamily="65" charset="-120"/>
                          <a:cs typeface="Times New Roman"/>
                        </a:rPr>
                        <a:t>增額提撥</a:t>
                      </a:r>
                      <a:endParaRPr lang="zh-TW" sz="1800" kern="100" dirty="0">
                        <a:solidFill>
                          <a:schemeClr val="tx1"/>
                        </a:solidFill>
                        <a:effectLst/>
                        <a:latin typeface="標楷體" panose="03000509000000000000" pitchFamily="65" charset="-120"/>
                        <a:ea typeface="標楷體" panose="03000509000000000000" pitchFamily="65" charset="-120"/>
                        <a:cs typeface="Times New Roman"/>
                      </a:endParaRPr>
                    </a:p>
                  </a:txBody>
                  <a:tcPr marL="43543" marR="43543" marT="6047" marB="0" anchor="ctr">
                    <a:solidFill>
                      <a:schemeClr val="accent5">
                        <a:lumMod val="60000"/>
                        <a:lumOff val="40000"/>
                      </a:schemeClr>
                    </a:solidFill>
                  </a:tcPr>
                </a:tc>
                <a:extLst>
                  <a:ext uri="{0D108BD9-81ED-4DB2-BD59-A6C34878D82A}">
                    <a16:rowId xmlns:a16="http://schemas.microsoft.com/office/drawing/2014/main" val="10000"/>
                  </a:ext>
                </a:extLst>
              </a:tr>
              <a:tr h="737582">
                <a:tc>
                  <a:txBody>
                    <a:bodyPr/>
                    <a:lstStyle/>
                    <a:p>
                      <a:pPr algn="ctr">
                        <a:lnSpc>
                          <a:spcPts val="2200"/>
                        </a:lnSpc>
                        <a:spcBef>
                          <a:spcPts val="600"/>
                        </a:spcBef>
                        <a:spcAft>
                          <a:spcPts val="600"/>
                        </a:spcAft>
                      </a:pPr>
                      <a:r>
                        <a:rPr lang="en-US" altLang="zh-TW" sz="1800" kern="100" dirty="0">
                          <a:solidFill>
                            <a:schemeClr val="tx1"/>
                          </a:solidFill>
                          <a:effectLst/>
                          <a:latin typeface="標楷體" panose="03000509000000000000" pitchFamily="65" charset="-120"/>
                          <a:ea typeface="標楷體" panose="03000509000000000000" pitchFamily="65" charset="-120"/>
                          <a:cs typeface="Times New Roman"/>
                        </a:rPr>
                        <a:t>170</a:t>
                      </a:r>
                      <a:endParaRPr lang="zh-TW" sz="1800" kern="100" dirty="0">
                        <a:solidFill>
                          <a:schemeClr val="tx1"/>
                        </a:solidFill>
                        <a:effectLst/>
                        <a:latin typeface="標楷體" panose="03000509000000000000" pitchFamily="65" charset="-120"/>
                        <a:ea typeface="標楷體" panose="03000509000000000000" pitchFamily="65" charset="-120"/>
                        <a:cs typeface="Times New Roman"/>
                      </a:endParaRPr>
                    </a:p>
                  </a:txBody>
                  <a:tcPr marL="43543" marR="43543" marT="6047" marB="0" anchor="ctr"/>
                </a:tc>
                <a:tc>
                  <a:txBody>
                    <a:bodyPr/>
                    <a:lstStyle/>
                    <a:p>
                      <a:pPr algn="ctr">
                        <a:lnSpc>
                          <a:spcPts val="2200"/>
                        </a:lnSpc>
                        <a:spcBef>
                          <a:spcPts val="600"/>
                        </a:spcBef>
                        <a:spcAft>
                          <a:spcPts val="600"/>
                        </a:spcAft>
                      </a:pPr>
                      <a:r>
                        <a:rPr lang="en-US" altLang="zh-TW" sz="1800" b="1" kern="100" dirty="0">
                          <a:solidFill>
                            <a:schemeClr val="tx1"/>
                          </a:solidFill>
                          <a:effectLst/>
                          <a:latin typeface="標楷體" panose="03000509000000000000" pitchFamily="65" charset="-120"/>
                          <a:ea typeface="標楷體" panose="03000509000000000000" pitchFamily="65" charset="-120"/>
                        </a:rPr>
                        <a:t>$23</a:t>
                      </a:r>
                      <a:r>
                        <a:rPr lang="en-US" sz="1800" b="1" kern="100" dirty="0">
                          <a:solidFill>
                            <a:schemeClr val="tx1"/>
                          </a:solidFill>
                          <a:effectLst/>
                          <a:latin typeface="標楷體" panose="03000509000000000000" pitchFamily="65" charset="-120"/>
                          <a:ea typeface="標楷體" panose="03000509000000000000" pitchFamily="65" charset="-120"/>
                        </a:rPr>
                        <a:t>,5</a:t>
                      </a:r>
                      <a:r>
                        <a:rPr lang="en-US" altLang="zh-TW" sz="1800" b="1" kern="100" dirty="0">
                          <a:solidFill>
                            <a:schemeClr val="tx1"/>
                          </a:solidFill>
                          <a:effectLst/>
                          <a:latin typeface="標楷體" panose="03000509000000000000" pitchFamily="65" charset="-120"/>
                          <a:ea typeface="標楷體" panose="03000509000000000000" pitchFamily="65" charset="-120"/>
                        </a:rPr>
                        <a:t>2</a:t>
                      </a:r>
                      <a:r>
                        <a:rPr lang="en-US" sz="1800" b="1" kern="100" dirty="0">
                          <a:solidFill>
                            <a:schemeClr val="tx1"/>
                          </a:solidFill>
                          <a:effectLst/>
                          <a:latin typeface="標楷體" panose="03000509000000000000" pitchFamily="65" charset="-120"/>
                          <a:ea typeface="標楷體" panose="03000509000000000000" pitchFamily="65" charset="-120"/>
                        </a:rPr>
                        <a:t>0</a:t>
                      </a:r>
                      <a:endParaRPr lang="zh-TW" sz="1800" b="1" kern="100" dirty="0">
                        <a:solidFill>
                          <a:schemeClr val="tx1"/>
                        </a:solidFill>
                        <a:effectLst/>
                        <a:latin typeface="標楷體" panose="03000509000000000000" pitchFamily="65" charset="-120"/>
                        <a:ea typeface="標楷體" panose="03000509000000000000" pitchFamily="65" charset="-120"/>
                        <a:cs typeface="Times New Roman"/>
                      </a:endParaRPr>
                    </a:p>
                  </a:txBody>
                  <a:tcPr marL="43543" marR="43543" marT="6047" marB="0" anchor="ctr"/>
                </a:tc>
                <a:tc>
                  <a:txBody>
                    <a:bodyPr/>
                    <a:lstStyle/>
                    <a:p>
                      <a:pPr algn="ctr">
                        <a:lnSpc>
                          <a:spcPts val="2200"/>
                        </a:lnSpc>
                        <a:spcBef>
                          <a:spcPts val="600"/>
                        </a:spcBef>
                        <a:spcAft>
                          <a:spcPts val="600"/>
                        </a:spcAft>
                      </a:pPr>
                      <a:r>
                        <a:rPr lang="en-US" altLang="zh-TW" sz="1800" b="1" kern="100" dirty="0">
                          <a:solidFill>
                            <a:schemeClr val="tx1"/>
                          </a:solidFill>
                          <a:effectLst/>
                          <a:latin typeface="標楷體" panose="03000509000000000000" pitchFamily="65" charset="-120"/>
                          <a:ea typeface="標楷體" panose="03000509000000000000" pitchFamily="65" charset="-120"/>
                          <a:cs typeface="Times New Roman"/>
                        </a:rPr>
                        <a:t>$23,520</a:t>
                      </a:r>
                      <a:r>
                        <a:rPr lang="zh-TW" altLang="en-US" sz="1800" b="1" kern="100" dirty="0">
                          <a:solidFill>
                            <a:schemeClr val="tx1"/>
                          </a:solidFill>
                          <a:effectLst/>
                          <a:latin typeface="標楷體" panose="03000509000000000000" pitchFamily="65" charset="-120"/>
                          <a:ea typeface="標楷體" panose="03000509000000000000" pitchFamily="65" charset="-120"/>
                          <a:cs typeface="Times New Roman"/>
                        </a:rPr>
                        <a:t>* </a:t>
                      </a:r>
                      <a:r>
                        <a:rPr lang="en-US" altLang="zh-TW" sz="1800" b="1" kern="100" dirty="0">
                          <a:solidFill>
                            <a:schemeClr val="tx1"/>
                          </a:solidFill>
                          <a:effectLst/>
                          <a:latin typeface="標楷體" panose="03000509000000000000" pitchFamily="65" charset="-120"/>
                          <a:ea typeface="標楷體" panose="03000509000000000000" pitchFamily="65" charset="-120"/>
                          <a:cs typeface="Times New Roman"/>
                        </a:rPr>
                        <a:t>2</a:t>
                      </a:r>
                      <a:r>
                        <a:rPr lang="zh-TW" altLang="en-US" sz="1800" b="1" kern="100" dirty="0">
                          <a:solidFill>
                            <a:schemeClr val="tx1"/>
                          </a:solidFill>
                          <a:effectLst/>
                          <a:latin typeface="標楷體" panose="03000509000000000000" pitchFamily="65" charset="-120"/>
                          <a:ea typeface="標楷體" panose="03000509000000000000" pitchFamily="65" charset="-120"/>
                          <a:cs typeface="Times New Roman"/>
                        </a:rPr>
                        <a:t>* </a:t>
                      </a:r>
                      <a:r>
                        <a:rPr lang="en-US" altLang="zh-TW" sz="1800" b="1" kern="100" dirty="0">
                          <a:solidFill>
                            <a:schemeClr val="tx1"/>
                          </a:solidFill>
                          <a:effectLst/>
                          <a:latin typeface="標楷體" panose="03000509000000000000" pitchFamily="65" charset="-120"/>
                          <a:ea typeface="標楷體" panose="03000509000000000000" pitchFamily="65" charset="-120"/>
                          <a:cs typeface="Times New Roman"/>
                        </a:rPr>
                        <a:t>12%</a:t>
                      </a:r>
                    </a:p>
                    <a:p>
                      <a:pPr algn="ctr">
                        <a:lnSpc>
                          <a:spcPts val="2200"/>
                        </a:lnSpc>
                        <a:spcBef>
                          <a:spcPts val="600"/>
                        </a:spcBef>
                        <a:spcAft>
                          <a:spcPts val="600"/>
                        </a:spcAft>
                      </a:pPr>
                      <a:r>
                        <a:rPr lang="en-US" altLang="zh-TW" sz="1800" b="1" kern="100" dirty="0">
                          <a:solidFill>
                            <a:schemeClr val="tx1"/>
                          </a:solidFill>
                          <a:effectLst/>
                          <a:latin typeface="標楷體" panose="03000509000000000000" pitchFamily="65" charset="-120"/>
                          <a:ea typeface="標楷體" panose="03000509000000000000" pitchFamily="65" charset="-120"/>
                          <a:cs typeface="Times New Roman"/>
                        </a:rPr>
                        <a:t>=$5,645</a:t>
                      </a:r>
                      <a:endParaRPr lang="zh-TW" sz="1800" b="1" kern="100" dirty="0">
                        <a:solidFill>
                          <a:schemeClr val="tx1"/>
                        </a:solidFill>
                        <a:effectLst/>
                        <a:latin typeface="標楷體" panose="03000509000000000000" pitchFamily="65" charset="-120"/>
                        <a:ea typeface="標楷體" panose="03000509000000000000" pitchFamily="65" charset="-120"/>
                        <a:cs typeface="Times New Roman"/>
                      </a:endParaRPr>
                    </a:p>
                  </a:txBody>
                  <a:tcPr marL="43543" marR="43543" marT="6047" marB="0" anchor="ctr"/>
                </a:tc>
                <a:tc>
                  <a:txBody>
                    <a:bodyPr/>
                    <a:lstStyle/>
                    <a:p>
                      <a:pPr algn="ctr">
                        <a:lnSpc>
                          <a:spcPts val="2200"/>
                        </a:lnSpc>
                        <a:spcBef>
                          <a:spcPts val="600"/>
                        </a:spcBef>
                        <a:spcAft>
                          <a:spcPts val="600"/>
                        </a:spcAft>
                      </a:pPr>
                      <a:r>
                        <a:rPr lang="en-US" altLang="zh-TW" sz="1800" b="1" kern="100" dirty="0">
                          <a:solidFill>
                            <a:srgbClr val="0070C0"/>
                          </a:solidFill>
                          <a:effectLst/>
                          <a:latin typeface="標楷體" panose="03000509000000000000" pitchFamily="65" charset="-120"/>
                          <a:ea typeface="標楷體" panose="03000509000000000000" pitchFamily="65" charset="-120"/>
                        </a:rPr>
                        <a:t>$5,645</a:t>
                      </a:r>
                      <a:r>
                        <a:rPr lang="zh-TW" altLang="en-US" sz="1800" b="1" kern="100" dirty="0">
                          <a:solidFill>
                            <a:srgbClr val="0070C0"/>
                          </a:solidFill>
                          <a:effectLst/>
                          <a:latin typeface="標楷體" panose="03000509000000000000" pitchFamily="65" charset="-120"/>
                          <a:ea typeface="標楷體" panose="03000509000000000000" pitchFamily="65" charset="-120"/>
                        </a:rPr>
                        <a:t>* </a:t>
                      </a:r>
                      <a:r>
                        <a:rPr lang="en-US" altLang="zh-TW" sz="1800" b="1" kern="100" dirty="0">
                          <a:solidFill>
                            <a:srgbClr val="0070C0"/>
                          </a:solidFill>
                          <a:effectLst/>
                          <a:latin typeface="標楷體" panose="03000509000000000000" pitchFamily="65" charset="-120"/>
                          <a:ea typeface="標楷體" panose="03000509000000000000" pitchFamily="65" charset="-120"/>
                        </a:rPr>
                        <a:t>35%</a:t>
                      </a:r>
                    </a:p>
                    <a:p>
                      <a:pPr algn="ctr">
                        <a:lnSpc>
                          <a:spcPts val="2200"/>
                        </a:lnSpc>
                        <a:spcBef>
                          <a:spcPts val="600"/>
                        </a:spcBef>
                        <a:spcAft>
                          <a:spcPts val="600"/>
                        </a:spcAft>
                      </a:pPr>
                      <a:r>
                        <a:rPr lang="en-US" altLang="zh-TW" sz="1800" b="1" kern="100" dirty="0">
                          <a:solidFill>
                            <a:srgbClr val="0070C0"/>
                          </a:solidFill>
                          <a:effectLst/>
                          <a:latin typeface="標楷體" panose="03000509000000000000" pitchFamily="65" charset="-120"/>
                          <a:ea typeface="標楷體" panose="03000509000000000000" pitchFamily="65" charset="-120"/>
                        </a:rPr>
                        <a:t>=$1</a:t>
                      </a:r>
                      <a:r>
                        <a:rPr lang="en-US" sz="1800" b="1" kern="100" dirty="0">
                          <a:solidFill>
                            <a:srgbClr val="0070C0"/>
                          </a:solidFill>
                          <a:effectLst/>
                          <a:latin typeface="標楷體" panose="03000509000000000000" pitchFamily="65" charset="-120"/>
                          <a:ea typeface="標楷體" panose="03000509000000000000" pitchFamily="65" charset="-120"/>
                        </a:rPr>
                        <a:t>,</a:t>
                      </a:r>
                      <a:r>
                        <a:rPr lang="en-US" altLang="zh-TW" sz="1800" b="1" kern="100" dirty="0">
                          <a:solidFill>
                            <a:srgbClr val="0070C0"/>
                          </a:solidFill>
                          <a:effectLst/>
                          <a:latin typeface="標楷體" panose="03000509000000000000" pitchFamily="65" charset="-120"/>
                          <a:ea typeface="標楷體" panose="03000509000000000000" pitchFamily="65" charset="-120"/>
                        </a:rPr>
                        <a:t>976</a:t>
                      </a:r>
                      <a:endParaRPr lang="zh-TW" sz="1800" b="1" kern="100" dirty="0">
                        <a:solidFill>
                          <a:srgbClr val="0070C0"/>
                        </a:solidFill>
                        <a:effectLst/>
                        <a:latin typeface="標楷體" panose="03000509000000000000" pitchFamily="65" charset="-120"/>
                        <a:ea typeface="標楷體" panose="03000509000000000000" pitchFamily="65" charset="-120"/>
                        <a:cs typeface="Times New Roman"/>
                      </a:endParaRPr>
                    </a:p>
                  </a:txBody>
                  <a:tcPr marL="43543" marR="43543" marT="6047" marB="0" anchor="ctr"/>
                </a:tc>
                <a:tc>
                  <a:txBody>
                    <a:bodyPr/>
                    <a:lstStyle/>
                    <a:p>
                      <a:pPr algn="ctr">
                        <a:lnSpc>
                          <a:spcPts val="2200"/>
                        </a:lnSpc>
                        <a:spcBef>
                          <a:spcPts val="600"/>
                        </a:spcBef>
                        <a:spcAft>
                          <a:spcPts val="600"/>
                        </a:spcAft>
                      </a:pPr>
                      <a:r>
                        <a:rPr lang="en-US" altLang="zh-TW" sz="1800" b="1" kern="100" dirty="0">
                          <a:solidFill>
                            <a:schemeClr val="tx1"/>
                          </a:solidFill>
                          <a:effectLst/>
                          <a:latin typeface="標楷體" panose="03000509000000000000" pitchFamily="65" charset="-120"/>
                          <a:ea typeface="標楷體" panose="03000509000000000000" pitchFamily="65" charset="-120"/>
                          <a:cs typeface="Times New Roman"/>
                        </a:rPr>
                        <a:t>$3,000</a:t>
                      </a:r>
                      <a:endParaRPr lang="zh-TW" sz="1800" b="1" kern="100" dirty="0">
                        <a:solidFill>
                          <a:schemeClr val="tx1"/>
                        </a:solidFill>
                        <a:effectLst/>
                        <a:latin typeface="標楷體" panose="03000509000000000000" pitchFamily="65" charset="-120"/>
                        <a:ea typeface="標楷體" panose="03000509000000000000" pitchFamily="65" charset="-120"/>
                        <a:cs typeface="Times New Roman"/>
                      </a:endParaRPr>
                    </a:p>
                  </a:txBody>
                  <a:tcPr marL="43543" marR="43543" marT="6047" marB="0" anchor="ctr"/>
                </a:tc>
                <a:extLst>
                  <a:ext uri="{0D108BD9-81ED-4DB2-BD59-A6C34878D82A}">
                    <a16:rowId xmlns:a16="http://schemas.microsoft.com/office/drawing/2014/main" val="10001"/>
                  </a:ext>
                </a:extLst>
              </a:tr>
            </a:tbl>
          </a:graphicData>
        </a:graphic>
      </p:graphicFrame>
      <p:sp>
        <p:nvSpPr>
          <p:cNvPr id="23" name="文字方塊 22">
            <a:extLst>
              <a:ext uri="{FF2B5EF4-FFF2-40B4-BE49-F238E27FC236}">
                <a16:creationId xmlns:a16="http://schemas.microsoft.com/office/drawing/2014/main" id="{1BA852A7-F082-3CC6-B811-8A1A3451CF44}"/>
              </a:ext>
            </a:extLst>
          </p:cNvPr>
          <p:cNvSpPr txBox="1"/>
          <p:nvPr/>
        </p:nvSpPr>
        <p:spPr>
          <a:xfrm>
            <a:off x="9354745" y="4030884"/>
            <a:ext cx="893745" cy="369332"/>
          </a:xfrm>
          <a:prstGeom prst="rect">
            <a:avLst/>
          </a:prstGeom>
          <a:solidFill>
            <a:schemeClr val="accent3">
              <a:lumMod val="50000"/>
            </a:schemeClr>
          </a:solidFill>
        </p:spPr>
        <p:txBody>
          <a:bodyPr wrap="square" rtlCol="0">
            <a:spAutoFit/>
          </a:bodyPr>
          <a:lstStyle/>
          <a:p>
            <a:r>
              <a:rPr lang="en-US" altLang="zh-TW" dirty="0">
                <a:solidFill>
                  <a:schemeClr val="bg1"/>
                </a:solidFill>
                <a:latin typeface="標楷體" panose="03000509000000000000" pitchFamily="65" charset="-120"/>
                <a:ea typeface="標楷體" panose="03000509000000000000" pitchFamily="65" charset="-120"/>
              </a:rPr>
              <a:t>$1,976</a:t>
            </a:r>
            <a:endParaRPr lang="zh-TW" altLang="en-US" dirty="0">
              <a:solidFill>
                <a:schemeClr val="bg1"/>
              </a:solidFill>
              <a:latin typeface="標楷體" panose="03000509000000000000" pitchFamily="65" charset="-120"/>
              <a:ea typeface="標楷體" panose="03000509000000000000" pitchFamily="65" charset="-120"/>
            </a:endParaRPr>
          </a:p>
        </p:txBody>
      </p:sp>
      <p:sp>
        <p:nvSpPr>
          <p:cNvPr id="26" name="文字方塊 25">
            <a:extLst>
              <a:ext uri="{FF2B5EF4-FFF2-40B4-BE49-F238E27FC236}">
                <a16:creationId xmlns:a16="http://schemas.microsoft.com/office/drawing/2014/main" id="{AB2EB3D5-2E01-2F95-E5D7-37EF469A8410}"/>
              </a:ext>
            </a:extLst>
          </p:cNvPr>
          <p:cNvSpPr txBox="1"/>
          <p:nvPr/>
        </p:nvSpPr>
        <p:spPr>
          <a:xfrm>
            <a:off x="10380873" y="4022506"/>
            <a:ext cx="893744" cy="369332"/>
          </a:xfrm>
          <a:prstGeom prst="rect">
            <a:avLst/>
          </a:prstGeom>
          <a:solidFill>
            <a:schemeClr val="accent6">
              <a:lumMod val="75000"/>
            </a:schemeClr>
          </a:solidFill>
        </p:spPr>
        <p:txBody>
          <a:bodyPr wrap="square" rtlCol="0">
            <a:spAutoFit/>
          </a:bodyPr>
          <a:lstStyle/>
          <a:p>
            <a:r>
              <a:rPr lang="en-US" altLang="zh-TW" dirty="0">
                <a:solidFill>
                  <a:schemeClr val="bg1"/>
                </a:solidFill>
                <a:latin typeface="標楷體" panose="03000509000000000000" pitchFamily="65" charset="-120"/>
                <a:ea typeface="標楷體" panose="03000509000000000000" pitchFamily="65" charset="-120"/>
              </a:rPr>
              <a:t>$1,024</a:t>
            </a:r>
            <a:endParaRPr lang="zh-TW" altLang="en-US" dirty="0">
              <a:solidFill>
                <a:schemeClr val="bg1"/>
              </a:solidFill>
              <a:latin typeface="標楷體" panose="03000509000000000000" pitchFamily="65" charset="-120"/>
              <a:ea typeface="標楷體" panose="03000509000000000000" pitchFamily="65" charset="-120"/>
            </a:endParaRPr>
          </a:p>
        </p:txBody>
      </p:sp>
      <p:sp>
        <p:nvSpPr>
          <p:cNvPr id="27" name="文字方塊 26">
            <a:extLst>
              <a:ext uri="{FF2B5EF4-FFF2-40B4-BE49-F238E27FC236}">
                <a16:creationId xmlns:a16="http://schemas.microsoft.com/office/drawing/2014/main" id="{AB3A6E44-CA77-AF07-1E9A-8171D8AAD5C8}"/>
              </a:ext>
            </a:extLst>
          </p:cNvPr>
          <p:cNvSpPr txBox="1"/>
          <p:nvPr/>
        </p:nvSpPr>
        <p:spPr>
          <a:xfrm>
            <a:off x="7971276" y="4881791"/>
            <a:ext cx="3388230" cy="369332"/>
          </a:xfrm>
          <a:prstGeom prst="rect">
            <a:avLst/>
          </a:prstGeom>
          <a:noFill/>
        </p:spPr>
        <p:txBody>
          <a:bodyPr wrap="square" rtlCol="0">
            <a:spAutoFit/>
          </a:bodyPr>
          <a:lstStyle/>
          <a:p>
            <a:r>
              <a:rPr lang="zh-TW" altLang="en-US" b="1" u="sng" dirty="0">
                <a:solidFill>
                  <a:srgbClr val="0070C0"/>
                </a:solidFill>
                <a:latin typeface="標楷體" panose="03000509000000000000" pitchFamily="65" charset="-120"/>
                <a:ea typeface="標楷體" panose="03000509000000000000" pitchFamily="65" charset="-120"/>
              </a:rPr>
              <a:t>不列入</a:t>
            </a:r>
            <a:r>
              <a:rPr lang="zh-TW" altLang="en-US" b="1" dirty="0">
                <a:solidFill>
                  <a:srgbClr val="0070C0"/>
                </a:solidFill>
                <a:latin typeface="標楷體" panose="03000509000000000000" pitchFamily="65" charset="-120"/>
                <a:ea typeface="標楷體" panose="03000509000000000000" pitchFamily="65" charset="-120"/>
              </a:rPr>
              <a:t>當年度所得課稅</a:t>
            </a:r>
          </a:p>
        </p:txBody>
      </p:sp>
      <p:cxnSp>
        <p:nvCxnSpPr>
          <p:cNvPr id="28" name="接點: 肘形 27">
            <a:extLst>
              <a:ext uri="{FF2B5EF4-FFF2-40B4-BE49-F238E27FC236}">
                <a16:creationId xmlns:a16="http://schemas.microsoft.com/office/drawing/2014/main" id="{0274E76D-219D-4963-5282-3491242F661B}"/>
              </a:ext>
            </a:extLst>
          </p:cNvPr>
          <p:cNvCxnSpPr>
            <a:cxnSpLocks/>
          </p:cNvCxnSpPr>
          <p:nvPr/>
        </p:nvCxnSpPr>
        <p:spPr>
          <a:xfrm rot="16200000" flipH="1">
            <a:off x="7816295" y="4313496"/>
            <a:ext cx="723275" cy="413312"/>
          </a:xfrm>
          <a:prstGeom prst="bentConnector3">
            <a:avLst>
              <a:gd name="adj1" fmla="val 50000"/>
            </a:avLst>
          </a:prstGeom>
          <a:ln w="38100">
            <a:solidFill>
              <a:srgbClr val="0070C0"/>
            </a:solidFill>
            <a:prstDash val="solid"/>
            <a:tailEnd type="triangle"/>
          </a:ln>
        </p:spPr>
        <p:style>
          <a:lnRef idx="1">
            <a:schemeClr val="accent3"/>
          </a:lnRef>
          <a:fillRef idx="0">
            <a:schemeClr val="accent3"/>
          </a:fillRef>
          <a:effectRef idx="0">
            <a:schemeClr val="accent3"/>
          </a:effectRef>
          <a:fontRef idx="minor">
            <a:schemeClr val="tx1"/>
          </a:fontRef>
        </p:style>
      </p:cxnSp>
      <p:cxnSp>
        <p:nvCxnSpPr>
          <p:cNvPr id="29" name="直線單箭頭接點 28">
            <a:extLst>
              <a:ext uri="{FF2B5EF4-FFF2-40B4-BE49-F238E27FC236}">
                <a16:creationId xmlns:a16="http://schemas.microsoft.com/office/drawing/2014/main" id="{71F4E30D-6289-356B-4E57-EF3B72A0C14A}"/>
              </a:ext>
            </a:extLst>
          </p:cNvPr>
          <p:cNvCxnSpPr>
            <a:cxnSpLocks/>
          </p:cNvCxnSpPr>
          <p:nvPr/>
        </p:nvCxnSpPr>
        <p:spPr>
          <a:xfrm>
            <a:off x="10827746" y="4420061"/>
            <a:ext cx="269983" cy="772739"/>
          </a:xfrm>
          <a:prstGeom prst="straightConnector1">
            <a:avLst/>
          </a:prstGeom>
          <a:ln w="57150">
            <a:tailEnd type="triangle"/>
          </a:ln>
        </p:spPr>
        <p:style>
          <a:lnRef idx="1">
            <a:schemeClr val="accent6"/>
          </a:lnRef>
          <a:fillRef idx="0">
            <a:schemeClr val="accent6"/>
          </a:fillRef>
          <a:effectRef idx="0">
            <a:schemeClr val="accent6"/>
          </a:effectRef>
          <a:fontRef idx="minor">
            <a:schemeClr val="tx1"/>
          </a:fontRef>
        </p:style>
      </p:cxnSp>
      <p:cxnSp>
        <p:nvCxnSpPr>
          <p:cNvPr id="30" name="接點: 肘形 29">
            <a:extLst>
              <a:ext uri="{FF2B5EF4-FFF2-40B4-BE49-F238E27FC236}">
                <a16:creationId xmlns:a16="http://schemas.microsoft.com/office/drawing/2014/main" id="{0693114E-AA87-0713-4156-3C362114727B}"/>
              </a:ext>
            </a:extLst>
          </p:cNvPr>
          <p:cNvCxnSpPr>
            <a:cxnSpLocks/>
          </p:cNvCxnSpPr>
          <p:nvPr/>
        </p:nvCxnSpPr>
        <p:spPr>
          <a:xfrm rot="16200000" flipH="1">
            <a:off x="9553354" y="4650631"/>
            <a:ext cx="462315" cy="2"/>
          </a:xfrm>
          <a:prstGeom prst="bentConnector3">
            <a:avLst>
              <a:gd name="adj1" fmla="val 50000"/>
            </a:avLst>
          </a:prstGeom>
          <a:ln w="38100">
            <a:solidFill>
              <a:srgbClr val="0070C0"/>
            </a:solidFill>
            <a:prstDash val="solid"/>
            <a:tailEnd type="triangle"/>
          </a:ln>
        </p:spPr>
        <p:style>
          <a:lnRef idx="1">
            <a:schemeClr val="accent3"/>
          </a:lnRef>
          <a:fillRef idx="0">
            <a:schemeClr val="accent3"/>
          </a:fillRef>
          <a:effectRef idx="0">
            <a:schemeClr val="accent3"/>
          </a:effectRef>
          <a:fontRef idx="minor">
            <a:schemeClr val="tx1"/>
          </a:fontRef>
        </p:style>
      </p:cxnSp>
      <p:sp>
        <p:nvSpPr>
          <p:cNvPr id="40" name="文字方塊 39">
            <a:extLst>
              <a:ext uri="{FF2B5EF4-FFF2-40B4-BE49-F238E27FC236}">
                <a16:creationId xmlns:a16="http://schemas.microsoft.com/office/drawing/2014/main" id="{0A66D5EE-FE93-EDCD-ECF4-AA90CAE4C5B2}"/>
              </a:ext>
            </a:extLst>
          </p:cNvPr>
          <p:cNvSpPr txBox="1"/>
          <p:nvPr/>
        </p:nvSpPr>
        <p:spPr>
          <a:xfrm>
            <a:off x="9649449" y="5192800"/>
            <a:ext cx="2615184" cy="369332"/>
          </a:xfrm>
          <a:prstGeom prst="rect">
            <a:avLst/>
          </a:prstGeom>
          <a:noFill/>
        </p:spPr>
        <p:txBody>
          <a:bodyPr wrap="square" rtlCol="0">
            <a:spAutoFit/>
          </a:bodyPr>
          <a:lstStyle/>
          <a:p>
            <a:r>
              <a:rPr lang="zh-TW" altLang="en-US" b="1" dirty="0">
                <a:solidFill>
                  <a:schemeClr val="accent6">
                    <a:lumMod val="75000"/>
                  </a:schemeClr>
                </a:solidFill>
                <a:latin typeface="標楷體" panose="03000509000000000000" pitchFamily="65" charset="-120"/>
                <a:ea typeface="標楷體" panose="03000509000000000000" pitchFamily="65" charset="-120"/>
              </a:rPr>
              <a:t>列入當年度所得課稅</a:t>
            </a:r>
          </a:p>
        </p:txBody>
      </p:sp>
      <p:sp>
        <p:nvSpPr>
          <p:cNvPr id="47" name="文字方塊 46">
            <a:extLst>
              <a:ext uri="{FF2B5EF4-FFF2-40B4-BE49-F238E27FC236}">
                <a16:creationId xmlns:a16="http://schemas.microsoft.com/office/drawing/2014/main" id="{A076C517-8A84-3E23-CB39-4A5E17C23FA0}"/>
              </a:ext>
            </a:extLst>
          </p:cNvPr>
          <p:cNvSpPr txBox="1"/>
          <p:nvPr/>
        </p:nvSpPr>
        <p:spPr>
          <a:xfrm>
            <a:off x="496125" y="5267789"/>
            <a:ext cx="11481271" cy="707886"/>
          </a:xfrm>
          <a:prstGeom prst="rect">
            <a:avLst/>
          </a:prstGeom>
          <a:noFill/>
        </p:spPr>
        <p:txBody>
          <a:bodyPr wrap="square" rtlCol="0">
            <a:spAutoFit/>
          </a:bodyPr>
          <a:lstStyle>
            <a:defPPr>
              <a:defRPr lang="zh-TW"/>
            </a:defPPr>
            <a:lvl1pPr>
              <a:defRPr b="1">
                <a:solidFill>
                  <a:schemeClr val="tx2">
                    <a:lumMod val="50000"/>
                  </a:schemeClr>
                </a:solidFill>
                <a:effectLst/>
                <a:latin typeface="微軟正黑體" panose="020B0604030504040204" pitchFamily="34" charset="-120"/>
                <a:ea typeface="微軟正黑體" panose="020B0604030504040204" pitchFamily="34" charset="-120"/>
              </a:defRPr>
            </a:lvl1pPr>
          </a:lstStyle>
          <a:p>
            <a:r>
              <a:rPr lang="en-US" altLang="zh-TW" sz="2000" b="1" dirty="0">
                <a:solidFill>
                  <a:schemeClr val="tx2">
                    <a:lumMod val="50000"/>
                  </a:schemeClr>
                </a:solidFill>
                <a:effectLst/>
                <a:latin typeface="標楷體" panose="03000509000000000000" pitchFamily="65" charset="-120"/>
                <a:ea typeface="標楷體" panose="03000509000000000000" pitchFamily="65" charset="-120"/>
              </a:rPr>
              <a:t>-</a:t>
            </a:r>
            <a:r>
              <a:rPr lang="zh-TW" altLang="en-US" sz="2000" b="1" dirty="0">
                <a:solidFill>
                  <a:schemeClr val="tx2">
                    <a:lumMod val="50000"/>
                  </a:schemeClr>
                </a:solidFill>
                <a:effectLst/>
                <a:latin typeface="標楷體" panose="03000509000000000000" pitchFamily="65" charset="-120"/>
                <a:ea typeface="標楷體" panose="03000509000000000000" pitchFamily="65" charset="-120"/>
              </a:rPr>
              <a:t>該年度共有</a:t>
            </a:r>
            <a:endParaRPr lang="en-US" altLang="zh-TW" sz="2000" b="1" dirty="0">
              <a:solidFill>
                <a:schemeClr val="tx2">
                  <a:lumMod val="50000"/>
                </a:schemeClr>
              </a:solidFill>
              <a:effectLst/>
              <a:latin typeface="標楷體" panose="03000509000000000000" pitchFamily="65" charset="-120"/>
              <a:ea typeface="標楷體" panose="03000509000000000000" pitchFamily="65" charset="-120"/>
            </a:endParaRPr>
          </a:p>
          <a:p>
            <a:r>
              <a:rPr lang="en-US" altLang="zh-TW" sz="2000" b="1" dirty="0">
                <a:solidFill>
                  <a:srgbClr val="0070C0"/>
                </a:solidFill>
                <a:effectLst/>
                <a:latin typeface="標楷體" panose="03000509000000000000" pitchFamily="65" charset="-120"/>
                <a:ea typeface="標楷體" panose="03000509000000000000" pitchFamily="65" charset="-120"/>
              </a:rPr>
              <a:t>1,976</a:t>
            </a:r>
            <a:r>
              <a:rPr lang="zh-TW" altLang="en-US" sz="2000" b="1" dirty="0">
                <a:solidFill>
                  <a:srgbClr val="0070C0"/>
                </a:solidFill>
                <a:effectLst/>
                <a:latin typeface="標楷體" panose="03000509000000000000" pitchFamily="65" charset="-120"/>
                <a:ea typeface="標楷體" panose="03000509000000000000" pitchFamily="65" charset="-120"/>
              </a:rPr>
              <a:t>元</a:t>
            </a:r>
            <a:r>
              <a:rPr lang="en-US" altLang="zh-TW" sz="2000" b="1" dirty="0">
                <a:solidFill>
                  <a:srgbClr val="0070C0"/>
                </a:solidFill>
                <a:effectLst/>
                <a:latin typeface="標楷體" panose="03000509000000000000" pitchFamily="65" charset="-120"/>
                <a:ea typeface="標楷體" panose="03000509000000000000" pitchFamily="65" charset="-120"/>
              </a:rPr>
              <a:t>×12 (</a:t>
            </a:r>
            <a:r>
              <a:rPr lang="zh-TW" altLang="en-US" sz="2000" b="1" dirty="0">
                <a:solidFill>
                  <a:srgbClr val="0070C0"/>
                </a:solidFill>
                <a:effectLst/>
                <a:latin typeface="標楷體" panose="03000509000000000000" pitchFamily="65" charset="-120"/>
                <a:ea typeface="標楷體" panose="03000509000000000000" pitchFamily="65" charset="-120"/>
              </a:rPr>
              <a:t>法定提撥</a:t>
            </a:r>
            <a:r>
              <a:rPr lang="en-US" altLang="zh-TW" sz="2000" b="1" dirty="0">
                <a:solidFill>
                  <a:srgbClr val="0070C0"/>
                </a:solidFill>
                <a:effectLst/>
                <a:latin typeface="標楷體" panose="03000509000000000000" pitchFamily="65" charset="-120"/>
                <a:ea typeface="標楷體" panose="03000509000000000000" pitchFamily="65" charset="-120"/>
              </a:rPr>
              <a:t>)+1,976</a:t>
            </a:r>
            <a:r>
              <a:rPr lang="zh-TW" altLang="en-US" sz="2000" b="1" dirty="0">
                <a:solidFill>
                  <a:srgbClr val="0070C0"/>
                </a:solidFill>
                <a:effectLst/>
                <a:latin typeface="標楷體" panose="03000509000000000000" pitchFamily="65" charset="-120"/>
                <a:ea typeface="標楷體" panose="03000509000000000000" pitchFamily="65" charset="-120"/>
              </a:rPr>
              <a:t>元</a:t>
            </a:r>
            <a:r>
              <a:rPr lang="en-US" altLang="zh-TW" sz="2000" b="1" dirty="0">
                <a:solidFill>
                  <a:srgbClr val="0070C0"/>
                </a:solidFill>
                <a:effectLst/>
                <a:latin typeface="標楷體" panose="03000509000000000000" pitchFamily="65" charset="-120"/>
                <a:ea typeface="標楷體" panose="03000509000000000000" pitchFamily="65" charset="-120"/>
              </a:rPr>
              <a:t>×12(</a:t>
            </a:r>
            <a:r>
              <a:rPr lang="zh-TW" altLang="en-US" sz="2000" b="1" dirty="0">
                <a:solidFill>
                  <a:srgbClr val="0070C0"/>
                </a:solidFill>
                <a:effectLst/>
                <a:latin typeface="標楷體" panose="03000509000000000000" pitchFamily="65" charset="-120"/>
                <a:ea typeface="標楷體" panose="03000509000000000000" pitchFamily="65" charset="-120"/>
              </a:rPr>
              <a:t>增額提撥</a:t>
            </a:r>
            <a:r>
              <a:rPr lang="en-US" altLang="zh-TW" sz="2000" b="1" dirty="0">
                <a:solidFill>
                  <a:srgbClr val="0070C0"/>
                </a:solidFill>
                <a:effectLst/>
                <a:latin typeface="標楷體" panose="03000509000000000000" pitchFamily="65" charset="-120"/>
                <a:ea typeface="標楷體" panose="03000509000000000000" pitchFamily="65" charset="-120"/>
              </a:rPr>
              <a:t>)=</a:t>
            </a:r>
            <a:r>
              <a:rPr lang="en-US" altLang="zh-TW" sz="2000" b="1" dirty="0">
                <a:solidFill>
                  <a:srgbClr val="FF0000"/>
                </a:solidFill>
                <a:latin typeface="標楷體" panose="03000509000000000000" pitchFamily="65" charset="-120"/>
                <a:ea typeface="標楷體" panose="03000509000000000000" pitchFamily="65" charset="-120"/>
              </a:rPr>
              <a:t>47</a:t>
            </a:r>
            <a:r>
              <a:rPr lang="en-US" altLang="zh-TW" sz="2000" b="1" dirty="0">
                <a:solidFill>
                  <a:srgbClr val="FF0000"/>
                </a:solidFill>
                <a:effectLst/>
                <a:latin typeface="標楷體" panose="03000509000000000000" pitchFamily="65" charset="-120"/>
                <a:ea typeface="標楷體" panose="03000509000000000000" pitchFamily="65" charset="-120"/>
              </a:rPr>
              <a:t>,424</a:t>
            </a:r>
            <a:r>
              <a:rPr lang="zh-TW" altLang="en-US" sz="2000" b="1" dirty="0">
                <a:solidFill>
                  <a:srgbClr val="FF0000"/>
                </a:solidFill>
                <a:effectLst/>
                <a:latin typeface="標楷體" panose="03000509000000000000" pitchFamily="65" charset="-120"/>
                <a:ea typeface="標楷體" panose="03000509000000000000" pitchFamily="65" charset="-120"/>
              </a:rPr>
              <a:t>元</a:t>
            </a:r>
            <a:r>
              <a:rPr lang="zh-TW" altLang="en-US" sz="2000" dirty="0">
                <a:solidFill>
                  <a:srgbClr val="FF0000"/>
                </a:solidFill>
                <a:latin typeface="標楷體" panose="03000509000000000000" pitchFamily="65" charset="-120"/>
                <a:ea typeface="標楷體" panose="03000509000000000000" pitchFamily="65" charset="-120"/>
              </a:rPr>
              <a:t> </a:t>
            </a:r>
            <a:r>
              <a:rPr lang="zh-TW" altLang="en-US" sz="2000" b="1" dirty="0">
                <a:solidFill>
                  <a:srgbClr val="FF0000"/>
                </a:solidFill>
                <a:effectLst/>
                <a:latin typeface="標楷體" panose="03000509000000000000" pitchFamily="65" charset="-120"/>
                <a:ea typeface="標楷體" panose="03000509000000000000" pitchFamily="65" charset="-120"/>
              </a:rPr>
              <a:t>不計入當年度薪資所得課稅</a:t>
            </a:r>
            <a:endParaRPr lang="zh-TW" altLang="en-US" sz="2000" b="0" dirty="0">
              <a:solidFill>
                <a:schemeClr val="tx1"/>
              </a:solidFill>
              <a:latin typeface="標楷體" panose="03000509000000000000" pitchFamily="65" charset="-120"/>
              <a:ea typeface="標楷體" panose="03000509000000000000" pitchFamily="65" charset="-120"/>
            </a:endParaRPr>
          </a:p>
        </p:txBody>
      </p:sp>
      <p:sp>
        <p:nvSpPr>
          <p:cNvPr id="48" name="文字方塊 47">
            <a:extLst>
              <a:ext uri="{FF2B5EF4-FFF2-40B4-BE49-F238E27FC236}">
                <a16:creationId xmlns:a16="http://schemas.microsoft.com/office/drawing/2014/main" id="{68BD42F8-8314-D2CF-A5F6-2A0BC5248281}"/>
              </a:ext>
            </a:extLst>
          </p:cNvPr>
          <p:cNvSpPr txBox="1"/>
          <p:nvPr/>
        </p:nvSpPr>
        <p:spPr>
          <a:xfrm>
            <a:off x="1845986" y="4319566"/>
            <a:ext cx="3693640" cy="307777"/>
          </a:xfrm>
          <a:prstGeom prst="rect">
            <a:avLst/>
          </a:prstGeom>
          <a:noFill/>
        </p:spPr>
        <p:txBody>
          <a:bodyPr wrap="none" rtlCol="0">
            <a:spAutoFit/>
          </a:bodyPr>
          <a:lstStyle/>
          <a:p>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以</a:t>
            </a:r>
            <a:r>
              <a:rPr lang="en-US" altLang="zh-TW" sz="1400" dirty="0">
                <a:latin typeface="標楷體" panose="03000509000000000000" pitchFamily="65" charset="-120"/>
                <a:ea typeface="標楷體" panose="03000509000000000000" pitchFamily="65" charset="-120"/>
              </a:rPr>
              <a:t>114</a:t>
            </a:r>
            <a:r>
              <a:rPr lang="zh-TW" altLang="en-US" sz="1400" dirty="0">
                <a:latin typeface="標楷體" panose="03000509000000000000" pitchFamily="65" charset="-120"/>
                <a:ea typeface="標楷體" panose="03000509000000000000" pitchFamily="65" charset="-120"/>
              </a:rPr>
              <a:t>年</a:t>
            </a:r>
            <a:r>
              <a:rPr lang="en-US" altLang="zh-TW" sz="1400" dirty="0">
                <a:latin typeface="標楷體" panose="03000509000000000000" pitchFamily="65" charset="-120"/>
                <a:ea typeface="標楷體" panose="03000509000000000000" pitchFamily="65" charset="-120"/>
              </a:rPr>
              <a:t>1</a:t>
            </a:r>
            <a:r>
              <a:rPr lang="zh-TW" altLang="en-US" sz="1400" dirty="0">
                <a:latin typeface="標楷體" panose="03000509000000000000" pitchFamily="65" charset="-120"/>
                <a:ea typeface="標楷體" panose="03000509000000000000" pitchFamily="65" charset="-120"/>
              </a:rPr>
              <a:t>月</a:t>
            </a:r>
            <a:r>
              <a:rPr lang="en-US" altLang="zh-TW" sz="1400" dirty="0">
                <a:latin typeface="標楷體" panose="03000509000000000000" pitchFamily="65" charset="-120"/>
                <a:ea typeface="標楷體" panose="03000509000000000000" pitchFamily="65" charset="-120"/>
              </a:rPr>
              <a:t>1</a:t>
            </a:r>
            <a:r>
              <a:rPr lang="zh-TW" altLang="en-US" sz="1400" dirty="0">
                <a:latin typeface="標楷體" panose="03000509000000000000" pitchFamily="65" charset="-120"/>
                <a:ea typeface="標楷體" panose="03000509000000000000" pitchFamily="65" charset="-120"/>
              </a:rPr>
              <a:t>日生效之提撥儲金費用表為例</a:t>
            </a:r>
            <a:r>
              <a:rPr lang="en-US" altLang="zh-TW" sz="1400" dirty="0">
                <a:latin typeface="標楷體" panose="03000509000000000000" pitchFamily="65" charset="-120"/>
                <a:ea typeface="標楷體" panose="03000509000000000000" pitchFamily="65" charset="-120"/>
              </a:rPr>
              <a:t>)</a:t>
            </a:r>
            <a:endParaRPr lang="zh-TW" altLang="en-US" sz="14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63401713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7" name="矩形 6">
            <a:extLst>
              <a:ext uri="{FF2B5EF4-FFF2-40B4-BE49-F238E27FC236}">
                <a16:creationId xmlns:a16="http://schemas.microsoft.com/office/drawing/2014/main" id="{C148B635-C72D-BE41-B3A6-30C9782CF294}"/>
              </a:ext>
            </a:extLst>
          </p:cNvPr>
          <p:cNvSpPr/>
          <p:nvPr/>
        </p:nvSpPr>
        <p:spPr>
          <a:xfrm>
            <a:off x="1651675" y="656244"/>
            <a:ext cx="11643310" cy="4957767"/>
          </a:xfrm>
          <a:prstGeom prst="rect">
            <a:avLst/>
          </a:prstGeom>
        </p:spPr>
        <p:txBody>
          <a:bodyPr wrap="square">
            <a:spAutoFit/>
          </a:bodyPr>
          <a:lstStyle/>
          <a:p>
            <a:pPr marL="342900" lvl="0" indent="-342900">
              <a:buFont typeface="Wingdings" panose="05000000000000000000" pitchFamily="2" charset="2"/>
              <a:buChar char="p"/>
            </a:pPr>
            <a:r>
              <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zh-TW" sz="3600" b="1" u="sng"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rPr>
              <a:t>增額提撥</a:t>
            </a:r>
            <a:r>
              <a:rPr lang="zh-TW" altLang="en-US" sz="3600" b="1" u="sng"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rPr>
              <a:t>上限與核發</a:t>
            </a:r>
            <a:r>
              <a:rPr lang="en-US" altLang="zh-TW" sz="2400"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rPr>
              <a:t>) </a:t>
            </a: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3500"/>
              </a:lnSpc>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請各校依教育部核定之</a:t>
            </a:r>
            <a:r>
              <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&lt;</a:t>
            </a:r>
            <a:r>
              <a:rPr lang="zh-TW" altLang="en-US"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私立學校教職員增額提撥金作業要點</a:t>
            </a:r>
            <a:r>
              <a:rPr lang="en-US" altLang="zh-TW"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&gt;(</a:t>
            </a:r>
            <a:r>
              <a:rPr lang="zh-TW" altLang="en-US"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以下簡稱本要點</a:t>
            </a:r>
            <a:r>
              <a:rPr lang="en-US" altLang="zh-TW"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辦理，</a:t>
            </a:r>
            <a:endParaRPr lang="en-US" altLang="zh-TW"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3500"/>
              </a:lnSpc>
            </a:pPr>
            <a:r>
              <a:rPr lang="zh-TW" altLang="en-US"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並注意</a:t>
            </a:r>
            <a:r>
              <a:rPr lang="zh-TW" altLang="en-US" sz="2400"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教職員每月之自主增額提撥金，不得逾教職員當月薪資淨額</a:t>
            </a:r>
            <a:r>
              <a:rPr lang="zh-TW" altLang="en-US"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3500"/>
              </a:lnSpc>
            </a:pPr>
            <a:r>
              <a:rPr lang="zh-TW" altLang="en-US"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提撥金額逾私校退撫條例第八條第四項第一款規定之撥繳額度（即教職員個人法定提撥</a:t>
            </a:r>
            <a:endParaRPr lang="en-US" altLang="zh-TW"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3500"/>
              </a:lnSpc>
            </a:pPr>
            <a:r>
              <a:rPr lang="en-US" altLang="zh-TW"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額度）時，超過部分應計入提撥年度薪資所得課稅。</a:t>
            </a:r>
            <a:endParaRPr lang="en-US" altLang="zh-TW"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3500"/>
              </a:lnSpc>
            </a:pPr>
            <a:r>
              <a:rPr lang="zh-TW" altLang="en-US" sz="2000"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000"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另，依</a:t>
            </a:r>
            <a:r>
              <a:rPr lang="zh-TW" altLang="en-US" sz="20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教育部</a:t>
            </a:r>
            <a:r>
              <a:rPr lang="en-US" altLang="zh-TW"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113</a:t>
            </a:r>
            <a:r>
              <a:rPr lang="zh-TW" altLang="en-US"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1</a:t>
            </a:r>
            <a:r>
              <a:rPr lang="zh-TW" altLang="en-US"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5</a:t>
            </a:r>
            <a:r>
              <a:rPr lang="zh-TW" altLang="en-US"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日臺教儲</a:t>
            </a:r>
            <a:r>
              <a:rPr lang="en-US" altLang="zh-TW"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二</a:t>
            </a:r>
            <a:r>
              <a:rPr lang="en-US" altLang="zh-TW"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字第</a:t>
            </a:r>
            <a:r>
              <a:rPr lang="en-US" altLang="zh-TW"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1127000394</a:t>
            </a:r>
            <a:r>
              <a:rPr lang="zh-TW" altLang="en-US"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號函</a:t>
            </a:r>
            <a:r>
              <a:rPr lang="zh-TW" altLang="en-US" sz="20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修正本要點第八點</a:t>
            </a:r>
            <a:r>
              <a:rPr lang="zh-TW" altLang="en-US" sz="2000"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之規定，</a:t>
            </a:r>
            <a:endParaRPr lang="en-US" altLang="zh-TW" sz="2000"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3500"/>
              </a:lnSpc>
            </a:pPr>
            <a:r>
              <a:rPr lang="zh-TW" altLang="en-US" sz="2000"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 </a:t>
            </a:r>
            <a:r>
              <a:rPr lang="zh-TW" altLang="zh-TW" sz="2000"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教職員辦理退撫離資案件時，</a:t>
            </a:r>
            <a:r>
              <a:rPr lang="zh-TW" altLang="zh-TW" sz="24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增額提撥</a:t>
            </a:r>
            <a:r>
              <a:rPr lang="zh-TW" altLang="en-US" sz="24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款</a:t>
            </a:r>
            <a:r>
              <a:rPr lang="en-US" altLang="zh-TW"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含教職員自提</a:t>
            </a:r>
            <a:r>
              <a:rPr lang="en-US" altLang="zh-TW"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zh-TW"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校提</a:t>
            </a:r>
            <a:r>
              <a:rPr lang="en-US" altLang="zh-TW"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之結算情形</a:t>
            </a:r>
            <a:endParaRPr lang="en-US" altLang="zh-TW"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3500"/>
              </a:lnSpc>
            </a:pPr>
            <a:r>
              <a:rPr lang="en-US" altLang="zh-TW" sz="2400"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en-US" altLang="zh-TW"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11301</a:t>
            </a:r>
            <a:r>
              <a:rPr lang="zh-TW" altLang="en-US"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起</a:t>
            </a:r>
            <a:r>
              <a:rPr lang="en-US" altLang="zh-TW"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400"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 詳下頁說明</a:t>
            </a:r>
            <a:r>
              <a:rPr lang="zh-TW" altLang="zh-TW" sz="2000"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2000"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a:p>
            <a:endPar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61</a:t>
            </a:fld>
            <a:endParaRPr lang="zh-CN" altLang="en-US" dirty="0"/>
          </a:p>
        </p:txBody>
      </p:sp>
      <p:sp>
        <p:nvSpPr>
          <p:cNvPr id="8" name="Rectangle 3">
            <a:extLst>
              <a:ext uri="{FF2B5EF4-FFF2-40B4-BE49-F238E27FC236}">
                <a16:creationId xmlns:a16="http://schemas.microsoft.com/office/drawing/2014/main" id="{E280F79E-A717-8FD4-4D2F-89D2AE66E82C}"/>
              </a:ext>
            </a:extLst>
          </p:cNvPr>
          <p:cNvSpPr>
            <a:spLocks noChangeArrowheads="1"/>
          </p:cNvSpPr>
          <p:nvPr/>
        </p:nvSpPr>
        <p:spPr bwMode="auto">
          <a:xfrm>
            <a:off x="4967471" y="5051896"/>
            <a:ext cx="6573619" cy="1077218"/>
          </a:xfrm>
          <a:prstGeom prst="rect">
            <a:avLst/>
          </a:prstGeom>
          <a:solidFill>
            <a:schemeClr val="bg1"/>
          </a:solidFill>
          <a:ln w="38100">
            <a:solidFill>
              <a:srgbClr val="C00000"/>
            </a:solidFill>
          </a:ln>
          <a:effec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zh-TW" altLang="en-US" sz="16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a:t>
            </a:r>
            <a:r>
              <a:rPr kumimoji="0" lang="zh-TW" altLang="zh-TW" sz="16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依「私立學校教職員增額提撥金作業要點」第11點:</a:t>
            </a:r>
            <a:endParaRPr kumimoji="0" lang="en-US" altLang="zh-TW" sz="16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endParaRPr>
          </a:p>
          <a:p>
            <a:pPr eaLnBrk="0" fontAlgn="base" hangingPunct="0">
              <a:spcBef>
                <a:spcPct val="0"/>
              </a:spcBef>
              <a:spcAft>
                <a:spcPct val="0"/>
              </a:spcAft>
            </a:pPr>
            <a:r>
              <a:rPr kumimoji="0" lang="zh-TW" altLang="zh-TW" sz="16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「本要點實施後，各私立學校已訂定之增額提撥金作業規定及已完成簽署之委託保管契約，</a:t>
            </a:r>
            <a:r>
              <a:rPr kumimoji="0" lang="zh-TW" altLang="zh-TW" sz="1600" b="1" i="0" u="sng" strike="noStrike" cap="none" normalizeH="0" baseline="0" dirty="0">
                <a:ln>
                  <a:noFill/>
                </a:ln>
                <a:solidFill>
                  <a:srgbClr val="C00000"/>
                </a:solidFill>
                <a:effectLst/>
                <a:latin typeface="標楷體" panose="03000509000000000000" pitchFamily="65" charset="-120"/>
                <a:ea typeface="標楷體" panose="03000509000000000000" pitchFamily="65" charset="-120"/>
              </a:rPr>
              <a:t>與本要點牴觸之部分俱失其效力</a:t>
            </a:r>
            <a:r>
              <a:rPr kumimoji="0" lang="zh-TW" altLang="zh-TW" sz="16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;尚未訂定增額提撥金作業規定者，</a:t>
            </a:r>
            <a:r>
              <a:rPr kumimoji="0" lang="zh-TW" altLang="zh-TW" sz="1600" b="1" i="0" u="sng" strike="noStrike" cap="none" normalizeH="0" baseline="0" dirty="0">
                <a:ln>
                  <a:noFill/>
                </a:ln>
                <a:solidFill>
                  <a:srgbClr val="C00000"/>
                </a:solidFill>
                <a:effectLst/>
                <a:latin typeface="標楷體" panose="03000509000000000000" pitchFamily="65" charset="-120"/>
                <a:ea typeface="標楷體" panose="03000509000000000000" pitchFamily="65" charset="-120"/>
              </a:rPr>
              <a:t>不得</a:t>
            </a:r>
            <a:r>
              <a:rPr lang="zh-TW" altLang="zh-TW" sz="1600" b="1" u="sng" dirty="0">
                <a:solidFill>
                  <a:srgbClr val="C00000"/>
                </a:solidFill>
                <a:latin typeface="標楷體" panose="03000509000000000000" pitchFamily="65" charset="-120"/>
                <a:ea typeface="標楷體" panose="03000509000000000000" pitchFamily="65" charset="-120"/>
              </a:rPr>
              <a:t>訂定增額提撥金作業規定以取代本要點規定</a:t>
            </a:r>
            <a:r>
              <a:rPr lang="zh-TW" altLang="zh-TW" sz="1600" dirty="0">
                <a:latin typeface="標楷體" panose="03000509000000000000" pitchFamily="65" charset="-120"/>
                <a:ea typeface="標楷體" panose="03000509000000000000" pitchFamily="65" charset="-120"/>
              </a:rPr>
              <a:t>。</a:t>
            </a:r>
            <a:r>
              <a:rPr kumimoji="0" lang="zh-TW" altLang="zh-TW" sz="1600" b="0"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rPr>
              <a:t>」</a:t>
            </a:r>
          </a:p>
        </p:txBody>
      </p:sp>
    </p:spTree>
    <p:extLst>
      <p:ext uri="{BB962C8B-B14F-4D97-AF65-F5344CB8AC3E}">
        <p14:creationId xmlns:p14="http://schemas.microsoft.com/office/powerpoint/2010/main" val="39935848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AFE93-B184-DBA4-DF5A-4EA3FE9ADC5F}"/>
            </a:ext>
          </a:extLst>
        </p:cNvPr>
        <p:cNvGrpSpPr/>
        <p:nvPr/>
      </p:nvGrpSpPr>
      <p:grpSpPr>
        <a:xfrm>
          <a:off x="0" y="0"/>
          <a:ext cx="0" cy="0"/>
          <a:chOff x="0" y="0"/>
          <a:chExt cx="0" cy="0"/>
        </a:xfrm>
      </p:grpSpPr>
      <p:graphicFrame>
        <p:nvGraphicFramePr>
          <p:cNvPr id="19" name="表格 18">
            <a:extLst>
              <a:ext uri="{FF2B5EF4-FFF2-40B4-BE49-F238E27FC236}">
                <a16:creationId xmlns:a16="http://schemas.microsoft.com/office/drawing/2014/main" id="{204FA70A-DDBF-6E15-6E4D-9861B460D5CE}"/>
              </a:ext>
            </a:extLst>
          </p:cNvPr>
          <p:cNvGraphicFramePr>
            <a:graphicFrameLocks noGrp="1"/>
          </p:cNvGraphicFramePr>
          <p:nvPr>
            <p:extLst>
              <p:ext uri="{D42A27DB-BD31-4B8C-83A1-F6EECF244321}">
                <p14:modId xmlns:p14="http://schemas.microsoft.com/office/powerpoint/2010/main" val="2012975110"/>
              </p:ext>
            </p:extLst>
          </p:nvPr>
        </p:nvGraphicFramePr>
        <p:xfrm>
          <a:off x="1279526" y="1904186"/>
          <a:ext cx="10702073" cy="4291138"/>
        </p:xfrm>
        <a:graphic>
          <a:graphicData uri="http://schemas.openxmlformats.org/drawingml/2006/table">
            <a:tbl>
              <a:tblPr/>
              <a:tblGrid>
                <a:gridCol w="1159141">
                  <a:extLst>
                    <a:ext uri="{9D8B030D-6E8A-4147-A177-3AD203B41FA5}">
                      <a16:colId xmlns:a16="http://schemas.microsoft.com/office/drawing/2014/main" val="447902537"/>
                    </a:ext>
                  </a:extLst>
                </a:gridCol>
                <a:gridCol w="899334">
                  <a:extLst>
                    <a:ext uri="{9D8B030D-6E8A-4147-A177-3AD203B41FA5}">
                      <a16:colId xmlns:a16="http://schemas.microsoft.com/office/drawing/2014/main" val="4041257628"/>
                    </a:ext>
                  </a:extLst>
                </a:gridCol>
                <a:gridCol w="1588823">
                  <a:extLst>
                    <a:ext uri="{9D8B030D-6E8A-4147-A177-3AD203B41FA5}">
                      <a16:colId xmlns:a16="http://schemas.microsoft.com/office/drawing/2014/main" val="1812049113"/>
                    </a:ext>
                  </a:extLst>
                </a:gridCol>
                <a:gridCol w="2138416">
                  <a:extLst>
                    <a:ext uri="{9D8B030D-6E8A-4147-A177-3AD203B41FA5}">
                      <a16:colId xmlns:a16="http://schemas.microsoft.com/office/drawing/2014/main" val="272683567"/>
                    </a:ext>
                  </a:extLst>
                </a:gridCol>
                <a:gridCol w="1698742">
                  <a:extLst>
                    <a:ext uri="{9D8B030D-6E8A-4147-A177-3AD203B41FA5}">
                      <a16:colId xmlns:a16="http://schemas.microsoft.com/office/drawing/2014/main" val="3522610292"/>
                    </a:ext>
                  </a:extLst>
                </a:gridCol>
                <a:gridCol w="1259067">
                  <a:extLst>
                    <a:ext uri="{9D8B030D-6E8A-4147-A177-3AD203B41FA5}">
                      <a16:colId xmlns:a16="http://schemas.microsoft.com/office/drawing/2014/main" val="1298046741"/>
                    </a:ext>
                  </a:extLst>
                </a:gridCol>
                <a:gridCol w="1958550">
                  <a:extLst>
                    <a:ext uri="{9D8B030D-6E8A-4147-A177-3AD203B41FA5}">
                      <a16:colId xmlns:a16="http://schemas.microsoft.com/office/drawing/2014/main" val="2340112577"/>
                    </a:ext>
                  </a:extLst>
                </a:gridCol>
              </a:tblGrid>
              <a:tr h="286462">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案件類別</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solidFill>
                      <a:srgbClr val="D0CECE"/>
                    </a:solidFill>
                  </a:tcPr>
                </a:tc>
                <a:tc grid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請領類別</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solidFill>
                      <a:srgbClr val="D0CECE"/>
                    </a:solidFill>
                  </a:tcPr>
                </a:tc>
                <a:tc hMerge="1">
                  <a:txBody>
                    <a:bodyPr/>
                    <a:lstStyle/>
                    <a:p>
                      <a:endParaRPr lang="zh-TW" altLang="en-US"/>
                    </a:p>
                  </a:txBody>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增額提撥款項狀態</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solidFill>
                      <a:srgbClr val="D0CECE"/>
                    </a:solid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solidFill>
                      <a:schemeClr val="bg1"/>
                    </a:solid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solidFill>
                      <a:schemeClr val="bg1"/>
                    </a:solidFill>
                  </a:tcPr>
                </a:tc>
                <a:extLst>
                  <a:ext uri="{0D108BD9-81ED-4DB2-BD59-A6C34878D82A}">
                    <a16:rowId xmlns:a16="http://schemas.microsoft.com/office/drawing/2014/main" val="3559217192"/>
                  </a:ext>
                </a:extLst>
              </a:tr>
              <a:tr h="286462">
                <a:tc row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退休</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一次請領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結清</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extLst>
                  <a:ext uri="{0D108BD9-81ED-4DB2-BD59-A6C34878D82A}">
                    <a16:rowId xmlns:a16="http://schemas.microsoft.com/office/drawing/2014/main" val="175155021"/>
                  </a:ext>
                </a:extLst>
              </a:tr>
              <a:tr h="286462">
                <a:tc vMerge="1">
                  <a:txBody>
                    <a:bodyPr/>
                    <a:lstStyle/>
                    <a:p>
                      <a:endParaRPr lang="zh-TW" altLang="en-US"/>
                    </a:p>
                  </a:txBody>
                  <a:tcPr/>
                </a:tc>
                <a:tc grid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分期請領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l"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續存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extLst>
                  <a:ext uri="{0D108BD9-81ED-4DB2-BD59-A6C34878D82A}">
                    <a16:rowId xmlns:a16="http://schemas.microsoft.com/office/drawing/2014/main" val="3713502606"/>
                  </a:ext>
                </a:extLst>
              </a:tr>
              <a:tr h="286462">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extLst>
                  <a:ext uri="{0D108BD9-81ED-4DB2-BD59-A6C34878D82A}">
                    <a16:rowId xmlns:a16="http://schemas.microsoft.com/office/drawing/2014/main" val="2115293441"/>
                  </a:ext>
                </a:extLst>
              </a:tr>
              <a:tr h="286462">
                <a:tc row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撫卹</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grid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一次請領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hMerge="1">
                  <a:txBody>
                    <a:bodyPr/>
                    <a:lstStyle/>
                    <a:p>
                      <a:endParaRPr lang="zh-TW" altLang="en-US"/>
                    </a:p>
                  </a:txBody>
                  <a:tcPr/>
                </a:tc>
                <a:tc rowSpan="2">
                  <a:txBody>
                    <a:bodyPr/>
                    <a:lstStyle/>
                    <a:p>
                      <a:pPr algn="l"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結清</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extLst>
                  <a:ext uri="{0D108BD9-81ED-4DB2-BD59-A6C34878D82A}">
                    <a16:rowId xmlns:a16="http://schemas.microsoft.com/office/drawing/2014/main" val="4178659710"/>
                  </a:ext>
                </a:extLst>
              </a:tr>
              <a:tr h="286462">
                <a:tc vMerge="1">
                  <a:txBody>
                    <a:bodyPr/>
                    <a:lstStyle/>
                    <a:p>
                      <a:endParaRPr lang="zh-TW" altLang="en-US"/>
                    </a:p>
                  </a:txBody>
                  <a:tcPr/>
                </a:tc>
                <a:tc gridSpan="2" vMerge="1">
                  <a:txBody>
                    <a:bodyPr/>
                    <a:lstStyle/>
                    <a:p>
                      <a:endParaRPr lang="zh-TW" altLang="en-US"/>
                    </a:p>
                  </a:txBody>
                  <a:tcPr/>
                </a:tc>
                <a:tc hMerge="1" vMerge="1">
                  <a:txBody>
                    <a:bodyPr/>
                    <a:lstStyle/>
                    <a:p>
                      <a:endParaRPr lang="zh-TW" altLang="en-US"/>
                    </a:p>
                  </a:txBody>
                  <a:tcPr/>
                </a:tc>
                <a:tc vMerge="1">
                  <a:txBody>
                    <a:bodyPr/>
                    <a:lstStyle/>
                    <a:p>
                      <a:endParaRPr lang="zh-TW" altLang="en-US"/>
                    </a:p>
                  </a:txBody>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extLst>
                  <a:ext uri="{0D108BD9-81ED-4DB2-BD59-A6C34878D82A}">
                    <a16:rowId xmlns:a16="http://schemas.microsoft.com/office/drawing/2014/main" val="1172570009"/>
                  </a:ext>
                </a:extLst>
              </a:tr>
              <a:tr h="278037">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extLst>
                  <a:ext uri="{0D108BD9-81ED-4DB2-BD59-A6C34878D82A}">
                    <a16:rowId xmlns:a16="http://schemas.microsoft.com/office/drawing/2014/main" val="4043125940"/>
                  </a:ext>
                </a:extLst>
              </a:tr>
              <a:tr h="286462">
                <a:tc row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離職</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請領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結清</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7740238"/>
                  </a:ext>
                </a:extLst>
              </a:tr>
              <a:tr h="286462">
                <a:tc vMerge="1">
                  <a:txBody>
                    <a:bodyPr/>
                    <a:lstStyle/>
                    <a:p>
                      <a:endParaRPr lang="zh-TW" altLang="en-US"/>
                    </a:p>
                  </a:txBody>
                  <a:tcPr/>
                </a:tc>
                <a:tc grid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暫不請領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續存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年滿</a:t>
                      </a:r>
                      <a:r>
                        <a:rPr lang="en-US" altLang="zh-TW" sz="1800" b="0" i="0" u="none" strike="noStrike" dirty="0">
                          <a:solidFill>
                            <a:srgbClr val="000000"/>
                          </a:solidFill>
                          <a:effectLst/>
                          <a:latin typeface="標楷體" panose="03000509000000000000" pitchFamily="65" charset="-120"/>
                          <a:ea typeface="標楷體" panose="03000509000000000000" pitchFamily="65" charset="-120"/>
                        </a:rPr>
                        <a:t>60</a:t>
                      </a: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歲</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一次給付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結清</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1790078"/>
                  </a:ext>
                </a:extLst>
              </a:tr>
              <a:tr h="286462">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vMerge="1">
                  <a:txBody>
                    <a:bodyPr/>
                    <a:lstStyle/>
                    <a:p>
                      <a:endParaRPr lang="zh-TW" altLang="en-US"/>
                    </a:p>
                  </a:txBody>
                  <a:tcPr/>
                </a:tc>
                <a:tc>
                  <a:txBody>
                    <a:bodyPr/>
                    <a:lstStyle/>
                    <a:p>
                      <a:pPr algn="l"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定期給付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續存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45841807"/>
                  </a:ext>
                </a:extLst>
              </a:tr>
              <a:tr h="286462">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99025191"/>
                  </a:ext>
                </a:extLst>
              </a:tr>
              <a:tr h="286462">
                <a:tc rowSpan="3">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資遣</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row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請領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一次請領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結清</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noFill/>
                  </a:tcPr>
                </a:tc>
                <a:tc>
                  <a:txBody>
                    <a:bodyPr/>
                    <a:lstStyle/>
                    <a:p>
                      <a:pPr algn="l" fontAlgn="ctr"/>
                      <a:endParaRPr lang="zh-TW" altLang="en-US" sz="1800" b="0" i="0" u="none" strike="noStrike" dirty="0">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a:noFill/>
                    </a:lnB>
                    <a:noFill/>
                  </a:tcPr>
                </a:tc>
                <a:extLst>
                  <a:ext uri="{0D108BD9-81ED-4DB2-BD59-A6C34878D82A}">
                    <a16:rowId xmlns:a16="http://schemas.microsoft.com/office/drawing/2014/main" val="2284355227"/>
                  </a:ext>
                </a:extLst>
              </a:tr>
              <a:tr h="286462">
                <a:tc vMerge="1">
                  <a:txBody>
                    <a:bodyPr/>
                    <a:lstStyle/>
                    <a:p>
                      <a:endParaRPr lang="zh-TW" altLang="en-US"/>
                    </a:p>
                  </a:txBody>
                  <a:tcPr/>
                </a:tc>
                <a:tc vMerge="1">
                  <a:txBody>
                    <a:bodyPr/>
                    <a:lstStyle/>
                    <a:p>
                      <a:endParaRPr lang="zh-TW" altLang="en-US"/>
                    </a:p>
                  </a:txBody>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分期請領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續存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5596334"/>
                  </a:ext>
                </a:extLst>
              </a:tr>
              <a:tr h="286462">
                <a:tc vMerge="1">
                  <a:txBody>
                    <a:bodyPr/>
                    <a:lstStyle/>
                    <a:p>
                      <a:endParaRPr lang="zh-TW" altLang="en-US"/>
                    </a:p>
                  </a:txBody>
                  <a:tcPr/>
                </a:tc>
                <a:tc gridSpan="2">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  暫不請領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hMerge="1">
                  <a:txBody>
                    <a:bodyPr/>
                    <a:lstStyle/>
                    <a:p>
                      <a:endParaRPr lang="zh-TW" altLang="en-US"/>
                    </a:p>
                  </a:txBody>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續存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年滿</a:t>
                      </a:r>
                      <a:r>
                        <a:rPr lang="en-US" altLang="zh-TW" sz="1800" b="0" i="0" u="none" strike="noStrike">
                          <a:solidFill>
                            <a:srgbClr val="000000"/>
                          </a:solidFill>
                          <a:effectLst/>
                          <a:latin typeface="標楷體" panose="03000509000000000000" pitchFamily="65" charset="-120"/>
                          <a:ea typeface="標楷體" panose="03000509000000000000" pitchFamily="65" charset="-120"/>
                        </a:rPr>
                        <a:t>60</a:t>
                      </a:r>
                      <a:r>
                        <a:rPr lang="zh-TW" altLang="en-US" sz="1800" b="0" i="0" u="none" strike="noStrike">
                          <a:solidFill>
                            <a:srgbClr val="000000"/>
                          </a:solidFill>
                          <a:effectLst/>
                          <a:latin typeface="標楷體" panose="03000509000000000000" pitchFamily="65" charset="-120"/>
                          <a:ea typeface="標楷體" panose="03000509000000000000" pitchFamily="65" charset="-120"/>
                        </a:rPr>
                        <a:t>歲</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一次給付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TW" altLang="en-US" sz="1800" b="0" i="0" u="none" strike="noStrike">
                          <a:solidFill>
                            <a:srgbClr val="000000"/>
                          </a:solidFill>
                          <a:effectLst/>
                          <a:latin typeface="標楷體" panose="03000509000000000000" pitchFamily="65" charset="-120"/>
                          <a:ea typeface="標楷體" panose="03000509000000000000" pitchFamily="65" charset="-120"/>
                        </a:rPr>
                        <a:t>結清</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5760620"/>
                  </a:ext>
                </a:extLst>
              </a:tr>
              <a:tr h="286462">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ctr"/>
                      <a:endParaRPr lang="zh-TW" altLang="en-US" sz="1800" b="0" i="0" u="none" strike="noStrike">
                        <a:solidFill>
                          <a:srgbClr val="000000"/>
                        </a:solidFill>
                        <a:effectLst/>
                        <a:latin typeface="標楷體" panose="03000509000000000000" pitchFamily="65" charset="-120"/>
                        <a:ea typeface="標楷體" panose="03000509000000000000" pitchFamily="65" charset="-120"/>
                      </a:endParaRP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vMerge="1">
                  <a:txBody>
                    <a:bodyPr/>
                    <a:lstStyle/>
                    <a:p>
                      <a:endParaRPr lang="zh-TW" altLang="en-US"/>
                    </a:p>
                  </a:txBody>
                  <a:tcPr/>
                </a:tc>
                <a:tc>
                  <a:txBody>
                    <a:bodyPr/>
                    <a:lstStyle/>
                    <a:p>
                      <a:pPr algn="l"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定期給付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TW" altLang="en-US" sz="1800" b="0" i="0" u="none" strike="noStrike" dirty="0">
                          <a:solidFill>
                            <a:srgbClr val="000000"/>
                          </a:solidFill>
                          <a:effectLst/>
                          <a:latin typeface="標楷體" panose="03000509000000000000" pitchFamily="65" charset="-120"/>
                          <a:ea typeface="標楷體" panose="03000509000000000000" pitchFamily="65" charset="-120"/>
                        </a:rPr>
                        <a:t>續存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2264873"/>
                  </a:ext>
                </a:extLst>
              </a:tr>
            </a:tbl>
          </a:graphicData>
        </a:graphic>
      </p:graphicFrame>
      <p:pic>
        <p:nvPicPr>
          <p:cNvPr id="67" name="圖片 66">
            <a:extLst>
              <a:ext uri="{FF2B5EF4-FFF2-40B4-BE49-F238E27FC236}">
                <a16:creationId xmlns:a16="http://schemas.microsoft.com/office/drawing/2014/main" id="{57D84F20-0ED5-9FE2-21D1-46FE0515FB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12" name="投影片編號版面配置區 11">
            <a:extLst>
              <a:ext uri="{FF2B5EF4-FFF2-40B4-BE49-F238E27FC236}">
                <a16:creationId xmlns:a16="http://schemas.microsoft.com/office/drawing/2014/main" id="{85EB1D79-C08F-1F3D-96D7-D37DEE142E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16" name="矩形 8">
            <a:extLst>
              <a:ext uri="{FF2B5EF4-FFF2-40B4-BE49-F238E27FC236}">
                <a16:creationId xmlns:a16="http://schemas.microsoft.com/office/drawing/2014/main" id="{FB4C2EB7-B1D9-FBB6-8C80-8B1E2F718DC5}"/>
              </a:ext>
            </a:extLst>
          </p:cNvPr>
          <p:cNvSpPr/>
          <p:nvPr/>
        </p:nvSpPr>
        <p:spPr>
          <a:xfrm>
            <a:off x="1639993" y="389897"/>
            <a:ext cx="5772517"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200" b="0" i="0" u="none" strike="noStrike" kern="1200" cap="none" spc="60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rPr>
              <a:t> </a:t>
            </a:r>
            <a:endParaRPr kumimoji="0" lang="en-US" altLang="zh-TW" sz="2200" b="0" i="0" u="none" strike="noStrike" kern="1200" cap="none" spc="60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r>
              <a:rPr kumimoji="0" lang="zh-TW" altLang="en-US" sz="2200" b="0" i="0" u="none" strike="noStrike" kern="1200" cap="none" spc="600" normalizeH="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rPr>
              <a:t>           </a:t>
            </a:r>
            <a:r>
              <a:rPr kumimoji="0" lang="zh-TW" altLang="en-US" sz="2200" b="0" i="0" u="none" strike="noStrike" kern="1200" cap="none" spc="60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rPr>
              <a:t>之</a:t>
            </a:r>
            <a:r>
              <a:rPr lang="zh-TW" altLang="en-US" sz="2200" spc="600" dirty="0">
                <a:solidFill>
                  <a:prstClr val="black"/>
                </a:solidFill>
                <a:latin typeface="標楷體" panose="03000509000000000000" pitchFamily="65" charset="-120"/>
                <a:ea typeface="標楷體" panose="03000509000000000000" pitchFamily="65" charset="-120"/>
                <a:cs typeface="+mn-ea"/>
                <a:sym typeface="+mn-lt"/>
              </a:rPr>
              <a:t>請領</a:t>
            </a:r>
            <a:r>
              <a:rPr kumimoji="0" lang="zh-TW" altLang="en-US" sz="2200" b="0" i="0" u="none" strike="noStrike" kern="1200" cap="none" spc="60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rPr>
              <a:t>及存續情形</a:t>
            </a:r>
            <a:endParaRPr kumimoji="0" lang="en-US" altLang="zh-TW" sz="2200" b="0" i="0" u="none" strike="noStrike" kern="1200" cap="none" spc="600" normalizeH="0" baseline="0" noProof="0" dirty="0">
              <a:ln>
                <a:noFill/>
              </a:ln>
              <a:solidFill>
                <a:prstClr val="black"/>
              </a:solidFill>
              <a:effectLst/>
              <a:uLnTx/>
              <a:uFillTx/>
              <a:latin typeface="標楷體" panose="03000509000000000000" pitchFamily="65" charset="-120"/>
              <a:ea typeface="標楷體" panose="03000509000000000000" pitchFamily="65" charset="-120"/>
              <a:cs typeface="+mn-ea"/>
              <a:sym typeface="+mn-lt"/>
            </a:endParaRPr>
          </a:p>
        </p:txBody>
      </p:sp>
      <p:sp>
        <p:nvSpPr>
          <p:cNvPr id="3" name="文字方塊 2">
            <a:extLst>
              <a:ext uri="{FF2B5EF4-FFF2-40B4-BE49-F238E27FC236}">
                <a16:creationId xmlns:a16="http://schemas.microsoft.com/office/drawing/2014/main" id="{747DBA89-4ED3-A9E7-D17C-EAF1063EC642}"/>
              </a:ext>
            </a:extLst>
          </p:cNvPr>
          <p:cNvSpPr txBox="1"/>
          <p:nvPr/>
        </p:nvSpPr>
        <p:spPr>
          <a:xfrm>
            <a:off x="758801" y="1365175"/>
            <a:ext cx="11934951" cy="400110"/>
          </a:xfrm>
          <a:prstGeom prst="rect">
            <a:avLst/>
          </a:prstGeom>
          <a:noFill/>
        </p:spPr>
        <p:txBody>
          <a:bodyPr wrap="square">
            <a:spAutoFit/>
          </a:bodyPr>
          <a:lstStyle/>
          <a:p>
            <a:r>
              <a:rPr lang="en-US" altLang="zh-TW" sz="20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u="sng"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原增額提撥款係「隨案結清」</a:t>
            </a:r>
            <a:r>
              <a:rPr lang="zh-TW" altLang="en-US" sz="20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rPr>
              <a:t>，因應增額提撥金作業要點等規範修訂，存續情形將依請領類別而異。</a:t>
            </a:r>
            <a:endParaRPr lang="en-US" altLang="zh-TW" sz="2000" b="1" dirty="0">
              <a:solidFill>
                <a:schemeClr val="tx1">
                  <a:lumMod val="75000"/>
                  <a:lumOff val="2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4" name="文字方塊 3">
            <a:extLst>
              <a:ext uri="{FF2B5EF4-FFF2-40B4-BE49-F238E27FC236}">
                <a16:creationId xmlns:a16="http://schemas.microsoft.com/office/drawing/2014/main" id="{F2425763-44BA-DFBC-CAC3-04BC4772BB8F}"/>
              </a:ext>
            </a:extLst>
          </p:cNvPr>
          <p:cNvSpPr txBox="1"/>
          <p:nvPr/>
        </p:nvSpPr>
        <p:spPr>
          <a:xfrm>
            <a:off x="7062801" y="3695802"/>
            <a:ext cx="4742103" cy="307777"/>
          </a:xfrm>
          <a:prstGeom prst="rect">
            <a:avLst/>
          </a:prstGeom>
          <a:noFill/>
        </p:spPr>
        <p:txBody>
          <a:bodyPr wrap="square">
            <a:spAutoFit/>
          </a:bodyPr>
          <a:lstStyle/>
          <a:p>
            <a:r>
              <a:rPr lang="zh-TW" altLang="en-US" sz="1400" b="1" u="sng" dirty="0">
                <a:solidFill>
                  <a:schemeClr val="tx1">
                    <a:lumMod val="65000"/>
                    <a:lumOff val="35000"/>
                  </a:schemeClr>
                </a:solidFill>
                <a:latin typeface="標楷體" panose="03000509000000000000" pitchFamily="65" charset="-120"/>
                <a:ea typeface="標楷體" panose="03000509000000000000" pitchFamily="65" charset="-120"/>
                <a:cs typeface="Times New Roman" panose="02020603050405020304" pitchFamily="18" charset="0"/>
              </a:rPr>
              <a:t>*註</a:t>
            </a:r>
            <a:r>
              <a:rPr lang="en-US" altLang="zh-TW" sz="1400" b="1" u="sng" dirty="0">
                <a:solidFill>
                  <a:schemeClr val="tx1">
                    <a:lumMod val="65000"/>
                    <a:lumOff val="3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400" b="1" u="sng" dirty="0">
                <a:solidFill>
                  <a:schemeClr val="tx1">
                    <a:lumMod val="65000"/>
                    <a:lumOff val="35000"/>
                  </a:schemeClr>
                </a:solidFill>
                <a:latin typeface="標楷體" panose="03000509000000000000" pitchFamily="65" charset="-120"/>
                <a:ea typeface="標楷體" panose="03000509000000000000" pitchFamily="65" charset="-120"/>
                <a:cs typeface="Times New Roman" panose="02020603050405020304" pitchFamily="18" charset="0"/>
              </a:rPr>
              <a:t> 定期給付類別係包含「分期請領」、「年金保險」。</a:t>
            </a:r>
            <a:endParaRPr lang="en-US" altLang="zh-TW" sz="1400" b="1" u="sng" dirty="0">
              <a:solidFill>
                <a:schemeClr val="tx1">
                  <a:lumMod val="65000"/>
                  <a:lumOff val="3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15" name="文字方塊 14">
            <a:extLst>
              <a:ext uri="{FF2B5EF4-FFF2-40B4-BE49-F238E27FC236}">
                <a16:creationId xmlns:a16="http://schemas.microsoft.com/office/drawing/2014/main" id="{F13B6FFE-6DE9-5943-3234-545D262B648B}"/>
              </a:ext>
            </a:extLst>
          </p:cNvPr>
          <p:cNvSpPr txBox="1"/>
          <p:nvPr/>
        </p:nvSpPr>
        <p:spPr>
          <a:xfrm>
            <a:off x="3386494" y="6288468"/>
            <a:ext cx="8418410" cy="461665"/>
          </a:xfrm>
          <a:prstGeom prst="rect">
            <a:avLst/>
          </a:prstGeom>
          <a:noFill/>
        </p:spPr>
        <p:txBody>
          <a:bodyPr wrap="square">
            <a:spAutoFit/>
          </a:bodyPr>
          <a:lstStyle/>
          <a:p>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*註</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本表係依</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&lt;</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私校退撫條例</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&gt;</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第</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25</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條、教育部</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113</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5</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日臺教儲</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二</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字第</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1127000394</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號函修訂</a:t>
            </a:r>
            <a:r>
              <a:rPr lang="zh-TW" altLang="en-US" sz="12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增額提撥金作業要點第八點</a:t>
            </a:r>
            <a:endParaRPr lang="en-US" altLang="zh-TW" sz="12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及教育部</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113</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年</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月</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5</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日臺教儲</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二</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字第</a:t>
            </a:r>
            <a:r>
              <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1127000395</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號函修訂</a:t>
            </a:r>
            <a:r>
              <a:rPr lang="zh-TW" altLang="en-US" sz="1200" b="1" u="sng"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退休金及資遣給與分期請領實施計畫第五點</a:t>
            </a:r>
            <a:r>
              <a:rPr lang="zh-TW" altLang="en-US"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rPr>
              <a:t>內容彙整。</a:t>
            </a:r>
            <a:endParaRPr lang="en-US" altLang="zh-TW" sz="1200" b="1" dirty="0">
              <a:solidFill>
                <a:srgbClr val="C00000"/>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20" name="文字方塊 19">
            <a:extLst>
              <a:ext uri="{FF2B5EF4-FFF2-40B4-BE49-F238E27FC236}">
                <a16:creationId xmlns:a16="http://schemas.microsoft.com/office/drawing/2014/main" id="{CB1A7CF9-99E3-2907-D27B-B0C30136AEFF}"/>
              </a:ext>
            </a:extLst>
          </p:cNvPr>
          <p:cNvSpPr txBox="1"/>
          <p:nvPr/>
        </p:nvSpPr>
        <p:spPr>
          <a:xfrm>
            <a:off x="2178217" y="515352"/>
            <a:ext cx="2178828" cy="646331"/>
          </a:xfrm>
          <a:prstGeom prst="rect">
            <a:avLst/>
          </a:prstGeom>
          <a:solidFill>
            <a:schemeClr val="accent3">
              <a:lumMod val="40000"/>
              <a:lumOff val="60000"/>
            </a:schemeClr>
          </a:solidFill>
          <a:ln w="28575">
            <a:solidFill>
              <a:schemeClr val="accent1">
                <a:lumMod val="75000"/>
              </a:schemeClr>
            </a:solidFill>
          </a:ln>
        </p:spPr>
        <p:txBody>
          <a:bodyPr wrap="square" rtlCol="0">
            <a:spAutoFit/>
          </a:bodyPr>
          <a:lstStyle/>
          <a:p>
            <a:pPr algn="ctr"/>
            <a:r>
              <a:rPr lang="zh-TW" altLang="en-US" sz="2400" b="1" dirty="0">
                <a:latin typeface="+mn-ea"/>
              </a:rPr>
              <a:t> </a:t>
            </a:r>
            <a:r>
              <a:rPr lang="zh-TW" altLang="en-US" sz="3600" b="1" dirty="0">
                <a:latin typeface="標楷體" panose="03000509000000000000" pitchFamily="65" charset="-120"/>
                <a:ea typeface="標楷體" panose="03000509000000000000" pitchFamily="65" charset="-120"/>
              </a:rPr>
              <a:t>增額提撥</a:t>
            </a:r>
            <a:endParaRPr lang="en-US" altLang="zh-TW" sz="3600" b="1" dirty="0">
              <a:latin typeface="標楷體" panose="03000509000000000000" pitchFamily="65" charset="-120"/>
              <a:ea typeface="標楷體" panose="03000509000000000000" pitchFamily="65" charset="-120"/>
            </a:endParaRPr>
          </a:p>
        </p:txBody>
      </p:sp>
      <p:sp>
        <p:nvSpPr>
          <p:cNvPr id="23" name="流程圖: 整理 22">
            <a:extLst>
              <a:ext uri="{FF2B5EF4-FFF2-40B4-BE49-F238E27FC236}">
                <a16:creationId xmlns:a16="http://schemas.microsoft.com/office/drawing/2014/main" id="{E085E6BF-873E-F955-52EC-2E3F10120B61}"/>
              </a:ext>
            </a:extLst>
          </p:cNvPr>
          <p:cNvSpPr/>
          <p:nvPr/>
        </p:nvSpPr>
        <p:spPr>
          <a:xfrm>
            <a:off x="4407924" y="5364557"/>
            <a:ext cx="250921" cy="122616"/>
          </a:xfrm>
          <a:prstGeom prst="flowChartCollat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5" name="流程圖: 排序 24">
            <a:extLst>
              <a:ext uri="{FF2B5EF4-FFF2-40B4-BE49-F238E27FC236}">
                <a16:creationId xmlns:a16="http://schemas.microsoft.com/office/drawing/2014/main" id="{056A06A8-E9F5-2E3C-7AD2-9DF8936EBD28}"/>
              </a:ext>
            </a:extLst>
          </p:cNvPr>
          <p:cNvSpPr/>
          <p:nvPr/>
        </p:nvSpPr>
        <p:spPr>
          <a:xfrm>
            <a:off x="4407455" y="5634939"/>
            <a:ext cx="220374" cy="229721"/>
          </a:xfrm>
          <a:prstGeom prst="flowChartSor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6" name="矩形 25">
            <a:extLst>
              <a:ext uri="{FF2B5EF4-FFF2-40B4-BE49-F238E27FC236}">
                <a16:creationId xmlns:a16="http://schemas.microsoft.com/office/drawing/2014/main" id="{A1A2E098-305D-72D9-95E2-CDC6C43947D4}"/>
              </a:ext>
            </a:extLst>
          </p:cNvPr>
          <p:cNvSpPr/>
          <p:nvPr/>
        </p:nvSpPr>
        <p:spPr>
          <a:xfrm>
            <a:off x="2449601" y="4197289"/>
            <a:ext cx="4667660" cy="3283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矩形 26">
            <a:extLst>
              <a:ext uri="{FF2B5EF4-FFF2-40B4-BE49-F238E27FC236}">
                <a16:creationId xmlns:a16="http://schemas.microsoft.com/office/drawing/2014/main" id="{40640B00-1490-AA70-58B6-93CFF841AB1D}"/>
              </a:ext>
            </a:extLst>
          </p:cNvPr>
          <p:cNvSpPr/>
          <p:nvPr/>
        </p:nvSpPr>
        <p:spPr>
          <a:xfrm>
            <a:off x="2423950" y="5611750"/>
            <a:ext cx="4667660" cy="33539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27">
            <a:extLst>
              <a:ext uri="{FF2B5EF4-FFF2-40B4-BE49-F238E27FC236}">
                <a16:creationId xmlns:a16="http://schemas.microsoft.com/office/drawing/2014/main" id="{802D764F-FD04-0829-8E23-B8A90CC0FA5B}"/>
              </a:ext>
            </a:extLst>
          </p:cNvPr>
          <p:cNvSpPr/>
          <p:nvPr/>
        </p:nvSpPr>
        <p:spPr>
          <a:xfrm>
            <a:off x="8758802" y="4463895"/>
            <a:ext cx="3222797" cy="29015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矩形 28">
            <a:extLst>
              <a:ext uri="{FF2B5EF4-FFF2-40B4-BE49-F238E27FC236}">
                <a16:creationId xmlns:a16="http://schemas.microsoft.com/office/drawing/2014/main" id="{66A1AB40-B5CE-D3EF-1FFD-4D030D5EAE4E}"/>
              </a:ext>
            </a:extLst>
          </p:cNvPr>
          <p:cNvSpPr/>
          <p:nvPr/>
        </p:nvSpPr>
        <p:spPr>
          <a:xfrm>
            <a:off x="8764084" y="5903848"/>
            <a:ext cx="3222797" cy="29015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矩形 32">
            <a:extLst>
              <a:ext uri="{FF2B5EF4-FFF2-40B4-BE49-F238E27FC236}">
                <a16:creationId xmlns:a16="http://schemas.microsoft.com/office/drawing/2014/main" id="{4368AC53-6BAE-5DC8-E7DB-5AA1AFA75E82}"/>
              </a:ext>
            </a:extLst>
          </p:cNvPr>
          <p:cNvSpPr/>
          <p:nvPr/>
        </p:nvSpPr>
        <p:spPr>
          <a:xfrm>
            <a:off x="2477824" y="2444293"/>
            <a:ext cx="4613787" cy="3283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id="{89F5341F-E036-7FD4-50AF-FDBE728A12CB}"/>
              </a:ext>
            </a:extLst>
          </p:cNvPr>
          <p:cNvSpPr/>
          <p:nvPr/>
        </p:nvSpPr>
        <p:spPr>
          <a:xfrm>
            <a:off x="1296339" y="5015283"/>
            <a:ext cx="1122329" cy="902215"/>
          </a:xfrm>
          <a:prstGeom prst="rect">
            <a:avLst/>
          </a:prstGeom>
          <a:noFill/>
          <a:ln w="57150">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a:extLst>
              <a:ext uri="{FF2B5EF4-FFF2-40B4-BE49-F238E27FC236}">
                <a16:creationId xmlns:a16="http://schemas.microsoft.com/office/drawing/2014/main" id="{83481600-CB71-EB08-4C11-52C15ED7D060}"/>
              </a:ext>
            </a:extLst>
          </p:cNvPr>
          <p:cNvSpPr/>
          <p:nvPr/>
        </p:nvSpPr>
        <p:spPr>
          <a:xfrm>
            <a:off x="2459786" y="5045481"/>
            <a:ext cx="844917" cy="52741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a:extLst>
              <a:ext uri="{FF2B5EF4-FFF2-40B4-BE49-F238E27FC236}">
                <a16:creationId xmlns:a16="http://schemas.microsoft.com/office/drawing/2014/main" id="{4721A036-638D-76BD-7617-81212ADEAF20}"/>
              </a:ext>
            </a:extLst>
          </p:cNvPr>
          <p:cNvSpPr/>
          <p:nvPr/>
        </p:nvSpPr>
        <p:spPr>
          <a:xfrm>
            <a:off x="3304703" y="5293295"/>
            <a:ext cx="3786907" cy="29613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流程圖: 排序 36">
            <a:extLst>
              <a:ext uri="{FF2B5EF4-FFF2-40B4-BE49-F238E27FC236}">
                <a16:creationId xmlns:a16="http://schemas.microsoft.com/office/drawing/2014/main" id="{69689C93-30B2-A784-F51E-C80844D2C91C}"/>
              </a:ext>
            </a:extLst>
          </p:cNvPr>
          <p:cNvSpPr/>
          <p:nvPr/>
        </p:nvSpPr>
        <p:spPr>
          <a:xfrm>
            <a:off x="4405647" y="4194896"/>
            <a:ext cx="220374" cy="229721"/>
          </a:xfrm>
          <a:prstGeom prst="flowChartSor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8" name="矩形 37">
            <a:extLst>
              <a:ext uri="{FF2B5EF4-FFF2-40B4-BE49-F238E27FC236}">
                <a16:creationId xmlns:a16="http://schemas.microsoft.com/office/drawing/2014/main" id="{8486E560-2A2B-08A9-0B01-399DB57CB7DF}"/>
              </a:ext>
            </a:extLst>
          </p:cNvPr>
          <p:cNvSpPr/>
          <p:nvPr/>
        </p:nvSpPr>
        <p:spPr>
          <a:xfrm>
            <a:off x="1330346" y="3878767"/>
            <a:ext cx="1129440" cy="596767"/>
          </a:xfrm>
          <a:prstGeom prst="rect">
            <a:avLst/>
          </a:prstGeom>
          <a:noFill/>
          <a:ln w="5715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流程圖: 整理 39">
            <a:extLst>
              <a:ext uri="{FF2B5EF4-FFF2-40B4-BE49-F238E27FC236}">
                <a16:creationId xmlns:a16="http://schemas.microsoft.com/office/drawing/2014/main" id="{054A55AD-40A9-D113-DFD9-7D6595AA2EE8}"/>
              </a:ext>
            </a:extLst>
          </p:cNvPr>
          <p:cNvSpPr/>
          <p:nvPr/>
        </p:nvSpPr>
        <p:spPr>
          <a:xfrm>
            <a:off x="4407924" y="2522154"/>
            <a:ext cx="250921" cy="122616"/>
          </a:xfrm>
          <a:prstGeom prst="flowChartCollat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2" name="矩形 41">
            <a:extLst>
              <a:ext uri="{FF2B5EF4-FFF2-40B4-BE49-F238E27FC236}">
                <a16:creationId xmlns:a16="http://schemas.microsoft.com/office/drawing/2014/main" id="{2A4BDD21-3364-8BAF-E9CB-2DE4D052D488}"/>
              </a:ext>
            </a:extLst>
          </p:cNvPr>
          <p:cNvSpPr/>
          <p:nvPr/>
        </p:nvSpPr>
        <p:spPr>
          <a:xfrm>
            <a:off x="1279526" y="5045482"/>
            <a:ext cx="1144423" cy="913144"/>
          </a:xfrm>
          <a:prstGeom prst="rect">
            <a:avLst/>
          </a:prstGeom>
          <a:noFill/>
          <a:ln w="5715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投影片編號版面配置區 11">
            <a:extLst>
              <a:ext uri="{FF2B5EF4-FFF2-40B4-BE49-F238E27FC236}">
                <a16:creationId xmlns:a16="http://schemas.microsoft.com/office/drawing/2014/main" id="{E955C0CD-FAB4-22A9-CB24-3CC1CC131C21}"/>
              </a:ext>
            </a:extLst>
          </p:cNvPr>
          <p:cNvSpPr txBox="1">
            <a:spLocks/>
          </p:cNvSpPr>
          <p:nvPr/>
        </p:nvSpPr>
        <p:spPr>
          <a:xfrm>
            <a:off x="11772277" y="171996"/>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62</a:t>
            </a:fld>
            <a:endParaRPr lang="zh-CN" altLang="en-US" dirty="0"/>
          </a:p>
        </p:txBody>
      </p:sp>
      <p:sp>
        <p:nvSpPr>
          <p:cNvPr id="18" name="矩形 17">
            <a:extLst>
              <a:ext uri="{FF2B5EF4-FFF2-40B4-BE49-F238E27FC236}">
                <a16:creationId xmlns:a16="http://schemas.microsoft.com/office/drawing/2014/main" id="{7C31AE21-98A0-296F-6B32-3038B38D8907}"/>
              </a:ext>
            </a:extLst>
          </p:cNvPr>
          <p:cNvSpPr/>
          <p:nvPr/>
        </p:nvSpPr>
        <p:spPr>
          <a:xfrm>
            <a:off x="7079773" y="4173549"/>
            <a:ext cx="1679029" cy="596767"/>
          </a:xfrm>
          <a:prstGeom prst="rect">
            <a:avLst/>
          </a:prstGeom>
          <a:noFill/>
          <a:ln w="5715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矩形 20">
            <a:extLst>
              <a:ext uri="{FF2B5EF4-FFF2-40B4-BE49-F238E27FC236}">
                <a16:creationId xmlns:a16="http://schemas.microsoft.com/office/drawing/2014/main" id="{31B67AC9-AE6F-FEEE-BEE8-129AC81A2BE3}"/>
              </a:ext>
            </a:extLst>
          </p:cNvPr>
          <p:cNvSpPr/>
          <p:nvPr/>
        </p:nvSpPr>
        <p:spPr>
          <a:xfrm>
            <a:off x="7091611" y="5582100"/>
            <a:ext cx="1679029" cy="596767"/>
          </a:xfrm>
          <a:prstGeom prst="rect">
            <a:avLst/>
          </a:prstGeom>
          <a:noFill/>
          <a:ln w="5715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矩形 31">
            <a:extLst>
              <a:ext uri="{FF2B5EF4-FFF2-40B4-BE49-F238E27FC236}">
                <a16:creationId xmlns:a16="http://schemas.microsoft.com/office/drawing/2014/main" id="{1AF51430-A241-BB57-4538-F99ABE39B8AB}"/>
              </a:ext>
            </a:extLst>
          </p:cNvPr>
          <p:cNvSpPr/>
          <p:nvPr/>
        </p:nvSpPr>
        <p:spPr>
          <a:xfrm>
            <a:off x="1289228" y="2168372"/>
            <a:ext cx="1188596" cy="596767"/>
          </a:xfrm>
          <a:prstGeom prst="rect">
            <a:avLst/>
          </a:prstGeom>
          <a:noFill/>
          <a:ln w="5715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879713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C96FE-29F6-8170-FCEE-813D21E5E040}"/>
            </a:ext>
          </a:extLst>
        </p:cNvPr>
        <p:cNvGrpSpPr/>
        <p:nvPr/>
      </p:nvGrpSpPr>
      <p:grpSpPr>
        <a:xfrm>
          <a:off x="0" y="0"/>
          <a:ext cx="0" cy="0"/>
          <a:chOff x="0" y="0"/>
          <a:chExt cx="0" cy="0"/>
        </a:xfrm>
      </p:grpSpPr>
      <p:sp>
        <p:nvSpPr>
          <p:cNvPr id="52" name="矩形 51">
            <a:extLst>
              <a:ext uri="{FF2B5EF4-FFF2-40B4-BE49-F238E27FC236}">
                <a16:creationId xmlns:a16="http://schemas.microsoft.com/office/drawing/2014/main" id="{C9318B5F-A7C8-85FB-24CF-FF16BA5396FA}"/>
              </a:ext>
            </a:extLst>
          </p:cNvPr>
          <p:cNvSpPr/>
          <p:nvPr/>
        </p:nvSpPr>
        <p:spPr>
          <a:xfrm>
            <a:off x="4906663" y="2667509"/>
            <a:ext cx="1173302" cy="313036"/>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8" name="矩形 17">
            <a:extLst>
              <a:ext uri="{FF2B5EF4-FFF2-40B4-BE49-F238E27FC236}">
                <a16:creationId xmlns:a16="http://schemas.microsoft.com/office/drawing/2014/main" id="{C9045ED5-1EE1-D36B-EB1F-2848BB4109AD}"/>
              </a:ext>
            </a:extLst>
          </p:cNvPr>
          <p:cNvSpPr/>
          <p:nvPr/>
        </p:nvSpPr>
        <p:spPr>
          <a:xfrm>
            <a:off x="838792" y="2709097"/>
            <a:ext cx="1173302" cy="313036"/>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0" name="矩形: 圓角 59">
            <a:extLst>
              <a:ext uri="{FF2B5EF4-FFF2-40B4-BE49-F238E27FC236}">
                <a16:creationId xmlns:a16="http://schemas.microsoft.com/office/drawing/2014/main" id="{D0BB34A5-ED92-8B9A-8F83-DAFA4E542B5F}"/>
              </a:ext>
            </a:extLst>
          </p:cNvPr>
          <p:cNvSpPr/>
          <p:nvPr/>
        </p:nvSpPr>
        <p:spPr>
          <a:xfrm>
            <a:off x="9421590" y="4883400"/>
            <a:ext cx="2350273" cy="491511"/>
          </a:xfrm>
          <a:prstGeom prst="roundRect">
            <a:avLst/>
          </a:prstGeom>
          <a:solidFill>
            <a:schemeClr val="accent5">
              <a:lumMod val="20000"/>
              <a:lumOff val="80000"/>
            </a:schemeClr>
          </a:solidFill>
          <a:ln w="190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圓角 58">
            <a:extLst>
              <a:ext uri="{FF2B5EF4-FFF2-40B4-BE49-F238E27FC236}">
                <a16:creationId xmlns:a16="http://schemas.microsoft.com/office/drawing/2014/main" id="{C01FE6CE-F08D-FD46-EB00-18DCEC7F1AA9}"/>
              </a:ext>
            </a:extLst>
          </p:cNvPr>
          <p:cNvSpPr/>
          <p:nvPr/>
        </p:nvSpPr>
        <p:spPr>
          <a:xfrm>
            <a:off x="821213" y="5014329"/>
            <a:ext cx="6592007" cy="491511"/>
          </a:xfrm>
          <a:prstGeom prst="roundRect">
            <a:avLst/>
          </a:prstGeom>
          <a:solidFill>
            <a:schemeClr val="accent5">
              <a:lumMod val="20000"/>
              <a:lumOff val="80000"/>
            </a:schemeClr>
          </a:solidFill>
          <a:ln w="19050">
            <a:solidFill>
              <a:schemeClr val="accent5">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圓角 56">
            <a:extLst>
              <a:ext uri="{FF2B5EF4-FFF2-40B4-BE49-F238E27FC236}">
                <a16:creationId xmlns:a16="http://schemas.microsoft.com/office/drawing/2014/main" id="{D3CA70E7-AA3D-EB92-637A-F5214F5A47C0}"/>
              </a:ext>
            </a:extLst>
          </p:cNvPr>
          <p:cNvSpPr/>
          <p:nvPr/>
        </p:nvSpPr>
        <p:spPr>
          <a:xfrm>
            <a:off x="738351" y="3076388"/>
            <a:ext cx="2559785" cy="1672445"/>
          </a:xfrm>
          <a:prstGeom prst="roundRect">
            <a:avLst/>
          </a:prstGeom>
          <a:no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67" name="圖片 66">
            <a:extLst>
              <a:ext uri="{FF2B5EF4-FFF2-40B4-BE49-F238E27FC236}">
                <a16:creationId xmlns:a16="http://schemas.microsoft.com/office/drawing/2014/main" id="{66E2F85B-396E-D387-D068-EA9E8283EC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5" y="6459926"/>
            <a:ext cx="1922854" cy="383300"/>
          </a:xfrm>
          <a:prstGeom prst="rect">
            <a:avLst/>
          </a:prstGeom>
        </p:spPr>
      </p:pic>
      <p:sp>
        <p:nvSpPr>
          <p:cNvPr id="16" name="矩形 8">
            <a:extLst>
              <a:ext uri="{FF2B5EF4-FFF2-40B4-BE49-F238E27FC236}">
                <a16:creationId xmlns:a16="http://schemas.microsoft.com/office/drawing/2014/main" id="{B144E6EB-41B0-5C5C-B29F-2DBBADB29798}"/>
              </a:ext>
            </a:extLst>
          </p:cNvPr>
          <p:cNvSpPr/>
          <p:nvPr/>
        </p:nvSpPr>
        <p:spPr>
          <a:xfrm>
            <a:off x="1605233" y="464377"/>
            <a:ext cx="11138696" cy="877163"/>
          </a:xfrm>
          <a:prstGeom prst="rect">
            <a:avLst/>
          </a:prstGeom>
        </p:spPr>
        <p:txBody>
          <a:bodyPr wrap="square">
            <a:spAutoFit/>
          </a:bodyPr>
          <a:lstStyle/>
          <a:p>
            <a:pPr>
              <a:defRPr/>
            </a:pPr>
            <a:r>
              <a:rPr lang="zh-TW" altLang="en-US" sz="2000" spc="600" dirty="0">
                <a:latin typeface="標楷體" panose="03000509000000000000" pitchFamily="65" charset="-120"/>
                <a:ea typeface="標楷體" panose="03000509000000000000" pitchFamily="65" charset="-120"/>
                <a:cs typeface="+mn-ea"/>
                <a:sym typeface="+mn-lt"/>
              </a:rPr>
              <a:t>增額提撥</a:t>
            </a:r>
            <a:r>
              <a:rPr lang="en-US" altLang="zh-TW" sz="1600" spc="600" dirty="0">
                <a:solidFill>
                  <a:srgbClr val="0070C0"/>
                </a:solidFill>
                <a:latin typeface="標楷體" panose="03000509000000000000" pitchFamily="65" charset="-120"/>
                <a:ea typeface="標楷體" panose="03000509000000000000" pitchFamily="65" charset="-120"/>
                <a:cs typeface="+mn-ea"/>
                <a:sym typeface="+mn-lt"/>
              </a:rPr>
              <a:t>—</a:t>
            </a:r>
            <a:r>
              <a:rPr lang="zh-TW" altLang="en-US" sz="1600" spc="600" dirty="0">
                <a:solidFill>
                  <a:srgbClr val="0070C0"/>
                </a:solidFill>
                <a:latin typeface="標楷體" panose="03000509000000000000" pitchFamily="65" charset="-120"/>
                <a:ea typeface="標楷體" panose="03000509000000000000" pitchFamily="65" charset="-120"/>
                <a:cs typeface="+mn-ea"/>
                <a:sym typeface="+mn-lt"/>
              </a:rPr>
              <a:t>增額提撥存續情形</a:t>
            </a:r>
            <a:endParaRPr lang="en-US" altLang="zh-TW" sz="1600" spc="600" dirty="0">
              <a:solidFill>
                <a:srgbClr val="0070C0"/>
              </a:solidFill>
              <a:latin typeface="標楷體" panose="03000509000000000000" pitchFamily="65" charset="-120"/>
              <a:ea typeface="標楷體" panose="03000509000000000000" pitchFamily="65" charset="-120"/>
              <a:cs typeface="+mn-ea"/>
              <a:sym typeface="+mn-lt"/>
            </a:endParaRPr>
          </a:p>
          <a:p>
            <a:pPr>
              <a:defRPr/>
            </a:pPr>
            <a:endParaRPr lang="en-US" altLang="zh-TW" sz="900" spc="600" dirty="0">
              <a:solidFill>
                <a:srgbClr val="0070C0"/>
              </a:solidFill>
              <a:latin typeface="標楷體" panose="03000509000000000000" pitchFamily="65" charset="-120"/>
              <a:ea typeface="標楷體" panose="03000509000000000000" pitchFamily="65" charset="-120"/>
              <a:cs typeface="+mn-ea"/>
              <a:sym typeface="+mn-lt"/>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p"/>
              <a:tabLst/>
              <a:defRPr/>
            </a:pPr>
            <a:r>
              <a:rPr lang="zh-TW" altLang="en-US" sz="2200" b="1" spc="600" dirty="0">
                <a:latin typeface="標楷體" panose="03000509000000000000" pitchFamily="65" charset="-120"/>
                <a:ea typeface="標楷體" panose="03000509000000000000" pitchFamily="65" charset="-120"/>
                <a:cs typeface="+mn-ea"/>
                <a:sym typeface="+mn-lt"/>
              </a:rPr>
              <a:t>新制儲金、增額提撥款</a:t>
            </a:r>
            <a:r>
              <a:rPr lang="zh-TW" altLang="en-US" sz="2200" b="1" u="sng" spc="600" dirty="0">
                <a:solidFill>
                  <a:srgbClr val="C00000"/>
                </a:solidFill>
                <a:latin typeface="標楷體" panose="03000509000000000000" pitchFamily="65" charset="-120"/>
                <a:ea typeface="標楷體" panose="03000509000000000000" pitchFamily="65" charset="-120"/>
                <a:cs typeface="+mn-ea"/>
                <a:sym typeface="+mn-lt"/>
              </a:rPr>
              <a:t>移轉分期請領專戶－投資組合轉換</a:t>
            </a:r>
            <a:r>
              <a:rPr lang="zh-TW" altLang="en-US" sz="2200" b="1" spc="600" dirty="0">
                <a:latin typeface="標楷體" panose="03000509000000000000" pitchFamily="65" charset="-120"/>
                <a:ea typeface="標楷體" panose="03000509000000000000" pitchFamily="65" charset="-120"/>
                <a:cs typeface="+mn-ea"/>
                <a:sym typeface="+mn-lt"/>
              </a:rPr>
              <a:t>之情形</a:t>
            </a:r>
            <a:endParaRPr kumimoji="0" lang="en-US" altLang="zh-TW" sz="2200" b="0" i="0" u="none" strike="noStrike" kern="1200" cap="none" spc="600" normalizeH="0" baseline="0" noProof="0" dirty="0">
              <a:ln>
                <a:noFill/>
              </a:ln>
              <a:effectLst/>
              <a:uLnTx/>
              <a:uFillTx/>
              <a:latin typeface="標楷體" panose="03000509000000000000" pitchFamily="65" charset="-120"/>
              <a:ea typeface="標楷體" panose="03000509000000000000" pitchFamily="65" charset="-120"/>
              <a:cs typeface="+mn-ea"/>
              <a:sym typeface="+mn-lt"/>
            </a:endParaRPr>
          </a:p>
        </p:txBody>
      </p:sp>
      <p:sp>
        <p:nvSpPr>
          <p:cNvPr id="3" name="文字方塊 2">
            <a:extLst>
              <a:ext uri="{FF2B5EF4-FFF2-40B4-BE49-F238E27FC236}">
                <a16:creationId xmlns:a16="http://schemas.microsoft.com/office/drawing/2014/main" id="{291E2B25-B9BC-E08D-3A02-309B021D3661}"/>
              </a:ext>
            </a:extLst>
          </p:cNvPr>
          <p:cNvSpPr txBox="1"/>
          <p:nvPr/>
        </p:nvSpPr>
        <p:spPr>
          <a:xfrm>
            <a:off x="6838758" y="379009"/>
            <a:ext cx="3732158" cy="338554"/>
          </a:xfrm>
          <a:prstGeom prst="rect">
            <a:avLst/>
          </a:prstGeom>
          <a:noFill/>
        </p:spPr>
        <p:txBody>
          <a:bodyPr wrap="square">
            <a:spAutoFit/>
          </a:bodyPr>
          <a:lstStyle/>
          <a:p>
            <a:r>
              <a:rPr lang="zh-TW" altLang="en-US" sz="1600" b="1" u="sng" dirty="0">
                <a:latin typeface="標楷體" panose="03000509000000000000" pitchFamily="65" charset="-120"/>
                <a:ea typeface="標楷體" panose="03000509000000000000" pitchFamily="65" charset="-120"/>
                <a:cs typeface="Times New Roman" panose="02020603050405020304" pitchFamily="18" charset="0"/>
              </a:rPr>
              <a:t>*原「定期給付」統稱為「分期請領」。</a:t>
            </a:r>
            <a:endParaRPr lang="en-US" altLang="zh-TW" sz="1600" b="1" u="sng" dirty="0">
              <a:latin typeface="標楷體" panose="03000509000000000000" pitchFamily="65" charset="-120"/>
              <a:ea typeface="標楷體" panose="03000509000000000000" pitchFamily="65" charset="-120"/>
              <a:cs typeface="Times New Roman" panose="02020603050405020304" pitchFamily="18" charset="0"/>
            </a:endParaRPr>
          </a:p>
        </p:txBody>
      </p:sp>
      <p:sp>
        <p:nvSpPr>
          <p:cNvPr id="5" name="矩形 8">
            <a:extLst>
              <a:ext uri="{FF2B5EF4-FFF2-40B4-BE49-F238E27FC236}">
                <a16:creationId xmlns:a16="http://schemas.microsoft.com/office/drawing/2014/main" id="{D933F7C3-C17D-6651-4E84-7088ECFED14D}"/>
              </a:ext>
            </a:extLst>
          </p:cNvPr>
          <p:cNvSpPr/>
          <p:nvPr/>
        </p:nvSpPr>
        <p:spPr>
          <a:xfrm>
            <a:off x="1685311" y="432642"/>
            <a:ext cx="3788732" cy="396040"/>
          </a:xfrm>
          <a:prstGeom prst="rect">
            <a:avLst/>
          </a:prstGeom>
          <a:ln w="38100">
            <a:solidFill>
              <a:schemeClr val="accent5">
                <a:lumMod val="75000"/>
              </a:schemeClr>
            </a:solidFill>
          </a:ln>
        </p:spPr>
        <p:txBody>
          <a:bodyPr wrap="square">
            <a:spAutoFit/>
          </a:bodyPr>
          <a:lstStyle/>
          <a:p>
            <a:endParaRPr lang="en-US" altLang="zh-TW" sz="2400" dirty="0">
              <a:solidFill>
                <a:schemeClr val="accent5">
                  <a:lumMod val="75000"/>
                </a:schemeClr>
              </a:solidFill>
              <a:latin typeface="標楷體" panose="03000509000000000000" pitchFamily="65" charset="-120"/>
              <a:ea typeface="標楷體" panose="03000509000000000000" pitchFamily="65" charset="-120"/>
              <a:cs typeface="+mn-ea"/>
              <a:sym typeface="+mn-lt"/>
            </a:endParaRPr>
          </a:p>
        </p:txBody>
      </p:sp>
      <p:sp>
        <p:nvSpPr>
          <p:cNvPr id="27" name="文字方塊 26">
            <a:extLst>
              <a:ext uri="{FF2B5EF4-FFF2-40B4-BE49-F238E27FC236}">
                <a16:creationId xmlns:a16="http://schemas.microsoft.com/office/drawing/2014/main" id="{6E99F7AA-24E2-101B-82BE-BE1AA96E428F}"/>
              </a:ext>
            </a:extLst>
          </p:cNvPr>
          <p:cNvSpPr txBox="1"/>
          <p:nvPr/>
        </p:nvSpPr>
        <p:spPr>
          <a:xfrm>
            <a:off x="738351" y="1654943"/>
            <a:ext cx="11354158" cy="584775"/>
          </a:xfrm>
          <a:prstGeom prst="rect">
            <a:avLst/>
          </a:prstGeom>
          <a:noFill/>
          <a:ln>
            <a:noFill/>
          </a:ln>
        </p:spPr>
        <p:txBody>
          <a:bodyPr wrap="square" rtlCol="0">
            <a:spAutoFit/>
          </a:bodyPr>
          <a:lstStyle/>
          <a:p>
            <a:r>
              <a:rPr lang="zh-TW" altLang="en-US" dirty="0">
                <a:latin typeface="標楷體" panose="03000509000000000000" pitchFamily="65" charset="-120"/>
                <a:ea typeface="標楷體" panose="03000509000000000000" pitchFamily="65" charset="-120"/>
              </a:rPr>
              <a:t>離職、資遣時選擇暫不請領，</a:t>
            </a:r>
            <a:r>
              <a:rPr lang="zh-TW" altLang="en-US" dirty="0">
                <a:solidFill>
                  <a:schemeClr val="tx1">
                    <a:lumMod val="75000"/>
                    <a:lumOff val="25000"/>
                  </a:schemeClr>
                </a:solidFill>
                <a:latin typeface="標楷體" panose="03000509000000000000" pitchFamily="65" charset="-120"/>
                <a:ea typeface="標楷體" panose="03000509000000000000" pitchFamily="65" charset="-120"/>
              </a:rPr>
              <a:t>增額提撥不結清</a:t>
            </a:r>
            <a:r>
              <a:rPr lang="zh-TW" altLang="en-US" dirty="0">
                <a:latin typeface="標楷體" panose="03000509000000000000" pitchFamily="65" charset="-120"/>
                <a:ea typeface="標楷體" panose="03000509000000000000" pitchFamily="65" charset="-120"/>
              </a:rPr>
              <a:t>，有新制儲金</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簡稱</a:t>
            </a:r>
            <a:r>
              <a:rPr lang="en-US" altLang="zh-TW" dirty="0">
                <a:latin typeface="標楷體" panose="03000509000000000000" pitchFamily="65" charset="-120"/>
                <a:ea typeface="標楷體" panose="03000509000000000000" pitchFamily="65" charset="-120"/>
              </a:rPr>
              <a:t>X)</a:t>
            </a:r>
            <a:r>
              <a:rPr lang="zh-TW" altLang="en-US" dirty="0">
                <a:latin typeface="標楷體" panose="03000509000000000000" pitchFamily="65" charset="-120"/>
                <a:ea typeface="標楷體" panose="03000509000000000000" pitchFamily="65" charset="-120"/>
              </a:rPr>
              <a:t>及增額提撥</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簡稱</a:t>
            </a:r>
            <a:r>
              <a:rPr lang="en-US" altLang="zh-TW" dirty="0">
                <a:latin typeface="標楷體" panose="03000509000000000000" pitchFamily="65" charset="-120"/>
                <a:ea typeface="標楷體" panose="03000509000000000000" pitchFamily="65" charset="-120"/>
              </a:rPr>
              <a:t>Y)</a:t>
            </a:r>
            <a:r>
              <a:rPr lang="zh-TW" altLang="en-US" dirty="0">
                <a:latin typeface="標楷體" panose="03000509000000000000" pitchFamily="65" charset="-120"/>
                <a:ea typeface="標楷體" panose="03000509000000000000" pitchFamily="65" charset="-120"/>
              </a:rPr>
              <a:t>。</a:t>
            </a:r>
            <a:endParaRPr lang="en-US" altLang="zh-TW" dirty="0">
              <a:latin typeface="標楷體" panose="03000509000000000000" pitchFamily="65" charset="-120"/>
              <a:ea typeface="標楷體" panose="03000509000000000000" pitchFamily="65" charset="-120"/>
            </a:endParaRPr>
          </a:p>
          <a:p>
            <a:r>
              <a:rPr lang="zh-TW" altLang="en-US" sz="1400" dirty="0">
                <a:latin typeface="標楷體" panose="03000509000000000000" pitchFamily="65" charset="-120"/>
                <a:ea typeface="標楷體" panose="03000509000000000000" pitchFamily="65" charset="-120"/>
              </a:rPr>
              <a:t>                                                                                    </a:t>
            </a:r>
            <a:r>
              <a:rPr lang="zh-TW" altLang="en-US" sz="1400" u="sng" dirty="0">
                <a:latin typeface="標楷體" panose="03000509000000000000" pitchFamily="65" charset="-120"/>
                <a:ea typeface="標楷體" panose="03000509000000000000" pitchFamily="65" charset="-120"/>
              </a:rPr>
              <a:t>*</a:t>
            </a:r>
            <a:r>
              <a:rPr lang="en-US" altLang="zh-TW" sz="1400" u="sng" dirty="0">
                <a:latin typeface="標楷體" panose="03000509000000000000" pitchFamily="65" charset="-120"/>
                <a:ea typeface="標楷體" panose="03000509000000000000" pitchFamily="65" charset="-120"/>
              </a:rPr>
              <a:t>11301</a:t>
            </a:r>
            <a:r>
              <a:rPr lang="zh-TW" altLang="en-US" sz="1400" u="sng" dirty="0">
                <a:latin typeface="標楷體" panose="03000509000000000000" pitchFamily="65" charset="-120"/>
                <a:ea typeface="標楷體" panose="03000509000000000000" pitchFamily="65" charset="-120"/>
              </a:rPr>
              <a:t>起配合</a:t>
            </a:r>
            <a:r>
              <a:rPr lang="en-US" altLang="zh-TW" sz="1400" u="sng" dirty="0">
                <a:latin typeface="標楷體" panose="03000509000000000000" pitchFamily="65" charset="-120"/>
                <a:ea typeface="標楷體" panose="03000509000000000000" pitchFamily="65" charset="-120"/>
              </a:rPr>
              <a:t>1130105</a:t>
            </a:r>
            <a:r>
              <a:rPr lang="zh-TW" altLang="en-US" sz="1400" u="sng" dirty="0">
                <a:latin typeface="標楷體" panose="03000509000000000000" pitchFamily="65" charset="-120"/>
                <a:ea typeface="標楷體" panose="03000509000000000000" pitchFamily="65" charset="-120"/>
              </a:rPr>
              <a:t>修訂的增額提撥辦法實施</a:t>
            </a:r>
            <a:endParaRPr lang="en-US" altLang="zh-TW" sz="1400" dirty="0">
              <a:latin typeface="標楷體" panose="03000509000000000000" pitchFamily="65" charset="-120"/>
              <a:ea typeface="標楷體" panose="03000509000000000000" pitchFamily="65" charset="-120"/>
            </a:endParaRPr>
          </a:p>
        </p:txBody>
      </p:sp>
      <p:sp>
        <p:nvSpPr>
          <p:cNvPr id="54" name="文字方塊 53">
            <a:extLst>
              <a:ext uri="{FF2B5EF4-FFF2-40B4-BE49-F238E27FC236}">
                <a16:creationId xmlns:a16="http://schemas.microsoft.com/office/drawing/2014/main" id="{5AFF69D0-4053-ED0E-C402-FF8B5ECA6AB5}"/>
              </a:ext>
            </a:extLst>
          </p:cNvPr>
          <p:cNvSpPr txBox="1"/>
          <p:nvPr/>
        </p:nvSpPr>
        <p:spPr>
          <a:xfrm>
            <a:off x="865961" y="3845612"/>
            <a:ext cx="2359056" cy="707886"/>
          </a:xfrm>
          <a:prstGeom prst="rect">
            <a:avLst/>
          </a:prstGeom>
          <a:noFill/>
        </p:spPr>
        <p:txBody>
          <a:bodyPr wrap="square" rtlCol="0">
            <a:spAutoFit/>
          </a:bodyPr>
          <a:lstStyle/>
          <a:p>
            <a:r>
              <a:rPr lang="zh-TW" altLang="en-US" sz="2000" dirty="0"/>
              <a:t>新制儲金－Ｘ</a:t>
            </a:r>
            <a:endParaRPr lang="en-US" altLang="zh-TW" sz="2000" dirty="0"/>
          </a:p>
          <a:p>
            <a:r>
              <a:rPr lang="en-US" altLang="zh-TW" sz="2000" dirty="0"/>
              <a:t>(</a:t>
            </a:r>
            <a:r>
              <a:rPr lang="zh-TW" altLang="en-US" sz="2000" dirty="0"/>
              <a:t>保守，穩健，積極</a:t>
            </a:r>
            <a:r>
              <a:rPr lang="en-US" altLang="zh-TW" sz="2000" dirty="0"/>
              <a:t>)</a:t>
            </a:r>
            <a:endParaRPr lang="zh-TW" altLang="en-US" sz="2000" dirty="0"/>
          </a:p>
        </p:txBody>
      </p:sp>
      <p:sp>
        <p:nvSpPr>
          <p:cNvPr id="55" name="文字方塊 54">
            <a:extLst>
              <a:ext uri="{FF2B5EF4-FFF2-40B4-BE49-F238E27FC236}">
                <a16:creationId xmlns:a16="http://schemas.microsoft.com/office/drawing/2014/main" id="{39714AE7-0405-4BC2-2DB2-9B2FFBD68D5C}"/>
              </a:ext>
            </a:extLst>
          </p:cNvPr>
          <p:cNvSpPr txBox="1"/>
          <p:nvPr/>
        </p:nvSpPr>
        <p:spPr>
          <a:xfrm>
            <a:off x="1949453" y="5072453"/>
            <a:ext cx="3972639" cy="399856"/>
          </a:xfrm>
          <a:prstGeom prst="rect">
            <a:avLst/>
          </a:prstGeom>
          <a:noFill/>
        </p:spPr>
        <p:txBody>
          <a:bodyPr wrap="square" rtlCol="0">
            <a:spAutoFit/>
          </a:bodyPr>
          <a:lstStyle/>
          <a:p>
            <a:r>
              <a:rPr lang="zh-TW" altLang="en-US" sz="2000" dirty="0"/>
              <a:t>增額提撥－Ｙ</a:t>
            </a:r>
            <a:r>
              <a:rPr lang="en-US" altLang="zh-TW" sz="2000" dirty="0"/>
              <a:t>(</a:t>
            </a:r>
            <a:r>
              <a:rPr lang="zh-TW" altLang="en-US" sz="2000" dirty="0"/>
              <a:t>保守，穩健，積極</a:t>
            </a:r>
            <a:r>
              <a:rPr lang="en-US" altLang="zh-TW" sz="2000" dirty="0"/>
              <a:t>)</a:t>
            </a:r>
            <a:endParaRPr lang="zh-TW" altLang="en-US" sz="2000" dirty="0"/>
          </a:p>
        </p:txBody>
      </p:sp>
      <p:sp>
        <p:nvSpPr>
          <p:cNvPr id="58" name="矩形: 圓角 57">
            <a:extLst>
              <a:ext uri="{FF2B5EF4-FFF2-40B4-BE49-F238E27FC236}">
                <a16:creationId xmlns:a16="http://schemas.microsoft.com/office/drawing/2014/main" id="{28C5B8DC-9C0A-CABB-463C-5C314E21F1E2}"/>
              </a:ext>
            </a:extLst>
          </p:cNvPr>
          <p:cNvSpPr/>
          <p:nvPr/>
        </p:nvSpPr>
        <p:spPr>
          <a:xfrm>
            <a:off x="865961" y="3857603"/>
            <a:ext cx="2373755" cy="807500"/>
          </a:xfrm>
          <a:prstGeom prst="roundRect">
            <a:avLst/>
          </a:prstGeom>
          <a:noFill/>
          <a:ln w="190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7" name="文字方塊 16">
            <a:extLst>
              <a:ext uri="{FF2B5EF4-FFF2-40B4-BE49-F238E27FC236}">
                <a16:creationId xmlns:a16="http://schemas.microsoft.com/office/drawing/2014/main" id="{776B00EB-68F7-BBDA-79C0-04E49126F2EC}"/>
              </a:ext>
            </a:extLst>
          </p:cNvPr>
          <p:cNvSpPr txBox="1"/>
          <p:nvPr/>
        </p:nvSpPr>
        <p:spPr>
          <a:xfrm>
            <a:off x="936087" y="3299344"/>
            <a:ext cx="2266618" cy="400110"/>
          </a:xfrm>
          <a:prstGeom prst="rect">
            <a:avLst/>
          </a:prstGeom>
          <a:noFill/>
        </p:spPr>
        <p:txBody>
          <a:bodyPr wrap="square" rtlCol="0">
            <a:spAutoFit/>
          </a:bodyPr>
          <a:lstStyle/>
          <a:p>
            <a:r>
              <a:rPr lang="zh-TW" altLang="en-US" sz="2000" b="1" dirty="0"/>
              <a:t>在職教職員專戶</a:t>
            </a:r>
          </a:p>
        </p:txBody>
      </p:sp>
      <p:sp>
        <p:nvSpPr>
          <p:cNvPr id="21" name="箭號: 向右 20">
            <a:extLst>
              <a:ext uri="{FF2B5EF4-FFF2-40B4-BE49-F238E27FC236}">
                <a16:creationId xmlns:a16="http://schemas.microsoft.com/office/drawing/2014/main" id="{609CB98E-22E4-B6C6-4A0D-A34618AAA19A}"/>
              </a:ext>
            </a:extLst>
          </p:cNvPr>
          <p:cNvSpPr/>
          <p:nvPr/>
        </p:nvSpPr>
        <p:spPr>
          <a:xfrm>
            <a:off x="3616683" y="3697182"/>
            <a:ext cx="1120763" cy="390359"/>
          </a:xfrm>
          <a:prstGeom prst="rightArrow">
            <a:avLst/>
          </a:prstGeom>
          <a:solidFill>
            <a:schemeClr val="tx1">
              <a:lumMod val="50000"/>
              <a:lumOff val="5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3" name="文字方塊 22">
            <a:extLst>
              <a:ext uri="{FF2B5EF4-FFF2-40B4-BE49-F238E27FC236}">
                <a16:creationId xmlns:a16="http://schemas.microsoft.com/office/drawing/2014/main" id="{4B65D62F-A7BE-F1F0-9DC1-F3C630972584}"/>
              </a:ext>
            </a:extLst>
          </p:cNvPr>
          <p:cNvSpPr txBox="1"/>
          <p:nvPr/>
        </p:nvSpPr>
        <p:spPr>
          <a:xfrm>
            <a:off x="5314829" y="3217321"/>
            <a:ext cx="1859752" cy="400110"/>
          </a:xfrm>
          <a:prstGeom prst="rect">
            <a:avLst/>
          </a:prstGeom>
          <a:noFill/>
        </p:spPr>
        <p:txBody>
          <a:bodyPr wrap="square" rtlCol="0">
            <a:spAutoFit/>
          </a:bodyPr>
          <a:lstStyle/>
          <a:p>
            <a:r>
              <a:rPr lang="zh-TW" altLang="en-US" sz="2000" b="1" dirty="0"/>
              <a:t>暫不請領專戶</a:t>
            </a:r>
          </a:p>
        </p:txBody>
      </p:sp>
      <p:sp>
        <p:nvSpPr>
          <p:cNvPr id="31" name="文字方塊 30">
            <a:extLst>
              <a:ext uri="{FF2B5EF4-FFF2-40B4-BE49-F238E27FC236}">
                <a16:creationId xmlns:a16="http://schemas.microsoft.com/office/drawing/2014/main" id="{052E8223-1B5A-1891-1BC4-F7F1B08627D2}"/>
              </a:ext>
            </a:extLst>
          </p:cNvPr>
          <p:cNvSpPr txBox="1"/>
          <p:nvPr/>
        </p:nvSpPr>
        <p:spPr>
          <a:xfrm>
            <a:off x="5252451" y="3687422"/>
            <a:ext cx="1699021" cy="1015663"/>
          </a:xfrm>
          <a:prstGeom prst="rect">
            <a:avLst/>
          </a:prstGeom>
          <a:noFill/>
        </p:spPr>
        <p:txBody>
          <a:bodyPr wrap="square" rtlCol="0">
            <a:spAutoFit/>
          </a:bodyPr>
          <a:lstStyle/>
          <a:p>
            <a:r>
              <a:rPr lang="zh-TW" altLang="en-US" sz="2000" dirty="0"/>
              <a:t>新制儲金</a:t>
            </a:r>
            <a:r>
              <a:rPr lang="en-US" altLang="zh-TW" sz="2000" dirty="0">
                <a:latin typeface="+mj-ea"/>
                <a:ea typeface="+mj-ea"/>
              </a:rPr>
              <a:t>-</a:t>
            </a:r>
            <a:r>
              <a:rPr lang="zh-TW" altLang="en-US" sz="2000" dirty="0">
                <a:latin typeface="+mj-ea"/>
                <a:ea typeface="+mj-ea"/>
              </a:rPr>
              <a:t> </a:t>
            </a:r>
            <a:r>
              <a:rPr lang="en-US" altLang="zh-TW" sz="2000" dirty="0">
                <a:latin typeface="+mj-ea"/>
                <a:ea typeface="+mj-ea"/>
              </a:rPr>
              <a:t>X</a:t>
            </a:r>
          </a:p>
          <a:p>
            <a:r>
              <a:rPr lang="zh-TW" altLang="en-US" sz="2000" dirty="0"/>
              <a:t> </a:t>
            </a:r>
            <a:r>
              <a:rPr lang="en-US" altLang="zh-TW" sz="2000" dirty="0"/>
              <a:t>(</a:t>
            </a:r>
            <a:r>
              <a:rPr lang="zh-TW" altLang="en-US" sz="2000" u="sng" dirty="0"/>
              <a:t>存款</a:t>
            </a:r>
            <a:r>
              <a:rPr lang="zh-TW" altLang="en-US" sz="2000" dirty="0"/>
              <a:t>，保守，</a:t>
            </a:r>
            <a:endParaRPr lang="en-US" altLang="zh-TW" sz="2000" dirty="0"/>
          </a:p>
          <a:p>
            <a:r>
              <a:rPr lang="zh-TW" altLang="en-US" sz="2000" dirty="0"/>
              <a:t>穩健，積極</a:t>
            </a:r>
            <a:r>
              <a:rPr lang="en-US" altLang="zh-TW" sz="2000" dirty="0"/>
              <a:t>)</a:t>
            </a:r>
            <a:endParaRPr lang="zh-TW" altLang="en-US" sz="2000" dirty="0"/>
          </a:p>
        </p:txBody>
      </p:sp>
      <p:sp>
        <p:nvSpPr>
          <p:cNvPr id="38" name="矩形: 圓角 37">
            <a:extLst>
              <a:ext uri="{FF2B5EF4-FFF2-40B4-BE49-F238E27FC236}">
                <a16:creationId xmlns:a16="http://schemas.microsoft.com/office/drawing/2014/main" id="{204D82A5-6E3B-5E1F-DBF1-DCBE888AF9FB}"/>
              </a:ext>
            </a:extLst>
          </p:cNvPr>
          <p:cNvSpPr/>
          <p:nvPr/>
        </p:nvSpPr>
        <p:spPr>
          <a:xfrm>
            <a:off x="5076190" y="3660148"/>
            <a:ext cx="2337030" cy="1015662"/>
          </a:xfrm>
          <a:prstGeom prst="roundRect">
            <a:avLst/>
          </a:prstGeom>
          <a:noFill/>
          <a:ln w="38100">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41" name="矩形: 圓角 40">
            <a:extLst>
              <a:ext uri="{FF2B5EF4-FFF2-40B4-BE49-F238E27FC236}">
                <a16:creationId xmlns:a16="http://schemas.microsoft.com/office/drawing/2014/main" id="{D6905464-4E3F-5A2B-72D4-3765F828DD68}"/>
              </a:ext>
            </a:extLst>
          </p:cNvPr>
          <p:cNvSpPr/>
          <p:nvPr/>
        </p:nvSpPr>
        <p:spPr>
          <a:xfrm>
            <a:off x="4920250" y="3065980"/>
            <a:ext cx="2559785" cy="1693260"/>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3" name="文字方塊 52">
            <a:extLst>
              <a:ext uri="{FF2B5EF4-FFF2-40B4-BE49-F238E27FC236}">
                <a16:creationId xmlns:a16="http://schemas.microsoft.com/office/drawing/2014/main" id="{87032041-FD1D-399B-DF5C-398524D59A2E}"/>
              </a:ext>
            </a:extLst>
          </p:cNvPr>
          <p:cNvSpPr txBox="1"/>
          <p:nvPr/>
        </p:nvSpPr>
        <p:spPr>
          <a:xfrm>
            <a:off x="3361978" y="3246031"/>
            <a:ext cx="1562190" cy="369332"/>
          </a:xfrm>
          <a:prstGeom prst="rect">
            <a:avLst/>
          </a:prstGeom>
          <a:noFill/>
        </p:spPr>
        <p:txBody>
          <a:bodyPr wrap="square" rtlCol="0">
            <a:spAutoFit/>
          </a:bodyPr>
          <a:lstStyle/>
          <a:p>
            <a:r>
              <a:rPr lang="zh-TW" altLang="en-US" dirty="0"/>
              <a:t>先結清後移轉</a:t>
            </a:r>
          </a:p>
        </p:txBody>
      </p:sp>
      <p:sp>
        <p:nvSpPr>
          <p:cNvPr id="73" name="箭號: 向右 72">
            <a:extLst>
              <a:ext uri="{FF2B5EF4-FFF2-40B4-BE49-F238E27FC236}">
                <a16:creationId xmlns:a16="http://schemas.microsoft.com/office/drawing/2014/main" id="{80D50D35-EAEB-719D-F20F-DB0C36CF4381}"/>
              </a:ext>
            </a:extLst>
          </p:cNvPr>
          <p:cNvSpPr/>
          <p:nvPr/>
        </p:nvSpPr>
        <p:spPr>
          <a:xfrm>
            <a:off x="7745465" y="3977839"/>
            <a:ext cx="1515891" cy="858639"/>
          </a:xfrm>
          <a:prstGeom prst="rightArrow">
            <a:avLst/>
          </a:prstGeom>
          <a:solidFill>
            <a:schemeClr val="bg2">
              <a:lumMod val="90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72" name="文字方塊 71">
            <a:extLst>
              <a:ext uri="{FF2B5EF4-FFF2-40B4-BE49-F238E27FC236}">
                <a16:creationId xmlns:a16="http://schemas.microsoft.com/office/drawing/2014/main" id="{6F2EF61E-9C59-2953-B1D9-03033D0ED5F7}"/>
              </a:ext>
            </a:extLst>
          </p:cNvPr>
          <p:cNvSpPr txBox="1"/>
          <p:nvPr/>
        </p:nvSpPr>
        <p:spPr>
          <a:xfrm>
            <a:off x="7727029" y="3317831"/>
            <a:ext cx="1311278" cy="923330"/>
          </a:xfrm>
          <a:prstGeom prst="rect">
            <a:avLst/>
          </a:prstGeom>
          <a:noFill/>
        </p:spPr>
        <p:txBody>
          <a:bodyPr wrap="square" rtlCol="0">
            <a:spAutoFit/>
          </a:bodyPr>
          <a:lstStyle/>
          <a:p>
            <a:r>
              <a:rPr lang="zh-TW" altLang="en-US" b="1" dirty="0">
                <a:solidFill>
                  <a:srgbClr val="0000FF"/>
                </a:solidFill>
              </a:rPr>
              <a:t>年滿</a:t>
            </a:r>
            <a:r>
              <a:rPr lang="en-US" altLang="zh-TW" b="1" dirty="0">
                <a:solidFill>
                  <a:srgbClr val="0000FF"/>
                </a:solidFill>
              </a:rPr>
              <a:t>60</a:t>
            </a:r>
            <a:r>
              <a:rPr lang="zh-TW" altLang="en-US" b="1" dirty="0">
                <a:solidFill>
                  <a:srgbClr val="0000FF"/>
                </a:solidFill>
              </a:rPr>
              <a:t>歲</a:t>
            </a:r>
            <a:endParaRPr lang="en-US" altLang="zh-TW" b="1" dirty="0">
              <a:solidFill>
                <a:srgbClr val="0000FF"/>
              </a:solidFill>
            </a:endParaRPr>
          </a:p>
          <a:p>
            <a:r>
              <a:rPr lang="zh-TW" altLang="en-US" b="1" dirty="0">
                <a:solidFill>
                  <a:srgbClr val="0000FF"/>
                </a:solidFill>
              </a:rPr>
              <a:t>轉入分期請領專戶</a:t>
            </a:r>
          </a:p>
        </p:txBody>
      </p:sp>
      <p:sp>
        <p:nvSpPr>
          <p:cNvPr id="75" name="矩形: 圓角 74">
            <a:extLst>
              <a:ext uri="{FF2B5EF4-FFF2-40B4-BE49-F238E27FC236}">
                <a16:creationId xmlns:a16="http://schemas.microsoft.com/office/drawing/2014/main" id="{DBCA9DE2-0AF2-BED5-116C-8A4F418E9218}"/>
              </a:ext>
            </a:extLst>
          </p:cNvPr>
          <p:cNvSpPr/>
          <p:nvPr/>
        </p:nvSpPr>
        <p:spPr>
          <a:xfrm>
            <a:off x="9247136" y="2946845"/>
            <a:ext cx="2647560" cy="2718849"/>
          </a:xfrm>
          <a:prstGeom prst="roundRect">
            <a:avLst/>
          </a:prstGeom>
          <a:noFill/>
          <a:ln w="38100">
            <a:solidFill>
              <a:schemeClr val="bg2">
                <a:lumMod val="2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6" name="文字方塊 75">
            <a:extLst>
              <a:ext uri="{FF2B5EF4-FFF2-40B4-BE49-F238E27FC236}">
                <a16:creationId xmlns:a16="http://schemas.microsoft.com/office/drawing/2014/main" id="{1431E61F-5C2B-8AAC-B4CA-00D1C7A87925}"/>
              </a:ext>
            </a:extLst>
          </p:cNvPr>
          <p:cNvSpPr txBox="1"/>
          <p:nvPr/>
        </p:nvSpPr>
        <p:spPr>
          <a:xfrm>
            <a:off x="9598774" y="3172348"/>
            <a:ext cx="2026021" cy="461665"/>
          </a:xfrm>
          <a:prstGeom prst="rect">
            <a:avLst/>
          </a:prstGeom>
          <a:noFill/>
        </p:spPr>
        <p:txBody>
          <a:bodyPr wrap="square" rtlCol="0">
            <a:spAutoFit/>
          </a:bodyPr>
          <a:lstStyle/>
          <a:p>
            <a:r>
              <a:rPr lang="zh-TW" altLang="en-US" sz="2400" b="1" dirty="0"/>
              <a:t>分期請領專戶</a:t>
            </a:r>
            <a:endParaRPr lang="en-US" altLang="zh-TW" sz="2400" b="1" dirty="0"/>
          </a:p>
        </p:txBody>
      </p:sp>
      <p:sp>
        <p:nvSpPr>
          <p:cNvPr id="22" name="投影片編號版面配置區 11">
            <a:extLst>
              <a:ext uri="{FF2B5EF4-FFF2-40B4-BE49-F238E27FC236}">
                <a16:creationId xmlns:a16="http://schemas.microsoft.com/office/drawing/2014/main" id="{0BCF27FD-5C63-123A-8E37-35FCEF5A63FD}"/>
              </a:ext>
            </a:extLst>
          </p:cNvPr>
          <p:cNvSpPr>
            <a:spLocks noGrp="1"/>
          </p:cNvSpPr>
          <p:nvPr>
            <p:ph type="sldNum" sz="quarter" idx="12"/>
          </p:nvPr>
        </p:nvSpPr>
        <p:spPr/>
        <p:txBody>
          <a:bodyPr/>
          <a:lstStyle/>
          <a:p>
            <a:fld id="{7BD80B0F-6881-4047-A1BD-5901B0F00B99}" type="slidenum">
              <a:rPr lang="zh-CN" altLang="en-US" smtClean="0"/>
              <a:t>63</a:t>
            </a:fld>
            <a:endParaRPr lang="zh-CN" altLang="en-US" dirty="0"/>
          </a:p>
        </p:txBody>
      </p:sp>
      <p:sp>
        <p:nvSpPr>
          <p:cNvPr id="47" name="文字方塊 46">
            <a:extLst>
              <a:ext uri="{FF2B5EF4-FFF2-40B4-BE49-F238E27FC236}">
                <a16:creationId xmlns:a16="http://schemas.microsoft.com/office/drawing/2014/main" id="{BC4C1EF1-08D7-2044-9672-471BACF0B9CB}"/>
              </a:ext>
            </a:extLst>
          </p:cNvPr>
          <p:cNvSpPr txBox="1"/>
          <p:nvPr/>
        </p:nvSpPr>
        <p:spPr>
          <a:xfrm>
            <a:off x="10279464" y="3903884"/>
            <a:ext cx="1345331" cy="738664"/>
          </a:xfrm>
          <a:prstGeom prst="rect">
            <a:avLst/>
          </a:prstGeom>
          <a:noFill/>
        </p:spPr>
        <p:txBody>
          <a:bodyPr wrap="square" rtlCol="0">
            <a:spAutoFit/>
          </a:bodyPr>
          <a:lstStyle/>
          <a:p>
            <a:r>
              <a:rPr lang="zh-TW" altLang="en-US" sz="1400" dirty="0"/>
              <a:t>新制儲金</a:t>
            </a:r>
            <a:r>
              <a:rPr lang="en-US" altLang="zh-TW" sz="1400" dirty="0">
                <a:latin typeface="+mj-ea"/>
                <a:ea typeface="+mj-ea"/>
              </a:rPr>
              <a:t>-</a:t>
            </a:r>
            <a:r>
              <a:rPr lang="zh-TW" altLang="en-US" sz="1400" dirty="0">
                <a:latin typeface="+mj-ea"/>
                <a:ea typeface="+mj-ea"/>
              </a:rPr>
              <a:t> </a:t>
            </a:r>
            <a:r>
              <a:rPr lang="en-US" altLang="zh-TW" sz="1400" dirty="0">
                <a:latin typeface="+mj-ea"/>
                <a:ea typeface="+mj-ea"/>
              </a:rPr>
              <a:t>X</a:t>
            </a:r>
          </a:p>
          <a:p>
            <a:r>
              <a:rPr lang="zh-TW" altLang="en-US" sz="1400" dirty="0"/>
              <a:t> </a:t>
            </a:r>
            <a:r>
              <a:rPr lang="en-US" altLang="zh-TW" sz="1400" dirty="0"/>
              <a:t>(</a:t>
            </a:r>
            <a:r>
              <a:rPr lang="zh-TW" altLang="en-US" sz="1400" u="sng" dirty="0"/>
              <a:t>存款</a:t>
            </a:r>
            <a:r>
              <a:rPr lang="zh-TW" altLang="en-US" sz="1400" dirty="0"/>
              <a:t>，保守，</a:t>
            </a:r>
            <a:endParaRPr lang="en-US" altLang="zh-TW" sz="1400" dirty="0"/>
          </a:p>
          <a:p>
            <a:r>
              <a:rPr lang="zh-TW" altLang="en-US" sz="1400" dirty="0"/>
              <a:t>穩健，積極</a:t>
            </a:r>
            <a:r>
              <a:rPr lang="en-US" altLang="zh-TW" sz="1400" dirty="0"/>
              <a:t>)</a:t>
            </a:r>
            <a:endParaRPr lang="zh-TW" altLang="en-US" sz="1400" dirty="0"/>
          </a:p>
        </p:txBody>
      </p:sp>
      <p:sp>
        <p:nvSpPr>
          <p:cNvPr id="48" name="矩形: 圓角 47">
            <a:extLst>
              <a:ext uri="{FF2B5EF4-FFF2-40B4-BE49-F238E27FC236}">
                <a16:creationId xmlns:a16="http://schemas.microsoft.com/office/drawing/2014/main" id="{D7769775-C0A9-E544-6882-FD08A2E89B2E}"/>
              </a:ext>
            </a:extLst>
          </p:cNvPr>
          <p:cNvSpPr/>
          <p:nvPr/>
        </p:nvSpPr>
        <p:spPr>
          <a:xfrm>
            <a:off x="10121106" y="3933059"/>
            <a:ext cx="1496288" cy="695641"/>
          </a:xfrm>
          <a:prstGeom prst="roundRect">
            <a:avLst/>
          </a:prstGeom>
          <a:noFill/>
          <a:ln w="1905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accent5">
                  <a:lumMod val="75000"/>
                </a:schemeClr>
              </a:solidFill>
            </a:endParaRPr>
          </a:p>
        </p:txBody>
      </p:sp>
      <p:sp>
        <p:nvSpPr>
          <p:cNvPr id="56" name="文字方塊 55">
            <a:extLst>
              <a:ext uri="{FF2B5EF4-FFF2-40B4-BE49-F238E27FC236}">
                <a16:creationId xmlns:a16="http://schemas.microsoft.com/office/drawing/2014/main" id="{11004CC6-3EAD-5F54-BD0F-FAC4FF325B8E}"/>
              </a:ext>
            </a:extLst>
          </p:cNvPr>
          <p:cNvSpPr txBox="1"/>
          <p:nvPr/>
        </p:nvSpPr>
        <p:spPr>
          <a:xfrm>
            <a:off x="9421590" y="4990655"/>
            <a:ext cx="2380390" cy="276999"/>
          </a:xfrm>
          <a:prstGeom prst="rect">
            <a:avLst/>
          </a:prstGeom>
          <a:noFill/>
        </p:spPr>
        <p:txBody>
          <a:bodyPr wrap="square" rtlCol="0">
            <a:spAutoFit/>
          </a:bodyPr>
          <a:lstStyle/>
          <a:p>
            <a:r>
              <a:rPr lang="zh-TW" altLang="en-US" sz="1200" dirty="0">
                <a:latin typeface="+mn-ea"/>
              </a:rPr>
              <a:t>增額提撥－Ｙ</a:t>
            </a:r>
            <a:r>
              <a:rPr lang="en-US" altLang="zh-TW" sz="1200" dirty="0">
                <a:latin typeface="+mn-ea"/>
              </a:rPr>
              <a:t>(</a:t>
            </a:r>
            <a:r>
              <a:rPr lang="zh-TW" altLang="en-US" sz="1200" dirty="0">
                <a:latin typeface="+mn-ea"/>
              </a:rPr>
              <a:t>保守，穩健，積極</a:t>
            </a:r>
            <a:r>
              <a:rPr lang="en-US" altLang="zh-TW" sz="1200" dirty="0">
                <a:latin typeface="+mn-ea"/>
              </a:rPr>
              <a:t>)</a:t>
            </a:r>
            <a:endParaRPr lang="zh-TW" altLang="en-US" sz="1200" dirty="0">
              <a:latin typeface="+mn-ea"/>
            </a:endParaRPr>
          </a:p>
        </p:txBody>
      </p:sp>
      <p:sp>
        <p:nvSpPr>
          <p:cNvPr id="61" name="文字方塊 60">
            <a:extLst>
              <a:ext uri="{FF2B5EF4-FFF2-40B4-BE49-F238E27FC236}">
                <a16:creationId xmlns:a16="http://schemas.microsoft.com/office/drawing/2014/main" id="{C45C4D42-2C8C-3EFE-FFD8-DA554B6E8F59}"/>
              </a:ext>
            </a:extLst>
          </p:cNvPr>
          <p:cNvSpPr txBox="1"/>
          <p:nvPr/>
        </p:nvSpPr>
        <p:spPr>
          <a:xfrm>
            <a:off x="9549166" y="3834106"/>
            <a:ext cx="530650" cy="830997"/>
          </a:xfrm>
          <a:prstGeom prst="rect">
            <a:avLst/>
          </a:prstGeom>
          <a:noFill/>
        </p:spPr>
        <p:txBody>
          <a:bodyPr wrap="square" rtlCol="0">
            <a:spAutoFit/>
          </a:bodyPr>
          <a:lstStyle/>
          <a:p>
            <a:r>
              <a:rPr lang="zh-TW" altLang="en-US" sz="1200" dirty="0"/>
              <a:t>暫</a:t>
            </a:r>
            <a:endParaRPr lang="en-US" altLang="zh-TW" sz="1200" dirty="0"/>
          </a:p>
          <a:p>
            <a:r>
              <a:rPr lang="zh-TW" altLang="en-US" sz="1200" dirty="0"/>
              <a:t>不投</a:t>
            </a:r>
            <a:endParaRPr lang="en-US" altLang="zh-TW" sz="1200" dirty="0"/>
          </a:p>
          <a:p>
            <a:r>
              <a:rPr lang="zh-TW" altLang="en-US" sz="1200" dirty="0"/>
              <a:t>請組</a:t>
            </a:r>
            <a:endParaRPr lang="en-US" altLang="zh-TW" sz="1200" dirty="0"/>
          </a:p>
          <a:p>
            <a:r>
              <a:rPr lang="zh-TW" altLang="en-US" sz="1200" dirty="0"/>
              <a:t>領</a:t>
            </a:r>
          </a:p>
        </p:txBody>
      </p:sp>
      <p:sp>
        <p:nvSpPr>
          <p:cNvPr id="62" name="矩形: 圓角 61">
            <a:extLst>
              <a:ext uri="{FF2B5EF4-FFF2-40B4-BE49-F238E27FC236}">
                <a16:creationId xmlns:a16="http://schemas.microsoft.com/office/drawing/2014/main" id="{DDC98AC1-6E7C-000D-608B-8AD91BE3C279}"/>
              </a:ext>
            </a:extLst>
          </p:cNvPr>
          <p:cNvSpPr/>
          <p:nvPr/>
        </p:nvSpPr>
        <p:spPr>
          <a:xfrm>
            <a:off x="9421590" y="3741269"/>
            <a:ext cx="2347859" cy="1017972"/>
          </a:xfrm>
          <a:prstGeom prst="round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6" name="文字方塊 5">
            <a:extLst>
              <a:ext uri="{FF2B5EF4-FFF2-40B4-BE49-F238E27FC236}">
                <a16:creationId xmlns:a16="http://schemas.microsoft.com/office/drawing/2014/main" id="{645B75E3-C35B-D075-829C-2C26C62F97A7}"/>
              </a:ext>
            </a:extLst>
          </p:cNvPr>
          <p:cNvSpPr txBox="1"/>
          <p:nvPr/>
        </p:nvSpPr>
        <p:spPr>
          <a:xfrm>
            <a:off x="738925" y="2714115"/>
            <a:ext cx="1373036" cy="276999"/>
          </a:xfrm>
          <a:prstGeom prst="rect">
            <a:avLst/>
          </a:prstGeom>
          <a:noFill/>
        </p:spPr>
        <p:txBody>
          <a:bodyPr wrap="square" rtlCol="0">
            <a:spAutoFit/>
          </a:bodyPr>
          <a:lstStyle/>
          <a:p>
            <a:r>
              <a:rPr lang="zh-TW" altLang="en-US" sz="1200" u="sng" dirty="0">
                <a:solidFill>
                  <a:schemeClr val="tx1">
                    <a:lumMod val="75000"/>
                    <a:lumOff val="25000"/>
                  </a:schemeClr>
                </a:solidFill>
                <a:latin typeface="標楷體" panose="03000509000000000000" pitchFamily="65" charset="-120"/>
                <a:ea typeface="標楷體" panose="03000509000000000000" pitchFamily="65" charset="-120"/>
              </a:rPr>
              <a:t>在職教職員身份</a:t>
            </a:r>
          </a:p>
        </p:txBody>
      </p:sp>
      <p:sp>
        <p:nvSpPr>
          <p:cNvPr id="39" name="文字方塊 38">
            <a:extLst>
              <a:ext uri="{FF2B5EF4-FFF2-40B4-BE49-F238E27FC236}">
                <a16:creationId xmlns:a16="http://schemas.microsoft.com/office/drawing/2014/main" id="{42DD954F-9C12-7EF4-A28A-FE87A1A5FA47}"/>
              </a:ext>
            </a:extLst>
          </p:cNvPr>
          <p:cNvSpPr txBox="1"/>
          <p:nvPr/>
        </p:nvSpPr>
        <p:spPr>
          <a:xfrm>
            <a:off x="4931304" y="2703546"/>
            <a:ext cx="1373036" cy="276999"/>
          </a:xfrm>
          <a:prstGeom prst="rect">
            <a:avLst/>
          </a:prstGeom>
          <a:noFill/>
        </p:spPr>
        <p:txBody>
          <a:bodyPr wrap="square" rtlCol="0">
            <a:spAutoFit/>
          </a:bodyPr>
          <a:lstStyle/>
          <a:p>
            <a:r>
              <a:rPr lang="zh-TW" altLang="en-US" sz="1200" u="sng" dirty="0">
                <a:solidFill>
                  <a:schemeClr val="tx1">
                    <a:lumMod val="75000"/>
                    <a:lumOff val="25000"/>
                  </a:schemeClr>
                </a:solidFill>
                <a:latin typeface="標楷體" panose="03000509000000000000" pitchFamily="65" charset="-120"/>
                <a:ea typeface="標楷體" panose="03000509000000000000" pitchFamily="65" charset="-120"/>
              </a:rPr>
              <a:t>離職人員身份</a:t>
            </a:r>
          </a:p>
        </p:txBody>
      </p:sp>
      <p:sp>
        <p:nvSpPr>
          <p:cNvPr id="64" name="文字方塊 63">
            <a:extLst>
              <a:ext uri="{FF2B5EF4-FFF2-40B4-BE49-F238E27FC236}">
                <a16:creationId xmlns:a16="http://schemas.microsoft.com/office/drawing/2014/main" id="{8F2C16B7-47C9-9D4E-CD03-BAB90FBDE172}"/>
              </a:ext>
            </a:extLst>
          </p:cNvPr>
          <p:cNvSpPr txBox="1"/>
          <p:nvPr/>
        </p:nvSpPr>
        <p:spPr>
          <a:xfrm>
            <a:off x="7790871" y="4814928"/>
            <a:ext cx="1555207" cy="276999"/>
          </a:xfrm>
          <a:prstGeom prst="rect">
            <a:avLst/>
          </a:prstGeom>
          <a:noFill/>
        </p:spPr>
        <p:txBody>
          <a:bodyPr wrap="square" rtlCol="0">
            <a:spAutoFit/>
          </a:bodyPr>
          <a:lstStyle/>
          <a:p>
            <a:r>
              <a:rPr lang="zh-TW" altLang="en-US" sz="1200" u="sng" dirty="0">
                <a:solidFill>
                  <a:schemeClr val="tx1">
                    <a:lumMod val="75000"/>
                    <a:lumOff val="25000"/>
                  </a:schemeClr>
                </a:solidFill>
              </a:rPr>
              <a:t>*</a:t>
            </a:r>
            <a:r>
              <a:rPr lang="en-US" altLang="zh-TW" sz="1200" u="sng" dirty="0">
                <a:solidFill>
                  <a:schemeClr val="tx1">
                    <a:lumMod val="75000"/>
                    <a:lumOff val="25000"/>
                  </a:schemeClr>
                </a:solidFill>
              </a:rPr>
              <a:t>11301</a:t>
            </a:r>
            <a:r>
              <a:rPr lang="zh-TW" altLang="en-US" sz="1200" u="sng" dirty="0">
                <a:solidFill>
                  <a:schemeClr val="tx1">
                    <a:lumMod val="75000"/>
                    <a:lumOff val="25000"/>
                  </a:schemeClr>
                </a:solidFill>
              </a:rPr>
              <a:t>起</a:t>
            </a:r>
            <a:r>
              <a:rPr lang="zh-TW" altLang="en-US" sz="1200" u="sng" dirty="0">
                <a:solidFill>
                  <a:srgbClr val="FF2C09"/>
                </a:solidFill>
              </a:rPr>
              <a:t>平行移轉</a:t>
            </a:r>
          </a:p>
        </p:txBody>
      </p:sp>
    </p:spTree>
    <p:extLst>
      <p:ext uri="{BB962C8B-B14F-4D97-AF65-F5344CB8AC3E}">
        <p14:creationId xmlns:p14="http://schemas.microsoft.com/office/powerpoint/2010/main" val="21298469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64</a:t>
            </a:fld>
            <a:endParaRPr lang="zh-CN" altLang="en-US" dirty="0"/>
          </a:p>
        </p:txBody>
      </p:sp>
      <p:sp>
        <p:nvSpPr>
          <p:cNvPr id="2" name="矩形 8">
            <a:extLst>
              <a:ext uri="{FF2B5EF4-FFF2-40B4-BE49-F238E27FC236}">
                <a16:creationId xmlns:a16="http://schemas.microsoft.com/office/drawing/2014/main" id="{34EC805B-DA4F-5A62-216E-2FE9A3DD84DB}"/>
              </a:ext>
            </a:extLst>
          </p:cNvPr>
          <p:cNvSpPr/>
          <p:nvPr/>
        </p:nvSpPr>
        <p:spPr>
          <a:xfrm>
            <a:off x="2676190" y="2757553"/>
            <a:ext cx="7353305" cy="1015663"/>
          </a:xfrm>
          <a:prstGeom prst="rect">
            <a:avLst/>
          </a:prstGeom>
        </p:spPr>
        <p:txBody>
          <a:bodyPr wrap="square">
            <a:spAutoFit/>
          </a:bodyPr>
          <a:lstStyle/>
          <a:p>
            <a:pPr algn="ctr"/>
            <a:r>
              <a:rPr lang="zh-TW" altLang="en-US" sz="6000" spc="600" dirty="0">
                <a:solidFill>
                  <a:srgbClr val="0000FF"/>
                </a:solidFill>
                <a:latin typeface="標楷體" panose="03000509000000000000" pitchFamily="65" charset="-120"/>
                <a:ea typeface="標楷體" panose="03000509000000000000" pitchFamily="65" charset="-120"/>
                <a:cs typeface="+mn-ea"/>
                <a:sym typeface="+mn-lt"/>
              </a:rPr>
              <a:t>綜合性業務宣導</a:t>
            </a:r>
          </a:p>
        </p:txBody>
      </p:sp>
    </p:spTree>
    <p:extLst>
      <p:ext uri="{BB962C8B-B14F-4D97-AF65-F5344CB8AC3E}">
        <p14:creationId xmlns:p14="http://schemas.microsoft.com/office/powerpoint/2010/main" val="22369479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24134-8F33-8D8D-F1EF-FAE5680878E8}"/>
            </a:ext>
          </a:extLst>
        </p:cNvPr>
        <p:cNvGrpSpPr/>
        <p:nvPr/>
      </p:nvGrpSpPr>
      <p:grpSpPr>
        <a:xfrm>
          <a:off x="0" y="0"/>
          <a:ext cx="0" cy="0"/>
          <a:chOff x="0" y="0"/>
          <a:chExt cx="0" cy="0"/>
        </a:xfrm>
      </p:grpSpPr>
      <p:sp>
        <p:nvSpPr>
          <p:cNvPr id="66" name="ïş1ídè">
            <a:extLst>
              <a:ext uri="{FF2B5EF4-FFF2-40B4-BE49-F238E27FC236}">
                <a16:creationId xmlns:a16="http://schemas.microsoft.com/office/drawing/2014/main" id="{4C6E2D26-5917-E645-575E-08FFE18E4A55}"/>
              </a:ext>
            </a:extLst>
          </p:cNvPr>
          <p:cNvSpPr txBox="1"/>
          <p:nvPr/>
        </p:nvSpPr>
        <p:spPr>
          <a:xfrm>
            <a:off x="-982092" y="328751"/>
            <a:ext cx="8422023" cy="614649"/>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投資組合淨值整併</a:t>
            </a:r>
            <a:r>
              <a:rPr lang="en-US" altLang="zh-TW"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(1150806)</a:t>
            </a:r>
            <a:endParaRPr kumimoji="0" lang="zh-CN" altLang="en-US"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endParaRPr>
          </a:p>
        </p:txBody>
      </p:sp>
      <p:sp>
        <p:nvSpPr>
          <p:cNvPr id="13" name="投影片編號版面配置區 11">
            <a:extLst>
              <a:ext uri="{FF2B5EF4-FFF2-40B4-BE49-F238E27FC236}">
                <a16:creationId xmlns:a16="http://schemas.microsoft.com/office/drawing/2014/main" id="{9EA553FB-9FBF-0F4C-C9C7-F7998B159FD7}"/>
              </a:ext>
            </a:extLst>
          </p:cNvPr>
          <p:cNvSpPr txBox="1">
            <a:spLocks/>
          </p:cNvSpPr>
          <p:nvPr/>
        </p:nvSpPr>
        <p:spPr>
          <a:xfrm>
            <a:off x="9383771" y="6478101"/>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dirty="0">
              <a:solidFill>
                <a:schemeClr val="bg1"/>
              </a:solidFill>
            </a:endParaRPr>
          </a:p>
        </p:txBody>
      </p:sp>
      <p:pic>
        <p:nvPicPr>
          <p:cNvPr id="67" name="圖片 66">
            <a:extLst>
              <a:ext uri="{FF2B5EF4-FFF2-40B4-BE49-F238E27FC236}">
                <a16:creationId xmlns:a16="http://schemas.microsoft.com/office/drawing/2014/main" id="{FBE67F08-5088-90C2-DAF9-53EC4A93124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5105" y="6478100"/>
            <a:ext cx="1831677" cy="365125"/>
          </a:xfrm>
          <a:prstGeom prst="rect">
            <a:avLst/>
          </a:prstGeom>
        </p:spPr>
      </p:pic>
      <p:pic>
        <p:nvPicPr>
          <p:cNvPr id="6" name="圖片 5">
            <a:extLst>
              <a:ext uri="{FF2B5EF4-FFF2-40B4-BE49-F238E27FC236}">
                <a16:creationId xmlns:a16="http://schemas.microsoft.com/office/drawing/2014/main" id="{2038FC79-5E08-E459-ACB5-51A3F23F2A40}"/>
              </a:ext>
            </a:extLst>
          </p:cNvPr>
          <p:cNvPicPr>
            <a:picLocks noChangeAspect="1"/>
          </p:cNvPicPr>
          <p:nvPr/>
        </p:nvPicPr>
        <p:blipFill>
          <a:blip r:embed="rId4"/>
          <a:stretch>
            <a:fillRect/>
          </a:stretch>
        </p:blipFill>
        <p:spPr>
          <a:xfrm>
            <a:off x="931907" y="1288838"/>
            <a:ext cx="7401296" cy="426742"/>
          </a:xfrm>
          <a:prstGeom prst="rect">
            <a:avLst/>
          </a:prstGeom>
        </p:spPr>
      </p:pic>
      <p:pic>
        <p:nvPicPr>
          <p:cNvPr id="9" name="圖片 8">
            <a:extLst>
              <a:ext uri="{FF2B5EF4-FFF2-40B4-BE49-F238E27FC236}">
                <a16:creationId xmlns:a16="http://schemas.microsoft.com/office/drawing/2014/main" id="{5964D40D-71BA-4811-6F7D-DAA3E56B074D}"/>
              </a:ext>
            </a:extLst>
          </p:cNvPr>
          <p:cNvPicPr>
            <a:picLocks noChangeAspect="1"/>
          </p:cNvPicPr>
          <p:nvPr/>
        </p:nvPicPr>
        <p:blipFill>
          <a:blip r:embed="rId5"/>
          <a:stretch>
            <a:fillRect/>
          </a:stretch>
        </p:blipFill>
        <p:spPr>
          <a:xfrm>
            <a:off x="1215700" y="2045733"/>
            <a:ext cx="4343516" cy="4015761"/>
          </a:xfrm>
          <a:prstGeom prst="rect">
            <a:avLst/>
          </a:prstGeom>
        </p:spPr>
      </p:pic>
      <p:pic>
        <p:nvPicPr>
          <p:cNvPr id="12" name="圖片 11">
            <a:extLst>
              <a:ext uri="{FF2B5EF4-FFF2-40B4-BE49-F238E27FC236}">
                <a16:creationId xmlns:a16="http://schemas.microsoft.com/office/drawing/2014/main" id="{7B26C0BC-7BDA-37EC-0493-2FD5817B7AE7}"/>
              </a:ext>
            </a:extLst>
          </p:cNvPr>
          <p:cNvPicPr>
            <a:picLocks noChangeAspect="1"/>
          </p:cNvPicPr>
          <p:nvPr/>
        </p:nvPicPr>
        <p:blipFill>
          <a:blip r:embed="rId6"/>
          <a:stretch>
            <a:fillRect/>
          </a:stretch>
        </p:blipFill>
        <p:spPr>
          <a:xfrm>
            <a:off x="8804543" y="2104651"/>
            <a:ext cx="2939173" cy="2991219"/>
          </a:xfrm>
          <a:prstGeom prst="rect">
            <a:avLst/>
          </a:prstGeom>
        </p:spPr>
      </p:pic>
      <p:pic>
        <p:nvPicPr>
          <p:cNvPr id="15" name="圖片 14">
            <a:extLst>
              <a:ext uri="{FF2B5EF4-FFF2-40B4-BE49-F238E27FC236}">
                <a16:creationId xmlns:a16="http://schemas.microsoft.com/office/drawing/2014/main" id="{6B3D2A77-C61E-A6ED-070A-A2D630A202CA}"/>
              </a:ext>
            </a:extLst>
          </p:cNvPr>
          <p:cNvPicPr>
            <a:picLocks noChangeAspect="1"/>
          </p:cNvPicPr>
          <p:nvPr/>
        </p:nvPicPr>
        <p:blipFill>
          <a:blip r:embed="rId7"/>
          <a:stretch>
            <a:fillRect/>
          </a:stretch>
        </p:blipFill>
        <p:spPr>
          <a:xfrm>
            <a:off x="5796416" y="2104651"/>
            <a:ext cx="2939173" cy="2991219"/>
          </a:xfrm>
          <a:prstGeom prst="rect">
            <a:avLst/>
          </a:prstGeom>
        </p:spPr>
      </p:pic>
      <p:sp>
        <p:nvSpPr>
          <p:cNvPr id="2" name="投影片編號版面配置區 11">
            <a:extLst>
              <a:ext uri="{FF2B5EF4-FFF2-40B4-BE49-F238E27FC236}">
                <a16:creationId xmlns:a16="http://schemas.microsoft.com/office/drawing/2014/main" id="{567C8ECC-95AC-357C-1F2C-9418BC193C98}"/>
              </a:ext>
            </a:extLst>
          </p:cNvPr>
          <p:cNvSpPr>
            <a:spLocks noGrp="1"/>
          </p:cNvSpPr>
          <p:nvPr>
            <p:ph type="sldNum" sz="quarter" idx="12"/>
          </p:nvPr>
        </p:nvSpPr>
        <p:spPr>
          <a:xfrm>
            <a:off x="11762793" y="100701"/>
            <a:ext cx="429207" cy="365125"/>
          </a:xfrm>
        </p:spPr>
        <p:txBody>
          <a:bodyPr/>
          <a:lstStyle/>
          <a:p>
            <a:fld id="{7BD80B0F-6881-4047-A1BD-5901B0F00B99}" type="slidenum">
              <a:rPr lang="zh-CN" altLang="en-US" smtClean="0"/>
              <a:t>65</a:t>
            </a:fld>
            <a:endParaRPr lang="zh-CN" altLang="en-US" dirty="0"/>
          </a:p>
        </p:txBody>
      </p:sp>
    </p:spTree>
    <p:extLst>
      <p:ext uri="{BB962C8B-B14F-4D97-AF65-F5344CB8AC3E}">
        <p14:creationId xmlns:p14="http://schemas.microsoft.com/office/powerpoint/2010/main" val="31668112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8F615-0F61-5DDF-D071-6D4BF0BEB2A3}"/>
            </a:ext>
          </a:extLst>
        </p:cNvPr>
        <p:cNvGrpSpPr/>
        <p:nvPr/>
      </p:nvGrpSpPr>
      <p:grpSpPr>
        <a:xfrm>
          <a:off x="0" y="0"/>
          <a:ext cx="0" cy="0"/>
          <a:chOff x="0" y="0"/>
          <a:chExt cx="0" cy="0"/>
        </a:xfrm>
      </p:grpSpPr>
      <p:sp>
        <p:nvSpPr>
          <p:cNvPr id="66" name="ïş1ídè">
            <a:extLst>
              <a:ext uri="{FF2B5EF4-FFF2-40B4-BE49-F238E27FC236}">
                <a16:creationId xmlns:a16="http://schemas.microsoft.com/office/drawing/2014/main" id="{9234BB11-B34E-A921-FD3B-D9C96020ED25}"/>
              </a:ext>
            </a:extLst>
          </p:cNvPr>
          <p:cNvSpPr txBox="1"/>
          <p:nvPr/>
        </p:nvSpPr>
        <p:spPr>
          <a:xfrm>
            <a:off x="-982092" y="328751"/>
            <a:ext cx="8422023" cy="614649"/>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人生週期型投資組合</a:t>
            </a:r>
            <a:r>
              <a:rPr lang="en-US" altLang="zh-TW"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a:t>
            </a:r>
            <a:r>
              <a:rPr lang="zh-TW" altLang="en-US"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現行</a:t>
            </a:r>
            <a:r>
              <a:rPr kumimoji="0" lang="en-US" altLang="zh-TW"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rPr>
              <a:t>)</a:t>
            </a:r>
            <a:endParaRPr kumimoji="0" lang="zh-CN" altLang="en-US"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endParaRPr>
          </a:p>
        </p:txBody>
      </p:sp>
      <p:sp>
        <p:nvSpPr>
          <p:cNvPr id="13" name="投影片編號版面配置區 11">
            <a:extLst>
              <a:ext uri="{FF2B5EF4-FFF2-40B4-BE49-F238E27FC236}">
                <a16:creationId xmlns:a16="http://schemas.microsoft.com/office/drawing/2014/main" id="{740E6BEF-3396-2BB3-FFB4-082FC2847355}"/>
              </a:ext>
            </a:extLst>
          </p:cNvPr>
          <p:cNvSpPr txBox="1">
            <a:spLocks/>
          </p:cNvSpPr>
          <p:nvPr/>
        </p:nvSpPr>
        <p:spPr>
          <a:xfrm>
            <a:off x="9383771" y="6478101"/>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dirty="0">
              <a:solidFill>
                <a:schemeClr val="bg1"/>
              </a:solidFill>
            </a:endParaRPr>
          </a:p>
        </p:txBody>
      </p:sp>
      <p:pic>
        <p:nvPicPr>
          <p:cNvPr id="67" name="圖片 66">
            <a:extLst>
              <a:ext uri="{FF2B5EF4-FFF2-40B4-BE49-F238E27FC236}">
                <a16:creationId xmlns:a16="http://schemas.microsoft.com/office/drawing/2014/main" id="{0A8AECE4-B978-1D22-9C9E-2575C4D3AEB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5105" y="6478100"/>
            <a:ext cx="1831677" cy="365125"/>
          </a:xfrm>
          <a:prstGeom prst="rect">
            <a:avLst/>
          </a:prstGeom>
        </p:spPr>
      </p:pic>
      <p:sp>
        <p:nvSpPr>
          <p:cNvPr id="6" name="文字方塊 5">
            <a:extLst>
              <a:ext uri="{FF2B5EF4-FFF2-40B4-BE49-F238E27FC236}">
                <a16:creationId xmlns:a16="http://schemas.microsoft.com/office/drawing/2014/main" id="{B1C049CE-FFAA-DCF8-AEF1-CEA7F50AD192}"/>
              </a:ext>
            </a:extLst>
          </p:cNvPr>
          <p:cNvSpPr txBox="1"/>
          <p:nvPr/>
        </p:nvSpPr>
        <p:spPr>
          <a:xfrm>
            <a:off x="6158819" y="6143315"/>
            <a:ext cx="790575" cy="369332"/>
          </a:xfrm>
          <a:prstGeom prst="rect">
            <a:avLst/>
          </a:prstGeom>
          <a:noFill/>
        </p:spPr>
        <p:txBody>
          <a:bodyPr wrap="square" rtlCol="0">
            <a:spAutoFit/>
          </a:bodyPr>
          <a:lstStyle/>
          <a:p>
            <a:r>
              <a:rPr lang="zh-TW" altLang="en-US" b="1" dirty="0">
                <a:solidFill>
                  <a:schemeClr val="accent1">
                    <a:lumMod val="75000"/>
                  </a:schemeClr>
                </a:solidFill>
                <a:latin typeface="微軟正黑體" panose="020B0604030504040204" pitchFamily="34" charset="-120"/>
                <a:ea typeface="微軟正黑體" panose="020B0604030504040204" pitchFamily="34" charset="-120"/>
              </a:rPr>
              <a:t>風險</a:t>
            </a:r>
          </a:p>
        </p:txBody>
      </p:sp>
      <p:sp>
        <p:nvSpPr>
          <p:cNvPr id="8" name="文字方塊 7">
            <a:extLst>
              <a:ext uri="{FF2B5EF4-FFF2-40B4-BE49-F238E27FC236}">
                <a16:creationId xmlns:a16="http://schemas.microsoft.com/office/drawing/2014/main" id="{138D7E7F-1C4D-CB8A-4C7B-151AEA209057}"/>
              </a:ext>
            </a:extLst>
          </p:cNvPr>
          <p:cNvSpPr txBox="1"/>
          <p:nvPr/>
        </p:nvSpPr>
        <p:spPr>
          <a:xfrm>
            <a:off x="10345810" y="6159917"/>
            <a:ext cx="790575" cy="369332"/>
          </a:xfrm>
          <a:prstGeom prst="rect">
            <a:avLst/>
          </a:prstGeom>
          <a:noFill/>
        </p:spPr>
        <p:txBody>
          <a:bodyPr wrap="square" rtlCol="0">
            <a:spAutoFit/>
          </a:bodyPr>
          <a:lstStyle/>
          <a:p>
            <a:pPr algn="ctr"/>
            <a:r>
              <a:rPr lang="zh-TW" altLang="en-US" dirty="0">
                <a:latin typeface="微軟正黑體" panose="020B0604030504040204" pitchFamily="34" charset="-120"/>
                <a:ea typeface="微軟正黑體" panose="020B0604030504040204" pitchFamily="34" charset="-120"/>
              </a:rPr>
              <a:t>高</a:t>
            </a:r>
          </a:p>
        </p:txBody>
      </p:sp>
      <p:sp>
        <p:nvSpPr>
          <p:cNvPr id="9" name="文字方塊 8">
            <a:extLst>
              <a:ext uri="{FF2B5EF4-FFF2-40B4-BE49-F238E27FC236}">
                <a16:creationId xmlns:a16="http://schemas.microsoft.com/office/drawing/2014/main" id="{3EB8F107-DCCE-BCDA-8906-105D807B0D10}"/>
              </a:ext>
            </a:extLst>
          </p:cNvPr>
          <p:cNvSpPr txBox="1"/>
          <p:nvPr/>
        </p:nvSpPr>
        <p:spPr>
          <a:xfrm>
            <a:off x="1131320" y="6088903"/>
            <a:ext cx="790575" cy="369332"/>
          </a:xfrm>
          <a:prstGeom prst="rect">
            <a:avLst/>
          </a:prstGeom>
          <a:noFill/>
        </p:spPr>
        <p:txBody>
          <a:bodyPr wrap="square" rtlCol="0">
            <a:spAutoFit/>
          </a:bodyPr>
          <a:lstStyle/>
          <a:p>
            <a:pPr algn="ctr"/>
            <a:r>
              <a:rPr lang="zh-TW" altLang="en-US" dirty="0">
                <a:latin typeface="微軟正黑體" panose="020B0604030504040204" pitchFamily="34" charset="-120"/>
                <a:ea typeface="微軟正黑體" panose="020B0604030504040204" pitchFamily="34" charset="-120"/>
              </a:rPr>
              <a:t>低</a:t>
            </a:r>
          </a:p>
        </p:txBody>
      </p:sp>
      <p:sp>
        <p:nvSpPr>
          <p:cNvPr id="10" name="文字方塊 9">
            <a:extLst>
              <a:ext uri="{FF2B5EF4-FFF2-40B4-BE49-F238E27FC236}">
                <a16:creationId xmlns:a16="http://schemas.microsoft.com/office/drawing/2014/main" id="{0D328D7F-20B2-237A-5E29-05313F6A984F}"/>
              </a:ext>
            </a:extLst>
          </p:cNvPr>
          <p:cNvSpPr txBox="1"/>
          <p:nvPr/>
        </p:nvSpPr>
        <p:spPr>
          <a:xfrm>
            <a:off x="1032945" y="1604803"/>
            <a:ext cx="790575" cy="369332"/>
          </a:xfrm>
          <a:prstGeom prst="rect">
            <a:avLst/>
          </a:prstGeom>
          <a:noFill/>
        </p:spPr>
        <p:txBody>
          <a:bodyPr wrap="square" rtlCol="0">
            <a:spAutoFit/>
          </a:bodyPr>
          <a:lstStyle/>
          <a:p>
            <a:pPr algn="ctr"/>
            <a:r>
              <a:rPr lang="zh-TW" altLang="en-US" dirty="0">
                <a:latin typeface="微軟正黑體" panose="020B0604030504040204" pitchFamily="34" charset="-120"/>
                <a:ea typeface="微軟正黑體" panose="020B0604030504040204" pitchFamily="34" charset="-120"/>
              </a:rPr>
              <a:t>高</a:t>
            </a:r>
          </a:p>
        </p:txBody>
      </p:sp>
      <p:sp>
        <p:nvSpPr>
          <p:cNvPr id="12" name="文字方塊 11">
            <a:extLst>
              <a:ext uri="{FF2B5EF4-FFF2-40B4-BE49-F238E27FC236}">
                <a16:creationId xmlns:a16="http://schemas.microsoft.com/office/drawing/2014/main" id="{3FDFC5E3-E0CB-22FB-5BF6-B0868B55BE70}"/>
              </a:ext>
            </a:extLst>
          </p:cNvPr>
          <p:cNvSpPr txBox="1"/>
          <p:nvPr/>
        </p:nvSpPr>
        <p:spPr>
          <a:xfrm>
            <a:off x="1230459" y="2956553"/>
            <a:ext cx="461665" cy="1617676"/>
          </a:xfrm>
          <a:prstGeom prst="rect">
            <a:avLst/>
          </a:prstGeom>
          <a:noFill/>
        </p:spPr>
        <p:txBody>
          <a:bodyPr vert="eaVert" wrap="square" rtlCol="0">
            <a:spAutoFit/>
          </a:bodyPr>
          <a:lstStyle/>
          <a:p>
            <a:pPr algn="ctr"/>
            <a:r>
              <a:rPr lang="zh-TW" altLang="en-US" b="1" dirty="0">
                <a:solidFill>
                  <a:schemeClr val="accent1">
                    <a:lumMod val="75000"/>
                  </a:schemeClr>
                </a:solidFill>
                <a:latin typeface="微軟正黑體" panose="020B0604030504040204" pitchFamily="34" charset="-120"/>
                <a:ea typeface="微軟正黑體" panose="020B0604030504040204" pitchFamily="34" charset="-120"/>
              </a:rPr>
              <a:t>預期報酬率</a:t>
            </a:r>
          </a:p>
        </p:txBody>
      </p:sp>
      <p:graphicFrame>
        <p:nvGraphicFramePr>
          <p:cNvPr id="14" name="表格 13">
            <a:extLst>
              <a:ext uri="{FF2B5EF4-FFF2-40B4-BE49-F238E27FC236}">
                <a16:creationId xmlns:a16="http://schemas.microsoft.com/office/drawing/2014/main" id="{5683EC86-E496-886C-DF48-B2D94A573002}"/>
              </a:ext>
            </a:extLst>
          </p:cNvPr>
          <p:cNvGraphicFramePr>
            <a:graphicFrameLocks noGrp="1"/>
          </p:cNvGraphicFramePr>
          <p:nvPr>
            <p:extLst>
              <p:ext uri="{D42A27DB-BD31-4B8C-83A1-F6EECF244321}">
                <p14:modId xmlns:p14="http://schemas.microsoft.com/office/powerpoint/2010/main" val="179189149"/>
              </p:ext>
            </p:extLst>
          </p:nvPr>
        </p:nvGraphicFramePr>
        <p:xfrm>
          <a:off x="1747960" y="1060238"/>
          <a:ext cx="10228935" cy="5028684"/>
        </p:xfrm>
        <a:graphic>
          <a:graphicData uri="http://schemas.openxmlformats.org/drawingml/2006/table">
            <a:tbl>
              <a:tblPr/>
              <a:tblGrid>
                <a:gridCol w="37115">
                  <a:extLst>
                    <a:ext uri="{9D8B030D-6E8A-4147-A177-3AD203B41FA5}">
                      <a16:colId xmlns:a16="http://schemas.microsoft.com/office/drawing/2014/main" val="3636034779"/>
                    </a:ext>
                  </a:extLst>
                </a:gridCol>
                <a:gridCol w="967578">
                  <a:extLst>
                    <a:ext uri="{9D8B030D-6E8A-4147-A177-3AD203B41FA5}">
                      <a16:colId xmlns:a16="http://schemas.microsoft.com/office/drawing/2014/main" val="3652677375"/>
                    </a:ext>
                  </a:extLst>
                </a:gridCol>
                <a:gridCol w="967578">
                  <a:extLst>
                    <a:ext uri="{9D8B030D-6E8A-4147-A177-3AD203B41FA5}">
                      <a16:colId xmlns:a16="http://schemas.microsoft.com/office/drawing/2014/main" val="2087300475"/>
                    </a:ext>
                  </a:extLst>
                </a:gridCol>
                <a:gridCol w="967578">
                  <a:extLst>
                    <a:ext uri="{9D8B030D-6E8A-4147-A177-3AD203B41FA5}">
                      <a16:colId xmlns:a16="http://schemas.microsoft.com/office/drawing/2014/main" val="3826388794"/>
                    </a:ext>
                  </a:extLst>
                </a:gridCol>
                <a:gridCol w="967578">
                  <a:extLst>
                    <a:ext uri="{9D8B030D-6E8A-4147-A177-3AD203B41FA5}">
                      <a16:colId xmlns:a16="http://schemas.microsoft.com/office/drawing/2014/main" val="7979447"/>
                    </a:ext>
                  </a:extLst>
                </a:gridCol>
                <a:gridCol w="967578">
                  <a:extLst>
                    <a:ext uri="{9D8B030D-6E8A-4147-A177-3AD203B41FA5}">
                      <a16:colId xmlns:a16="http://schemas.microsoft.com/office/drawing/2014/main" val="3878812767"/>
                    </a:ext>
                  </a:extLst>
                </a:gridCol>
                <a:gridCol w="967578">
                  <a:extLst>
                    <a:ext uri="{9D8B030D-6E8A-4147-A177-3AD203B41FA5}">
                      <a16:colId xmlns:a16="http://schemas.microsoft.com/office/drawing/2014/main" val="604922707"/>
                    </a:ext>
                  </a:extLst>
                </a:gridCol>
                <a:gridCol w="967578">
                  <a:extLst>
                    <a:ext uri="{9D8B030D-6E8A-4147-A177-3AD203B41FA5}">
                      <a16:colId xmlns:a16="http://schemas.microsoft.com/office/drawing/2014/main" val="527567288"/>
                    </a:ext>
                  </a:extLst>
                </a:gridCol>
                <a:gridCol w="967578">
                  <a:extLst>
                    <a:ext uri="{9D8B030D-6E8A-4147-A177-3AD203B41FA5}">
                      <a16:colId xmlns:a16="http://schemas.microsoft.com/office/drawing/2014/main" val="1233968632"/>
                    </a:ext>
                  </a:extLst>
                </a:gridCol>
                <a:gridCol w="967578">
                  <a:extLst>
                    <a:ext uri="{9D8B030D-6E8A-4147-A177-3AD203B41FA5}">
                      <a16:colId xmlns:a16="http://schemas.microsoft.com/office/drawing/2014/main" val="2288791994"/>
                    </a:ext>
                  </a:extLst>
                </a:gridCol>
                <a:gridCol w="967578">
                  <a:extLst>
                    <a:ext uri="{9D8B030D-6E8A-4147-A177-3AD203B41FA5}">
                      <a16:colId xmlns:a16="http://schemas.microsoft.com/office/drawing/2014/main" val="1313187592"/>
                    </a:ext>
                  </a:extLst>
                </a:gridCol>
                <a:gridCol w="516040">
                  <a:extLst>
                    <a:ext uri="{9D8B030D-6E8A-4147-A177-3AD203B41FA5}">
                      <a16:colId xmlns:a16="http://schemas.microsoft.com/office/drawing/2014/main" val="764401550"/>
                    </a:ext>
                  </a:extLst>
                </a:gridCol>
              </a:tblGrid>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l"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37</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歲以下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206605467"/>
                  </a:ext>
                </a:extLst>
              </a:tr>
              <a:tr h="154705">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endParaRPr lang="zh-TW" altLang="en-US" sz="900" b="0" i="0" u="none" strike="noStrike" dirty="0">
                        <a:solidFill>
                          <a:srgbClr val="000000"/>
                        </a:solidFill>
                        <a:effectLst/>
                        <a:latin typeface="微軟正黑體" panose="020B0604030504040204" pitchFamily="34" charset="-120"/>
                        <a:ea typeface="微軟正黑體" panose="020B0604030504040204" pitchFamily="34" charset="-120"/>
                      </a:endParaRP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10">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100%</a:t>
                      </a:r>
                      <a:b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積極型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6699"/>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766299590"/>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l"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38</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-43</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911826975"/>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8">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80%</a:t>
                      </a:r>
                      <a:b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積極型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6699"/>
                    </a:solidFill>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807252581"/>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4213228716"/>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l"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44</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-49</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967775186"/>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5">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50%</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積極型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6699"/>
                    </a:solidFill>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245077604"/>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983558158"/>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l"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50</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-51</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575573485"/>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20%</a:t>
                      </a:r>
                      <a:b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積極型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6699"/>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924733715"/>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l"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52</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-53</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983029681"/>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11">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100%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穩健型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B0F0"/>
                    </a:solidFill>
                  </a:tcPr>
                </a:tc>
                <a:tc rowSpan="9">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80%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穩健型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B0F0"/>
                    </a:solidFill>
                  </a:tcPr>
                </a:tc>
                <a:tc rowSpan="6">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50%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穩健型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B0F0"/>
                    </a:solidFill>
                  </a:tcPr>
                </a:tc>
                <a:tc rowSpan="2">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20%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穩健型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B0F0"/>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273283423"/>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l"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54</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-55</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37353302"/>
                  </a:ext>
                </a:extLst>
              </a:tr>
              <a:tr h="16746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9">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80%</a:t>
                      </a:r>
                      <a:b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穩健型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B0F0"/>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907649409"/>
                  </a:ext>
                </a:extLst>
              </a:tr>
              <a:tr h="32682">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56</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-57</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fontAlgn="ctr"/>
                      <a:endParaRPr lang="zh-TW" altLang="en-US" sz="900" b="1" i="0" u="none" strike="noStrike">
                        <a:solidFill>
                          <a:srgbClr val="000000"/>
                        </a:solidFill>
                        <a:effectLst/>
                        <a:latin typeface="微軟正黑體" panose="020B0604030504040204" pitchFamily="34" charset="-120"/>
                        <a:ea typeface="微軟正黑體" panose="020B0604030504040204" pitchFamily="34" charset="-120"/>
                      </a:endParaRP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pPr algn="ctr" fontAlgn="ctr"/>
                      <a:endParaRPr lang="zh-TW" altLang="en-US" sz="900" b="1" i="0" u="none" strike="noStrike">
                        <a:solidFill>
                          <a:srgbClr val="000000"/>
                        </a:solidFill>
                        <a:effectLst/>
                        <a:latin typeface="微軟正黑體" panose="020B0604030504040204" pitchFamily="34" charset="-120"/>
                        <a:ea typeface="微軟正黑體" panose="020B0604030504040204" pitchFamily="34" charset="-120"/>
                      </a:endParaRP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pPr algn="ctr" fontAlgn="ctr"/>
                      <a:endParaRPr lang="zh-TW" altLang="en-US" sz="900" b="1" i="0" u="none" strike="noStrike">
                        <a:solidFill>
                          <a:srgbClr val="000000"/>
                        </a:solidFill>
                        <a:effectLst/>
                        <a:latin typeface="微軟正黑體" panose="020B0604030504040204" pitchFamily="34" charset="-120"/>
                        <a:ea typeface="微軟正黑體" panose="020B0604030504040204" pitchFamily="34" charset="-120"/>
                      </a:endParaRP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399489795"/>
                  </a:ext>
                </a:extLst>
              </a:tr>
              <a:tr h="154705">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l"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56</a:t>
                      </a: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歲</a:t>
                      </a: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-57</a:t>
                      </a: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歲</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177038442"/>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6">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60%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穩健型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B0F0"/>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464561383"/>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l"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58</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-59</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453233627"/>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4">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40%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穩健型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B0F0"/>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190185166"/>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l"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60</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-61</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649426788"/>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20%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穩健型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B0F0"/>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585526660"/>
                  </a:ext>
                </a:extLst>
              </a:tr>
              <a:tr h="154705">
                <a:tc>
                  <a:txBody>
                    <a:bodyPr/>
                    <a:lstStyle/>
                    <a:p>
                      <a:pPr algn="ctr" fontAlgn="ctr"/>
                      <a:r>
                        <a:rPr lang="zh-TW" altLang="en-US" sz="900" b="0"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a:noFill/>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a:txBody>
                    <a:bodyPr/>
                    <a:lstStyle/>
                    <a:p>
                      <a:pPr algn="l" fontAlgn="ctr"/>
                      <a:r>
                        <a:rPr lang="en-US" altLang="zh-TW" sz="900" b="1" i="0" u="none" strike="noStrike" dirty="0">
                          <a:solidFill>
                            <a:srgbClr val="000000"/>
                          </a:solidFill>
                          <a:effectLst/>
                          <a:latin typeface="微軟正黑體" panose="020B0604030504040204" pitchFamily="34" charset="-120"/>
                          <a:ea typeface="微軟正黑體" panose="020B0604030504040204" pitchFamily="34" charset="-120"/>
                        </a:rPr>
                        <a:t>62</a:t>
                      </a: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歲以上</a:t>
                      </a:r>
                    </a:p>
                  </a:txBody>
                  <a:tcPr marL="4533" marR="4533" marT="4533" marB="0" anchor="ctr">
                    <a:lnL>
                      <a:noFill/>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343544012"/>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rowSpan="12">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100%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保守型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9900"/>
                    </a:solidFill>
                  </a:tcPr>
                </a:tc>
                <a:tc rowSpan="9">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80%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保守型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9900"/>
                    </a:solidFill>
                  </a:tcPr>
                </a:tc>
                <a:tc rowSpan="7">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60%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保守型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9900"/>
                    </a:solidFill>
                  </a:tcPr>
                </a:tc>
                <a:tc rowSpan="5">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40%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保守型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9900"/>
                    </a:solidFill>
                  </a:tcPr>
                </a:tc>
                <a:tc rowSpan="3">
                  <a:txBody>
                    <a:bodyPr/>
                    <a:lstStyle/>
                    <a:p>
                      <a:pPr algn="ctr" fontAlgn="ctr"/>
                      <a: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t>20%</a:t>
                      </a:r>
                      <a:br>
                        <a:rPr lang="en-US" altLang="zh-TW" sz="900" b="1" i="0" u="none" strike="noStrike">
                          <a:solidFill>
                            <a:srgbClr val="000000"/>
                          </a:solidFill>
                          <a:effectLst/>
                          <a:latin typeface="微軟正黑體" panose="020B0604030504040204" pitchFamily="34" charset="-120"/>
                          <a:ea typeface="微軟正黑體" panose="020B0604030504040204" pitchFamily="34" charset="-120"/>
                        </a:rPr>
                      </a:b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保守型</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9900"/>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512588996"/>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878338675"/>
                  </a:ext>
                </a:extLst>
              </a:tr>
              <a:tr h="32682">
                <a:tc rowSpan="2">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260376252"/>
                  </a:ext>
                </a:extLst>
              </a:tr>
              <a:tr h="154705">
                <a:tc vMerge="1">
                  <a:txBody>
                    <a:bodyPr/>
                    <a:lstStyle/>
                    <a:p>
                      <a:pPr algn="ctr" fontAlgn="ctr"/>
                      <a:endParaRPr lang="zh-TW" altLang="en-US" sz="900" b="1" i="0" u="none" strike="noStrike">
                        <a:solidFill>
                          <a:srgbClr val="000000"/>
                        </a:solidFill>
                        <a:effectLst/>
                        <a:latin typeface="微軟正黑體" panose="020B0604030504040204" pitchFamily="34" charset="-120"/>
                        <a:ea typeface="微軟正黑體" panose="020B0604030504040204" pitchFamily="34" charset="-120"/>
                      </a:endParaRP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189629967"/>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422477537"/>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98294828"/>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280389263"/>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3297253863"/>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2526985648"/>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956079192"/>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326976686"/>
                  </a:ext>
                </a:extLst>
              </a:tr>
              <a:tr h="154705">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808080"/>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tcPr>
                </a:tc>
                <a:tc vMerge="1">
                  <a:txBody>
                    <a:bodyPr/>
                    <a:lstStyle/>
                    <a:p>
                      <a:endParaRPr lang="zh-TW" altLang="en-US"/>
                    </a:p>
                  </a:txBody>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fontAlgn="ctr"/>
                      <a:r>
                        <a:rPr lang="zh-TW" altLang="en-US" sz="900" b="1" i="0" u="none" strike="noStrike">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tc>
                  <a:txBody>
                    <a:bodyPr/>
                    <a:lstStyle/>
                    <a:p>
                      <a:pPr algn="ctr" fontAlgn="ctr"/>
                      <a:r>
                        <a:rPr lang="zh-TW" altLang="en-US" sz="900" b="1" i="0" u="none" strike="noStrike" dirty="0">
                          <a:solidFill>
                            <a:srgbClr val="000000"/>
                          </a:solidFill>
                          <a:effectLst/>
                          <a:latin typeface="微軟正黑體" panose="020B0604030504040204" pitchFamily="34" charset="-120"/>
                          <a:ea typeface="微軟正黑體" panose="020B0604030504040204" pitchFamily="34" charset="-120"/>
                        </a:rPr>
                        <a:t>　</a:t>
                      </a:r>
                    </a:p>
                  </a:txBody>
                  <a:tcPr marL="4533" marR="4533" marT="4533" marB="0"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808080"/>
                      </a:solidFill>
                      <a:prstDash val="solid"/>
                      <a:round/>
                      <a:headEnd type="none" w="med" len="med"/>
                      <a:tailEnd type="none" w="med" len="med"/>
                    </a:lnB>
                    <a:solidFill>
                      <a:srgbClr val="FFFFFF"/>
                    </a:solidFill>
                  </a:tcPr>
                </a:tc>
                <a:extLst>
                  <a:ext uri="{0D108BD9-81ED-4DB2-BD59-A6C34878D82A}">
                    <a16:rowId xmlns:a16="http://schemas.microsoft.com/office/drawing/2014/main" val="1837279021"/>
                  </a:ext>
                </a:extLst>
              </a:tr>
            </a:tbl>
          </a:graphicData>
        </a:graphic>
      </p:graphicFrame>
      <p:sp>
        <p:nvSpPr>
          <p:cNvPr id="15" name="文字方塊 14">
            <a:extLst>
              <a:ext uri="{FF2B5EF4-FFF2-40B4-BE49-F238E27FC236}">
                <a16:creationId xmlns:a16="http://schemas.microsoft.com/office/drawing/2014/main" id="{E54487ED-D912-34DE-427F-8D0374C47841}"/>
              </a:ext>
            </a:extLst>
          </p:cNvPr>
          <p:cNvSpPr txBox="1"/>
          <p:nvPr/>
        </p:nvSpPr>
        <p:spPr>
          <a:xfrm>
            <a:off x="1921895" y="1330176"/>
            <a:ext cx="5594050" cy="1287917"/>
          </a:xfrm>
          <a:prstGeom prst="rect">
            <a:avLst/>
          </a:prstGeom>
          <a:noFill/>
        </p:spPr>
        <p:txBody>
          <a:bodyPr wrap="square" rtlCol="0">
            <a:spAutoFit/>
          </a:bodyPr>
          <a:lstStyle/>
          <a:p>
            <a:pPr>
              <a:lnSpc>
                <a:spcPct val="150000"/>
              </a:lnSpc>
            </a:pPr>
            <a:r>
              <a:rPr lang="zh-TW" altLang="en-US" b="1" i="0" dirty="0">
                <a:effectLst/>
                <a:latin typeface="微軟正黑體" panose="020B0604030504040204" pitchFamily="34" charset="-120"/>
                <a:ea typeface="微軟正黑體" panose="020B0604030504040204" pitchFamily="34" charset="-120"/>
              </a:rPr>
              <a:t>基金的投資運用或是資產配置模式，隨著年齡的增加或愈接近退休目標年齡而逐漸降低基金風險性資產配置比率的基金運作</a:t>
            </a:r>
            <a:endParaRPr lang="zh-TW" altLang="en-US" b="1" dirty="0">
              <a:latin typeface="微軟正黑體" panose="020B0604030504040204" pitchFamily="34" charset="-120"/>
              <a:ea typeface="微軟正黑體" panose="020B0604030504040204" pitchFamily="34" charset="-120"/>
            </a:endParaRPr>
          </a:p>
        </p:txBody>
      </p:sp>
      <p:sp>
        <p:nvSpPr>
          <p:cNvPr id="17" name="文字方塊 16">
            <a:extLst>
              <a:ext uri="{FF2B5EF4-FFF2-40B4-BE49-F238E27FC236}">
                <a16:creationId xmlns:a16="http://schemas.microsoft.com/office/drawing/2014/main" id="{F4771E11-C0DC-B992-C588-7302ED11D729}"/>
              </a:ext>
            </a:extLst>
          </p:cNvPr>
          <p:cNvSpPr txBox="1"/>
          <p:nvPr/>
        </p:nvSpPr>
        <p:spPr>
          <a:xfrm>
            <a:off x="2636910" y="5719571"/>
            <a:ext cx="6787298" cy="369332"/>
          </a:xfrm>
          <a:prstGeom prst="rect">
            <a:avLst/>
          </a:prstGeom>
          <a:noFill/>
        </p:spPr>
        <p:txBody>
          <a:bodyPr wrap="square">
            <a:spAutoFit/>
          </a:bodyPr>
          <a:lstStyle/>
          <a:p>
            <a:r>
              <a:rPr lang="zh-TW" altLang="en-US" sz="1800" b="1" i="0" dirty="0">
                <a:effectLst/>
                <a:latin typeface="微軟正黑體" panose="020B0604030504040204" pitchFamily="34" charset="-120"/>
                <a:ea typeface="微軟正黑體" panose="020B0604030504040204" pitchFamily="34" charset="-120"/>
              </a:rPr>
              <a:t>「人生週期」於</a:t>
            </a:r>
            <a:r>
              <a:rPr lang="en-US" altLang="zh-TW" sz="1800" b="1" i="0" dirty="0">
                <a:effectLst/>
                <a:latin typeface="微軟正黑體" panose="020B0604030504040204" pitchFamily="34" charset="-120"/>
                <a:ea typeface="微軟正黑體" panose="020B0604030504040204" pitchFamily="34" charset="-120"/>
              </a:rPr>
              <a:t>62</a:t>
            </a:r>
            <a:r>
              <a:rPr lang="zh-TW" altLang="en-US" sz="1800" b="1" i="0" dirty="0">
                <a:effectLst/>
                <a:latin typeface="微軟正黑體" panose="020B0604030504040204" pitchFamily="34" charset="-120"/>
                <a:ea typeface="微軟正黑體" panose="020B0604030504040204" pitchFamily="34" charset="-120"/>
              </a:rPr>
              <a:t>歲全數轉入保守型組合</a:t>
            </a:r>
            <a:endParaRPr lang="zh-TW" altLang="en-US" dirty="0"/>
          </a:p>
        </p:txBody>
      </p:sp>
      <p:sp>
        <p:nvSpPr>
          <p:cNvPr id="2" name="投影片編號版面配置區 11">
            <a:extLst>
              <a:ext uri="{FF2B5EF4-FFF2-40B4-BE49-F238E27FC236}">
                <a16:creationId xmlns:a16="http://schemas.microsoft.com/office/drawing/2014/main" id="{346C60F2-6F80-56EA-4A27-F32308444CA8}"/>
              </a:ext>
            </a:extLst>
          </p:cNvPr>
          <p:cNvSpPr>
            <a:spLocks noGrp="1"/>
          </p:cNvSpPr>
          <p:nvPr>
            <p:ph type="sldNum" sz="quarter" idx="12"/>
          </p:nvPr>
        </p:nvSpPr>
        <p:spPr>
          <a:xfrm>
            <a:off x="11762793" y="100701"/>
            <a:ext cx="429207" cy="365125"/>
          </a:xfrm>
        </p:spPr>
        <p:txBody>
          <a:bodyPr/>
          <a:lstStyle/>
          <a:p>
            <a:fld id="{7BD80B0F-6881-4047-A1BD-5901B0F00B99}" type="slidenum">
              <a:rPr lang="zh-CN" altLang="en-US" smtClean="0"/>
              <a:t>66</a:t>
            </a:fld>
            <a:endParaRPr lang="zh-CN" altLang="en-US" dirty="0"/>
          </a:p>
        </p:txBody>
      </p:sp>
    </p:spTree>
    <p:extLst>
      <p:ext uri="{BB962C8B-B14F-4D97-AF65-F5344CB8AC3E}">
        <p14:creationId xmlns:p14="http://schemas.microsoft.com/office/powerpoint/2010/main" val="17846913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CA62D-3080-86E3-DD59-C8A5FA2FAB62}"/>
            </a:ext>
          </a:extLst>
        </p:cNvPr>
        <p:cNvGrpSpPr/>
        <p:nvPr/>
      </p:nvGrpSpPr>
      <p:grpSpPr>
        <a:xfrm>
          <a:off x="0" y="0"/>
          <a:ext cx="0" cy="0"/>
          <a:chOff x="0" y="0"/>
          <a:chExt cx="0" cy="0"/>
        </a:xfrm>
      </p:grpSpPr>
      <p:sp>
        <p:nvSpPr>
          <p:cNvPr id="66" name="ïş1ídè">
            <a:extLst>
              <a:ext uri="{FF2B5EF4-FFF2-40B4-BE49-F238E27FC236}">
                <a16:creationId xmlns:a16="http://schemas.microsoft.com/office/drawing/2014/main" id="{DCFA673B-F695-9007-737F-7F6C2EBED984}"/>
              </a:ext>
            </a:extLst>
          </p:cNvPr>
          <p:cNvSpPr txBox="1"/>
          <p:nvPr/>
        </p:nvSpPr>
        <p:spPr>
          <a:xfrm>
            <a:off x="-982092" y="328751"/>
            <a:ext cx="8422023" cy="614649"/>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TW" altLang="en-US"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全人生週期型投資組合</a:t>
            </a:r>
            <a:r>
              <a:rPr lang="en-US" altLang="zh-TW"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a:t>
            </a:r>
            <a:r>
              <a:rPr lang="en-US" altLang="zh-TW" sz="3400" b="1" dirty="0">
                <a:solidFill>
                  <a:srgbClr val="FF2C09"/>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1150930</a:t>
            </a:r>
            <a:r>
              <a:rPr kumimoji="0" lang="en-US" altLang="zh-TW"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rPr>
              <a:t>)</a:t>
            </a:r>
            <a:endParaRPr kumimoji="0" lang="zh-CN" altLang="en-US"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endParaRPr>
          </a:p>
        </p:txBody>
      </p:sp>
      <p:sp>
        <p:nvSpPr>
          <p:cNvPr id="13" name="投影片編號版面配置區 11">
            <a:extLst>
              <a:ext uri="{FF2B5EF4-FFF2-40B4-BE49-F238E27FC236}">
                <a16:creationId xmlns:a16="http://schemas.microsoft.com/office/drawing/2014/main" id="{C51783E7-F749-FA27-861B-A124C6269634}"/>
              </a:ext>
            </a:extLst>
          </p:cNvPr>
          <p:cNvSpPr txBox="1">
            <a:spLocks/>
          </p:cNvSpPr>
          <p:nvPr/>
        </p:nvSpPr>
        <p:spPr>
          <a:xfrm>
            <a:off x="9383771" y="6478101"/>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dirty="0">
              <a:solidFill>
                <a:schemeClr val="bg1"/>
              </a:solidFill>
            </a:endParaRPr>
          </a:p>
        </p:txBody>
      </p:sp>
      <p:pic>
        <p:nvPicPr>
          <p:cNvPr id="3" name="圖片 2">
            <a:extLst>
              <a:ext uri="{FF2B5EF4-FFF2-40B4-BE49-F238E27FC236}">
                <a16:creationId xmlns:a16="http://schemas.microsoft.com/office/drawing/2014/main" id="{E8228860-1ED1-A525-5082-1D34A4A7D17C}"/>
              </a:ext>
            </a:extLst>
          </p:cNvPr>
          <p:cNvPicPr>
            <a:picLocks noChangeAspect="1"/>
          </p:cNvPicPr>
          <p:nvPr/>
        </p:nvPicPr>
        <p:blipFill>
          <a:blip r:embed="rId3"/>
          <a:stretch>
            <a:fillRect/>
          </a:stretch>
        </p:blipFill>
        <p:spPr>
          <a:xfrm>
            <a:off x="904973" y="1026894"/>
            <a:ext cx="10640883" cy="5691405"/>
          </a:xfrm>
          <a:prstGeom prst="rect">
            <a:avLst/>
          </a:prstGeom>
        </p:spPr>
      </p:pic>
      <p:sp>
        <p:nvSpPr>
          <p:cNvPr id="4" name="文字方塊 3">
            <a:extLst>
              <a:ext uri="{FF2B5EF4-FFF2-40B4-BE49-F238E27FC236}">
                <a16:creationId xmlns:a16="http://schemas.microsoft.com/office/drawing/2014/main" id="{54647ED4-398F-2AC7-7607-499D42CB5F57}"/>
              </a:ext>
            </a:extLst>
          </p:cNvPr>
          <p:cNvSpPr txBox="1"/>
          <p:nvPr/>
        </p:nvSpPr>
        <p:spPr>
          <a:xfrm>
            <a:off x="6467494" y="2117188"/>
            <a:ext cx="1050550" cy="369332"/>
          </a:xfrm>
          <a:prstGeom prst="rect">
            <a:avLst/>
          </a:prstGeom>
          <a:noFill/>
        </p:spPr>
        <p:txBody>
          <a:bodyPr wrap="square" rtlCol="0">
            <a:spAutoFit/>
          </a:bodyPr>
          <a:lstStyle/>
          <a:p>
            <a:r>
              <a:rPr lang="zh-TW" altLang="en-US" b="1" dirty="0">
                <a:solidFill>
                  <a:srgbClr val="FF3399"/>
                </a:solidFill>
                <a:latin typeface="微軟正黑體" panose="020B0604030504040204" pitchFamily="34" charset="-120"/>
                <a:ea typeface="微軟正黑體" panose="020B0604030504040204" pitchFamily="34" charset="-120"/>
              </a:rPr>
              <a:t>積極型</a:t>
            </a:r>
          </a:p>
        </p:txBody>
      </p:sp>
      <p:sp>
        <p:nvSpPr>
          <p:cNvPr id="5" name="文字方塊 4">
            <a:extLst>
              <a:ext uri="{FF2B5EF4-FFF2-40B4-BE49-F238E27FC236}">
                <a16:creationId xmlns:a16="http://schemas.microsoft.com/office/drawing/2014/main" id="{4633D3EA-6455-404A-83DE-69F4674DC762}"/>
              </a:ext>
            </a:extLst>
          </p:cNvPr>
          <p:cNvSpPr txBox="1"/>
          <p:nvPr/>
        </p:nvSpPr>
        <p:spPr>
          <a:xfrm>
            <a:off x="6388422" y="5148565"/>
            <a:ext cx="1292790" cy="369332"/>
          </a:xfrm>
          <a:prstGeom prst="rect">
            <a:avLst/>
          </a:prstGeom>
          <a:noFill/>
        </p:spPr>
        <p:txBody>
          <a:bodyPr wrap="square" rtlCol="0">
            <a:spAutoFit/>
          </a:bodyPr>
          <a:lstStyle/>
          <a:p>
            <a:r>
              <a:rPr lang="zh-TW" altLang="en-US" b="1" dirty="0">
                <a:solidFill>
                  <a:srgbClr val="0070C0"/>
                </a:solidFill>
                <a:latin typeface="微軟正黑體" panose="020B0604030504040204" pitchFamily="34" charset="-120"/>
                <a:ea typeface="微軟正黑體" panose="020B0604030504040204" pitchFamily="34" charset="-120"/>
              </a:rPr>
              <a:t>穩健型</a:t>
            </a:r>
          </a:p>
        </p:txBody>
      </p:sp>
      <p:sp>
        <p:nvSpPr>
          <p:cNvPr id="7" name="文字方塊 6">
            <a:extLst>
              <a:ext uri="{FF2B5EF4-FFF2-40B4-BE49-F238E27FC236}">
                <a16:creationId xmlns:a16="http://schemas.microsoft.com/office/drawing/2014/main" id="{698CBC46-6F2A-C1A2-E535-0E3BCDDB8C32}"/>
              </a:ext>
            </a:extLst>
          </p:cNvPr>
          <p:cNvSpPr txBox="1"/>
          <p:nvPr/>
        </p:nvSpPr>
        <p:spPr>
          <a:xfrm>
            <a:off x="1216459" y="1160546"/>
            <a:ext cx="8897051" cy="456920"/>
          </a:xfrm>
          <a:prstGeom prst="rect">
            <a:avLst/>
          </a:prstGeom>
          <a:noFill/>
        </p:spPr>
        <p:txBody>
          <a:bodyPr wrap="square" rtlCol="0">
            <a:spAutoFit/>
          </a:bodyPr>
          <a:lstStyle/>
          <a:p>
            <a:pPr>
              <a:lnSpc>
                <a:spcPct val="150000"/>
              </a:lnSpc>
            </a:pPr>
            <a:r>
              <a:rPr lang="zh-TW" altLang="en-US" b="1" i="0" dirty="0">
                <a:effectLst/>
                <a:latin typeface="微軟正黑體" panose="020B0604030504040204" pitchFamily="34" charset="-120"/>
                <a:ea typeface="微軟正黑體" panose="020B0604030504040204" pitchFamily="34" charset="-120"/>
              </a:rPr>
              <a:t>因平均餘命增長，調整年齡</a:t>
            </a:r>
            <a:r>
              <a:rPr lang="zh-TW" altLang="en-US" b="1" dirty="0">
                <a:latin typeface="微軟正黑體" panose="020B0604030504040204" pitchFamily="34" charset="-120"/>
                <a:ea typeface="微軟正黑體" panose="020B0604030504040204" pitchFamily="34" charset="-120"/>
              </a:rPr>
              <a:t>之</a:t>
            </a:r>
            <a:r>
              <a:rPr lang="zh-TW" altLang="en-US" b="1" i="0" dirty="0">
                <a:effectLst/>
                <a:latin typeface="微軟正黑體" panose="020B0604030504040204" pitchFamily="34" charset="-120"/>
                <a:ea typeface="微軟正黑體" panose="020B0604030504040204" pitchFamily="34" charset="-120"/>
              </a:rPr>
              <a:t>資產配置比率，運用基金運作，藉以提高收益與效率，</a:t>
            </a:r>
            <a:endParaRPr lang="zh-TW" altLang="en-US" b="1" dirty="0">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id="{03C85537-3DF9-8F10-F500-12CF95099B87}"/>
              </a:ext>
            </a:extLst>
          </p:cNvPr>
          <p:cNvSpPr txBox="1"/>
          <p:nvPr/>
        </p:nvSpPr>
        <p:spPr>
          <a:xfrm>
            <a:off x="2955487" y="5744310"/>
            <a:ext cx="8331540" cy="1287917"/>
          </a:xfrm>
          <a:prstGeom prst="rect">
            <a:avLst/>
          </a:prstGeom>
          <a:noFill/>
        </p:spPr>
        <p:txBody>
          <a:bodyPr wrap="square" rtlCol="0">
            <a:spAutoFit/>
          </a:bodyPr>
          <a:lstStyle/>
          <a:p>
            <a:pPr>
              <a:lnSpc>
                <a:spcPct val="150000"/>
              </a:lnSpc>
            </a:pPr>
            <a:r>
              <a:rPr lang="zh-TW" altLang="en-US" b="1" dirty="0">
                <a:latin typeface="微軟正黑體" panose="020B0604030504040204" pitchFamily="34" charset="-120"/>
                <a:ea typeface="微軟正黑體" panose="020B0604030504040204" pitchFamily="34" charset="-120"/>
              </a:rPr>
              <a:t>選擇「全人生週期」 </a:t>
            </a:r>
            <a:r>
              <a:rPr lang="en-US" altLang="zh-TW" b="1" dirty="0">
                <a:latin typeface="微軟正黑體" panose="020B0604030504040204" pitchFamily="34" charset="-120"/>
                <a:ea typeface="微軟正黑體" panose="020B0604030504040204" pitchFamily="34" charset="-120"/>
              </a:rPr>
              <a:t>40</a:t>
            </a:r>
            <a:r>
              <a:rPr lang="zh-TW" altLang="en-US" b="1" dirty="0">
                <a:latin typeface="微軟正黑體" panose="020B0604030504040204" pitchFamily="34" charset="-120"/>
                <a:ea typeface="微軟正黑體" panose="020B0604030504040204" pitchFamily="34" charset="-120"/>
              </a:rPr>
              <a:t>歲以下皆積極型，自</a:t>
            </a:r>
            <a:r>
              <a:rPr lang="en-US" altLang="zh-TW" b="1" dirty="0">
                <a:latin typeface="微軟正黑體" panose="020B0604030504040204" pitchFamily="34" charset="-120"/>
                <a:ea typeface="微軟正黑體" panose="020B0604030504040204" pitchFamily="34" charset="-120"/>
              </a:rPr>
              <a:t>41</a:t>
            </a:r>
            <a:r>
              <a:rPr lang="zh-TW" altLang="en-US" b="1" dirty="0">
                <a:latin typeface="微軟正黑體" panose="020B0604030504040204" pitchFamily="34" charset="-120"/>
                <a:ea typeface="微軟正黑體" panose="020B0604030504040204" pitchFamily="34" charset="-120"/>
              </a:rPr>
              <a:t>歲起配置</a:t>
            </a:r>
            <a:r>
              <a:rPr lang="zh-TW" altLang="en-US" b="1" u="sng" dirty="0">
                <a:solidFill>
                  <a:srgbClr val="FF0000"/>
                </a:solidFill>
                <a:latin typeface="微軟正黑體" panose="020B0604030504040204" pitchFamily="34" charset="-120"/>
                <a:ea typeface="微軟正黑體" panose="020B0604030504040204" pitchFamily="34" charset="-120"/>
              </a:rPr>
              <a:t>積極</a:t>
            </a:r>
            <a:r>
              <a:rPr lang="en-US" altLang="zh-TW" b="1" u="sng" dirty="0">
                <a:solidFill>
                  <a:srgbClr val="FF0000"/>
                </a:solidFill>
                <a:latin typeface="微軟正黑體" panose="020B0604030504040204" pitchFamily="34" charset="-120"/>
                <a:ea typeface="微軟正黑體" panose="020B0604030504040204" pitchFamily="34" charset="-120"/>
              </a:rPr>
              <a:t>96%+</a:t>
            </a:r>
            <a:r>
              <a:rPr lang="zh-TW" altLang="en-US" b="1" u="sng" dirty="0">
                <a:solidFill>
                  <a:srgbClr val="FF0000"/>
                </a:solidFill>
                <a:latin typeface="微軟正黑體" panose="020B0604030504040204" pitchFamily="34" charset="-120"/>
                <a:ea typeface="微軟正黑體" panose="020B0604030504040204" pitchFamily="34" charset="-120"/>
              </a:rPr>
              <a:t>穩健</a:t>
            </a:r>
            <a:r>
              <a:rPr lang="en-US" altLang="zh-TW" b="1" u="sng" dirty="0">
                <a:solidFill>
                  <a:srgbClr val="FF0000"/>
                </a:solidFill>
                <a:latin typeface="微軟正黑體" panose="020B0604030504040204" pitchFamily="34" charset="-120"/>
                <a:ea typeface="微軟正黑體" panose="020B0604030504040204" pitchFamily="34" charset="-120"/>
              </a:rPr>
              <a:t>4%</a:t>
            </a:r>
            <a:r>
              <a:rPr lang="zh-TW" altLang="en-US" b="1" i="0" dirty="0">
                <a:effectLst/>
                <a:latin typeface="微軟正黑體" panose="020B0604030504040204" pitchFamily="34" charset="-120"/>
                <a:ea typeface="微軟正黑體" panose="020B0604030504040204" pitchFamily="34" charset="-120"/>
              </a:rPr>
              <a:t>，</a:t>
            </a:r>
            <a:endParaRPr lang="en-US" altLang="zh-TW" b="1" i="0" dirty="0">
              <a:effectLst/>
              <a:latin typeface="微軟正黑體" panose="020B0604030504040204" pitchFamily="34" charset="-120"/>
              <a:ea typeface="微軟正黑體" panose="020B0604030504040204" pitchFamily="34" charset="-120"/>
            </a:endParaRPr>
          </a:p>
          <a:p>
            <a:pPr>
              <a:lnSpc>
                <a:spcPct val="150000"/>
              </a:lnSpc>
            </a:pPr>
            <a:r>
              <a:rPr lang="zh-TW" altLang="en-US" b="1" i="0" dirty="0">
                <a:effectLst/>
                <a:latin typeface="微軟正黑體" panose="020B0604030504040204" pitchFamily="34" charset="-120"/>
                <a:ea typeface="微軟正黑體" panose="020B0604030504040204" pitchFamily="34" charset="-120"/>
              </a:rPr>
              <a:t>               之後 </a:t>
            </a:r>
            <a:r>
              <a:rPr lang="zh-TW" altLang="en-US" b="1" i="0" dirty="0">
                <a:solidFill>
                  <a:srgbClr val="0000FF"/>
                </a:solidFill>
                <a:effectLst/>
                <a:latin typeface="微軟正黑體" panose="020B0604030504040204" pitchFamily="34" charset="-120"/>
                <a:ea typeface="微軟正黑體" panose="020B0604030504040204" pitchFamily="34" charset="-120"/>
              </a:rPr>
              <a:t>積極</a:t>
            </a:r>
            <a:r>
              <a:rPr lang="zh-TW" altLang="en-US" b="1" dirty="0">
                <a:solidFill>
                  <a:srgbClr val="0000FF"/>
                </a:solidFill>
                <a:latin typeface="微軟正黑體" panose="020B0604030504040204" pitchFamily="34" charset="-120"/>
              </a:rPr>
              <a:t>型 </a:t>
            </a:r>
            <a:r>
              <a:rPr lang="zh-TW" altLang="en-US" b="1" dirty="0">
                <a:latin typeface="微軟正黑體" panose="020B0604030504040204" pitchFamily="34" charset="-120"/>
              </a:rPr>
              <a:t>每年 </a:t>
            </a:r>
            <a:r>
              <a:rPr lang="zh-TW" altLang="en-US" b="1" dirty="0">
                <a:solidFill>
                  <a:srgbClr val="0000FF"/>
                </a:solidFill>
                <a:latin typeface="微軟正黑體" panose="020B0604030504040204" pitchFamily="34" charset="-120"/>
              </a:rPr>
              <a:t>遞減</a:t>
            </a:r>
            <a:r>
              <a:rPr lang="en-US" altLang="zh-TW" b="1" dirty="0">
                <a:solidFill>
                  <a:srgbClr val="0000FF"/>
                </a:solidFill>
                <a:latin typeface="微軟正黑體" panose="020B0604030504040204" pitchFamily="34" charset="-120"/>
              </a:rPr>
              <a:t>4%</a:t>
            </a:r>
            <a:r>
              <a:rPr lang="zh-TW" altLang="en-US" b="1" dirty="0">
                <a:solidFill>
                  <a:srgbClr val="0000FF"/>
                </a:solidFill>
                <a:latin typeface="微軟正黑體" panose="020B0604030504040204" pitchFamily="34" charset="-120"/>
              </a:rPr>
              <a:t>，</a:t>
            </a:r>
            <a:r>
              <a:rPr lang="zh-TW" altLang="en-US" b="1" dirty="0">
                <a:solidFill>
                  <a:srgbClr val="0000FF"/>
                </a:solidFill>
                <a:latin typeface="微軟正黑體" panose="020B0604030504040204" pitchFamily="34" charset="-120"/>
                <a:ea typeface="微軟正黑體" panose="020B0604030504040204" pitchFamily="34" charset="-120"/>
              </a:rPr>
              <a:t>穩健型 </a:t>
            </a:r>
            <a:r>
              <a:rPr lang="zh-TW" altLang="en-US" b="1" i="0" dirty="0">
                <a:effectLst/>
                <a:latin typeface="微軟正黑體" panose="020B0604030504040204" pitchFamily="34" charset="-120"/>
                <a:ea typeface="微軟正黑體" panose="020B0604030504040204" pitchFamily="34" charset="-120"/>
              </a:rPr>
              <a:t>每年</a:t>
            </a:r>
            <a:r>
              <a:rPr lang="zh-TW" altLang="en-US" b="1" dirty="0">
                <a:latin typeface="微軟正黑體" panose="020B0604030504040204" pitchFamily="34" charset="-120"/>
                <a:ea typeface="微軟正黑體" panose="020B0604030504040204" pitchFamily="34" charset="-120"/>
              </a:rPr>
              <a:t> </a:t>
            </a:r>
            <a:r>
              <a:rPr lang="zh-TW" altLang="en-US" b="1" i="0" dirty="0">
                <a:solidFill>
                  <a:srgbClr val="0000FF"/>
                </a:solidFill>
                <a:effectLst/>
                <a:latin typeface="微軟正黑體" panose="020B0604030504040204" pitchFamily="34" charset="-120"/>
                <a:ea typeface="微軟正黑體" panose="020B0604030504040204" pitchFamily="34" charset="-120"/>
              </a:rPr>
              <a:t>增長</a:t>
            </a:r>
            <a:r>
              <a:rPr lang="en-US" altLang="zh-TW" b="1" i="0" dirty="0">
                <a:solidFill>
                  <a:srgbClr val="0000FF"/>
                </a:solidFill>
                <a:effectLst/>
                <a:latin typeface="微軟正黑體" panose="020B0604030504040204" pitchFamily="34" charset="-120"/>
                <a:ea typeface="微軟正黑體" panose="020B0604030504040204" pitchFamily="34" charset="-120"/>
              </a:rPr>
              <a:t>4%</a:t>
            </a:r>
            <a:r>
              <a:rPr lang="zh-TW" altLang="en-US" b="1" dirty="0">
                <a:latin typeface="微軟正黑體" panose="020B0604030504040204" pitchFamily="34" charset="-120"/>
                <a:ea typeface="微軟正黑體" panose="020B0604030504040204" pitchFamily="34" charset="-120"/>
              </a:rPr>
              <a:t>；</a:t>
            </a:r>
            <a:r>
              <a:rPr lang="en-US" altLang="zh-TW" b="1" dirty="0">
                <a:latin typeface="微軟正黑體" panose="020B0604030504040204" pitchFamily="34" charset="-120"/>
                <a:ea typeface="微軟正黑體" panose="020B0604030504040204" pitchFamily="34" charset="-120"/>
              </a:rPr>
              <a:t>65</a:t>
            </a:r>
            <a:r>
              <a:rPr lang="zh-TW" altLang="en-US" b="1" dirty="0">
                <a:latin typeface="微軟正黑體" panose="020B0604030504040204" pitchFamily="34" charset="-120"/>
                <a:ea typeface="微軟正黑體" panose="020B0604030504040204" pitchFamily="34" charset="-120"/>
              </a:rPr>
              <a:t>歲之後皆穩健型。</a:t>
            </a:r>
            <a:endParaRPr lang="en-US" altLang="zh-TW" b="1" i="0" dirty="0">
              <a:effectLst/>
              <a:latin typeface="微軟正黑體" panose="020B0604030504040204" pitchFamily="34" charset="-120"/>
              <a:ea typeface="微軟正黑體" panose="020B0604030504040204" pitchFamily="34" charset="-120"/>
            </a:endParaRPr>
          </a:p>
          <a:p>
            <a:pPr>
              <a:lnSpc>
                <a:spcPct val="150000"/>
              </a:lnSpc>
            </a:pPr>
            <a:endParaRPr lang="zh-TW" altLang="en-US" b="1" dirty="0">
              <a:latin typeface="微軟正黑體" panose="020B0604030504040204" pitchFamily="34" charset="-120"/>
              <a:ea typeface="微軟正黑體" panose="020B0604030504040204" pitchFamily="34" charset="-120"/>
            </a:endParaRPr>
          </a:p>
        </p:txBody>
      </p:sp>
      <p:pic>
        <p:nvPicPr>
          <p:cNvPr id="67" name="圖片 66">
            <a:extLst>
              <a:ext uri="{FF2B5EF4-FFF2-40B4-BE49-F238E27FC236}">
                <a16:creationId xmlns:a16="http://schemas.microsoft.com/office/drawing/2014/main" id="{C75022AB-BAE7-BEB4-56D6-5A3868682179}"/>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5105" y="6478100"/>
            <a:ext cx="1831677" cy="365125"/>
          </a:xfrm>
          <a:prstGeom prst="rect">
            <a:avLst/>
          </a:prstGeom>
        </p:spPr>
      </p:pic>
      <p:sp>
        <p:nvSpPr>
          <p:cNvPr id="6" name="文字方塊 5">
            <a:extLst>
              <a:ext uri="{FF2B5EF4-FFF2-40B4-BE49-F238E27FC236}">
                <a16:creationId xmlns:a16="http://schemas.microsoft.com/office/drawing/2014/main" id="{B4CE1643-7B08-BC41-F4D0-CBA5D2203D42}"/>
              </a:ext>
            </a:extLst>
          </p:cNvPr>
          <p:cNvSpPr txBox="1"/>
          <p:nvPr/>
        </p:nvSpPr>
        <p:spPr>
          <a:xfrm>
            <a:off x="1130943" y="1545970"/>
            <a:ext cx="3816690" cy="456920"/>
          </a:xfrm>
          <a:prstGeom prst="rect">
            <a:avLst/>
          </a:prstGeom>
          <a:noFill/>
        </p:spPr>
        <p:txBody>
          <a:bodyPr wrap="square" rtlCol="0">
            <a:spAutoFit/>
          </a:bodyPr>
          <a:lstStyle/>
          <a:p>
            <a:pPr>
              <a:lnSpc>
                <a:spcPct val="150000"/>
              </a:lnSpc>
            </a:pPr>
            <a:r>
              <a:rPr lang="zh-TW" altLang="en-US" b="1" i="0" dirty="0">
                <a:effectLst/>
                <a:latin typeface="微軟正黑體" panose="020B0604030504040204" pitchFamily="34" charset="-120"/>
                <a:ea typeface="微軟正黑體" panose="020B0604030504040204" pitchFamily="34" charset="-120"/>
              </a:rPr>
              <a:t>「全人生週期」則無保守型投組。</a:t>
            </a:r>
            <a:endParaRPr lang="en-US" altLang="zh-TW" b="1" i="0" dirty="0">
              <a:effectLst/>
              <a:latin typeface="微軟正黑體" panose="020B0604030504040204" pitchFamily="34" charset="-120"/>
              <a:ea typeface="微軟正黑體" panose="020B0604030504040204" pitchFamily="34" charset="-120"/>
            </a:endParaRPr>
          </a:p>
        </p:txBody>
      </p:sp>
      <p:sp>
        <p:nvSpPr>
          <p:cNvPr id="2" name="投影片編號版面配置區 11">
            <a:extLst>
              <a:ext uri="{FF2B5EF4-FFF2-40B4-BE49-F238E27FC236}">
                <a16:creationId xmlns:a16="http://schemas.microsoft.com/office/drawing/2014/main" id="{C03F3EC7-BF09-8010-8535-AB92C55DA17F}"/>
              </a:ext>
            </a:extLst>
          </p:cNvPr>
          <p:cNvSpPr>
            <a:spLocks noGrp="1"/>
          </p:cNvSpPr>
          <p:nvPr>
            <p:ph type="sldNum" sz="quarter" idx="12"/>
          </p:nvPr>
        </p:nvSpPr>
        <p:spPr>
          <a:xfrm>
            <a:off x="11762793" y="100701"/>
            <a:ext cx="429207" cy="365125"/>
          </a:xfrm>
        </p:spPr>
        <p:txBody>
          <a:bodyPr/>
          <a:lstStyle/>
          <a:p>
            <a:fld id="{7BD80B0F-6881-4047-A1BD-5901B0F00B99}" type="slidenum">
              <a:rPr lang="zh-CN" altLang="en-US" smtClean="0"/>
              <a:t>67</a:t>
            </a:fld>
            <a:endParaRPr lang="zh-CN" altLang="en-US" dirty="0"/>
          </a:p>
        </p:txBody>
      </p:sp>
    </p:spTree>
    <p:extLst>
      <p:ext uri="{BB962C8B-B14F-4D97-AF65-F5344CB8AC3E}">
        <p14:creationId xmlns:p14="http://schemas.microsoft.com/office/powerpoint/2010/main" val="71736600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275C5-C619-7BEB-3F0E-BDECF89004A2}"/>
            </a:ext>
          </a:extLst>
        </p:cNvPr>
        <p:cNvGrpSpPr/>
        <p:nvPr/>
      </p:nvGrpSpPr>
      <p:grpSpPr>
        <a:xfrm>
          <a:off x="0" y="0"/>
          <a:ext cx="0" cy="0"/>
          <a:chOff x="0" y="0"/>
          <a:chExt cx="0" cy="0"/>
        </a:xfrm>
      </p:grpSpPr>
      <p:sp>
        <p:nvSpPr>
          <p:cNvPr id="20" name="Freeform 74">
            <a:extLst>
              <a:ext uri="{FF2B5EF4-FFF2-40B4-BE49-F238E27FC236}">
                <a16:creationId xmlns:a16="http://schemas.microsoft.com/office/drawing/2014/main" id="{CFAD03D1-826E-43BB-C803-22FE66220880}"/>
              </a:ext>
            </a:extLst>
          </p:cNvPr>
          <p:cNvSpPr>
            <a:spLocks noEditPoints="1"/>
          </p:cNvSpPr>
          <p:nvPr/>
        </p:nvSpPr>
        <p:spPr bwMode="auto">
          <a:xfrm rot="12086557">
            <a:off x="1874815" y="2577448"/>
            <a:ext cx="3737026" cy="3241872"/>
          </a:xfrm>
          <a:custGeom>
            <a:avLst/>
            <a:gdLst>
              <a:gd name="T0" fmla="*/ 50 w 467"/>
              <a:gd name="T1" fmla="*/ 29 h 849"/>
              <a:gd name="T2" fmla="*/ 12 w 467"/>
              <a:gd name="T3" fmla="*/ 0 h 849"/>
              <a:gd name="T4" fmla="*/ 0 w 467"/>
              <a:gd name="T5" fmla="*/ 16 h 849"/>
              <a:gd name="T6" fmla="*/ 37 w 467"/>
              <a:gd name="T7" fmla="*/ 45 h 849"/>
              <a:gd name="T8" fmla="*/ 50 w 467"/>
              <a:gd name="T9" fmla="*/ 29 h 849"/>
              <a:gd name="T10" fmla="*/ 50 w 467"/>
              <a:gd name="T11" fmla="*/ 29 h 849"/>
              <a:gd name="T12" fmla="*/ 121 w 467"/>
              <a:gd name="T13" fmla="*/ 91 h 849"/>
              <a:gd name="T14" fmla="*/ 86 w 467"/>
              <a:gd name="T15" fmla="*/ 59 h 849"/>
              <a:gd name="T16" fmla="*/ 73 w 467"/>
              <a:gd name="T17" fmla="*/ 74 h 849"/>
              <a:gd name="T18" fmla="*/ 107 w 467"/>
              <a:gd name="T19" fmla="*/ 106 h 849"/>
              <a:gd name="T20" fmla="*/ 121 w 467"/>
              <a:gd name="T21" fmla="*/ 91 h 849"/>
              <a:gd name="T22" fmla="*/ 187 w 467"/>
              <a:gd name="T23" fmla="*/ 159 h 849"/>
              <a:gd name="T24" fmla="*/ 155 w 467"/>
              <a:gd name="T25" fmla="*/ 124 h 849"/>
              <a:gd name="T26" fmla="*/ 140 w 467"/>
              <a:gd name="T27" fmla="*/ 138 h 849"/>
              <a:gd name="T28" fmla="*/ 172 w 467"/>
              <a:gd name="T29" fmla="*/ 172 h 849"/>
              <a:gd name="T30" fmla="*/ 187 w 467"/>
              <a:gd name="T31" fmla="*/ 159 h 849"/>
              <a:gd name="T32" fmla="*/ 187 w 467"/>
              <a:gd name="T33" fmla="*/ 159 h 849"/>
              <a:gd name="T34" fmla="*/ 246 w 467"/>
              <a:gd name="T35" fmla="*/ 233 h 849"/>
              <a:gd name="T36" fmla="*/ 217 w 467"/>
              <a:gd name="T37" fmla="*/ 195 h 849"/>
              <a:gd name="T38" fmla="*/ 202 w 467"/>
              <a:gd name="T39" fmla="*/ 208 h 849"/>
              <a:gd name="T40" fmla="*/ 230 w 467"/>
              <a:gd name="T41" fmla="*/ 245 h 849"/>
              <a:gd name="T42" fmla="*/ 246 w 467"/>
              <a:gd name="T43" fmla="*/ 233 h 849"/>
              <a:gd name="T44" fmla="*/ 300 w 467"/>
              <a:gd name="T45" fmla="*/ 311 h 849"/>
              <a:gd name="T46" fmla="*/ 274 w 467"/>
              <a:gd name="T47" fmla="*/ 271 h 849"/>
              <a:gd name="T48" fmla="*/ 257 w 467"/>
              <a:gd name="T49" fmla="*/ 282 h 849"/>
              <a:gd name="T50" fmla="*/ 283 w 467"/>
              <a:gd name="T51" fmla="*/ 321 h 849"/>
              <a:gd name="T52" fmla="*/ 300 w 467"/>
              <a:gd name="T53" fmla="*/ 311 h 849"/>
              <a:gd name="T54" fmla="*/ 346 w 467"/>
              <a:gd name="T55" fmla="*/ 393 h 849"/>
              <a:gd name="T56" fmla="*/ 324 w 467"/>
              <a:gd name="T57" fmla="*/ 352 h 849"/>
              <a:gd name="T58" fmla="*/ 306 w 467"/>
              <a:gd name="T59" fmla="*/ 361 h 849"/>
              <a:gd name="T60" fmla="*/ 328 w 467"/>
              <a:gd name="T61" fmla="*/ 402 h 849"/>
              <a:gd name="T62" fmla="*/ 346 w 467"/>
              <a:gd name="T63" fmla="*/ 393 h 849"/>
              <a:gd name="T64" fmla="*/ 385 w 467"/>
              <a:gd name="T65" fmla="*/ 480 h 849"/>
              <a:gd name="T66" fmla="*/ 367 w 467"/>
              <a:gd name="T67" fmla="*/ 436 h 849"/>
              <a:gd name="T68" fmla="*/ 348 w 467"/>
              <a:gd name="T69" fmla="*/ 444 h 849"/>
              <a:gd name="T70" fmla="*/ 367 w 467"/>
              <a:gd name="T71" fmla="*/ 487 h 849"/>
              <a:gd name="T72" fmla="*/ 385 w 467"/>
              <a:gd name="T73" fmla="*/ 480 h 849"/>
              <a:gd name="T74" fmla="*/ 417 w 467"/>
              <a:gd name="T75" fmla="*/ 569 h 849"/>
              <a:gd name="T76" fmla="*/ 402 w 467"/>
              <a:gd name="T77" fmla="*/ 524 h 849"/>
              <a:gd name="T78" fmla="*/ 384 w 467"/>
              <a:gd name="T79" fmla="*/ 531 h 849"/>
              <a:gd name="T80" fmla="*/ 398 w 467"/>
              <a:gd name="T81" fmla="*/ 575 h 849"/>
              <a:gd name="T82" fmla="*/ 417 w 467"/>
              <a:gd name="T83" fmla="*/ 569 h 849"/>
              <a:gd name="T84" fmla="*/ 442 w 467"/>
              <a:gd name="T85" fmla="*/ 660 h 849"/>
              <a:gd name="T86" fmla="*/ 431 w 467"/>
              <a:gd name="T87" fmla="*/ 614 h 849"/>
              <a:gd name="T88" fmla="*/ 411 w 467"/>
              <a:gd name="T89" fmla="*/ 619 h 849"/>
              <a:gd name="T90" fmla="*/ 422 w 467"/>
              <a:gd name="T91" fmla="*/ 665 h 849"/>
              <a:gd name="T92" fmla="*/ 442 w 467"/>
              <a:gd name="T93" fmla="*/ 660 h 849"/>
              <a:gd name="T94" fmla="*/ 458 w 467"/>
              <a:gd name="T95" fmla="*/ 753 h 849"/>
              <a:gd name="T96" fmla="*/ 451 w 467"/>
              <a:gd name="T97" fmla="*/ 707 h 849"/>
              <a:gd name="T98" fmla="*/ 431 w 467"/>
              <a:gd name="T99" fmla="*/ 710 h 849"/>
              <a:gd name="T100" fmla="*/ 438 w 467"/>
              <a:gd name="T101" fmla="*/ 756 h 849"/>
              <a:gd name="T102" fmla="*/ 458 w 467"/>
              <a:gd name="T103" fmla="*/ 753 h 849"/>
              <a:gd name="T104" fmla="*/ 467 w 467"/>
              <a:gd name="T105" fmla="*/ 848 h 849"/>
              <a:gd name="T106" fmla="*/ 464 w 467"/>
              <a:gd name="T107" fmla="*/ 801 h 849"/>
              <a:gd name="T108" fmla="*/ 444 w 467"/>
              <a:gd name="T109" fmla="*/ 802 h 849"/>
              <a:gd name="T110" fmla="*/ 447 w 467"/>
              <a:gd name="T111" fmla="*/ 849 h 849"/>
              <a:gd name="T112" fmla="*/ 467 w 467"/>
              <a:gd name="T113" fmla="*/ 848 h 8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67" h="849">
                <a:moveTo>
                  <a:pt x="50" y="29"/>
                </a:moveTo>
                <a:cubicBezTo>
                  <a:pt x="37" y="19"/>
                  <a:pt x="25" y="10"/>
                  <a:pt x="12" y="0"/>
                </a:cubicBezTo>
                <a:cubicBezTo>
                  <a:pt x="0" y="16"/>
                  <a:pt x="0" y="16"/>
                  <a:pt x="0" y="16"/>
                </a:cubicBezTo>
                <a:cubicBezTo>
                  <a:pt x="13" y="25"/>
                  <a:pt x="25" y="35"/>
                  <a:pt x="37" y="45"/>
                </a:cubicBezTo>
                <a:cubicBezTo>
                  <a:pt x="50" y="29"/>
                  <a:pt x="50" y="29"/>
                  <a:pt x="50" y="29"/>
                </a:cubicBezTo>
                <a:cubicBezTo>
                  <a:pt x="50" y="29"/>
                  <a:pt x="50" y="29"/>
                  <a:pt x="50" y="29"/>
                </a:cubicBezTo>
                <a:moveTo>
                  <a:pt x="121" y="91"/>
                </a:moveTo>
                <a:cubicBezTo>
                  <a:pt x="110" y="80"/>
                  <a:pt x="98" y="70"/>
                  <a:pt x="86" y="59"/>
                </a:cubicBezTo>
                <a:cubicBezTo>
                  <a:pt x="73" y="74"/>
                  <a:pt x="73" y="74"/>
                  <a:pt x="73" y="74"/>
                </a:cubicBezTo>
                <a:cubicBezTo>
                  <a:pt x="84" y="85"/>
                  <a:pt x="96" y="95"/>
                  <a:pt x="107" y="106"/>
                </a:cubicBezTo>
                <a:cubicBezTo>
                  <a:pt x="121" y="91"/>
                  <a:pt x="121" y="91"/>
                  <a:pt x="121" y="91"/>
                </a:cubicBezTo>
                <a:moveTo>
                  <a:pt x="187" y="159"/>
                </a:moveTo>
                <a:cubicBezTo>
                  <a:pt x="176" y="147"/>
                  <a:pt x="166" y="136"/>
                  <a:pt x="155" y="124"/>
                </a:cubicBezTo>
                <a:cubicBezTo>
                  <a:pt x="140" y="138"/>
                  <a:pt x="140" y="138"/>
                  <a:pt x="140" y="138"/>
                </a:cubicBezTo>
                <a:cubicBezTo>
                  <a:pt x="151" y="150"/>
                  <a:pt x="161" y="161"/>
                  <a:pt x="172" y="172"/>
                </a:cubicBezTo>
                <a:cubicBezTo>
                  <a:pt x="187" y="159"/>
                  <a:pt x="187" y="159"/>
                  <a:pt x="187" y="159"/>
                </a:cubicBezTo>
                <a:cubicBezTo>
                  <a:pt x="187" y="159"/>
                  <a:pt x="187" y="159"/>
                  <a:pt x="187" y="159"/>
                </a:cubicBezTo>
                <a:moveTo>
                  <a:pt x="246" y="233"/>
                </a:moveTo>
                <a:cubicBezTo>
                  <a:pt x="237" y="220"/>
                  <a:pt x="227" y="208"/>
                  <a:pt x="217" y="195"/>
                </a:cubicBezTo>
                <a:cubicBezTo>
                  <a:pt x="202" y="208"/>
                  <a:pt x="202" y="208"/>
                  <a:pt x="202" y="208"/>
                </a:cubicBezTo>
                <a:cubicBezTo>
                  <a:pt x="212" y="220"/>
                  <a:pt x="221" y="232"/>
                  <a:pt x="230" y="245"/>
                </a:cubicBezTo>
                <a:cubicBezTo>
                  <a:pt x="246" y="233"/>
                  <a:pt x="246" y="233"/>
                  <a:pt x="246" y="233"/>
                </a:cubicBezTo>
                <a:moveTo>
                  <a:pt x="300" y="311"/>
                </a:moveTo>
                <a:cubicBezTo>
                  <a:pt x="291" y="297"/>
                  <a:pt x="283" y="284"/>
                  <a:pt x="274" y="271"/>
                </a:cubicBezTo>
                <a:cubicBezTo>
                  <a:pt x="257" y="282"/>
                  <a:pt x="257" y="282"/>
                  <a:pt x="257" y="282"/>
                </a:cubicBezTo>
                <a:cubicBezTo>
                  <a:pt x="266" y="295"/>
                  <a:pt x="275" y="308"/>
                  <a:pt x="283" y="321"/>
                </a:cubicBezTo>
                <a:cubicBezTo>
                  <a:pt x="300" y="311"/>
                  <a:pt x="300" y="311"/>
                  <a:pt x="300" y="311"/>
                </a:cubicBezTo>
                <a:moveTo>
                  <a:pt x="346" y="393"/>
                </a:moveTo>
                <a:cubicBezTo>
                  <a:pt x="339" y="379"/>
                  <a:pt x="332" y="365"/>
                  <a:pt x="324" y="352"/>
                </a:cubicBezTo>
                <a:cubicBezTo>
                  <a:pt x="306" y="361"/>
                  <a:pt x="306" y="361"/>
                  <a:pt x="306" y="361"/>
                </a:cubicBezTo>
                <a:cubicBezTo>
                  <a:pt x="314" y="375"/>
                  <a:pt x="321" y="389"/>
                  <a:pt x="328" y="402"/>
                </a:cubicBezTo>
                <a:cubicBezTo>
                  <a:pt x="346" y="393"/>
                  <a:pt x="346" y="393"/>
                  <a:pt x="346" y="393"/>
                </a:cubicBezTo>
                <a:moveTo>
                  <a:pt x="385" y="480"/>
                </a:moveTo>
                <a:cubicBezTo>
                  <a:pt x="380" y="465"/>
                  <a:pt x="373" y="450"/>
                  <a:pt x="367" y="436"/>
                </a:cubicBezTo>
                <a:cubicBezTo>
                  <a:pt x="348" y="444"/>
                  <a:pt x="348" y="444"/>
                  <a:pt x="348" y="444"/>
                </a:cubicBezTo>
                <a:cubicBezTo>
                  <a:pt x="355" y="458"/>
                  <a:pt x="361" y="473"/>
                  <a:pt x="367" y="487"/>
                </a:cubicBezTo>
                <a:cubicBezTo>
                  <a:pt x="385" y="480"/>
                  <a:pt x="385" y="480"/>
                  <a:pt x="385" y="480"/>
                </a:cubicBezTo>
                <a:moveTo>
                  <a:pt x="417" y="569"/>
                </a:moveTo>
                <a:cubicBezTo>
                  <a:pt x="413" y="554"/>
                  <a:pt x="408" y="539"/>
                  <a:pt x="402" y="524"/>
                </a:cubicBezTo>
                <a:cubicBezTo>
                  <a:pt x="384" y="531"/>
                  <a:pt x="384" y="531"/>
                  <a:pt x="384" y="531"/>
                </a:cubicBezTo>
                <a:cubicBezTo>
                  <a:pt x="389" y="545"/>
                  <a:pt x="394" y="560"/>
                  <a:pt x="398" y="575"/>
                </a:cubicBezTo>
                <a:cubicBezTo>
                  <a:pt x="417" y="569"/>
                  <a:pt x="417" y="569"/>
                  <a:pt x="417" y="569"/>
                </a:cubicBezTo>
                <a:moveTo>
                  <a:pt x="442" y="660"/>
                </a:moveTo>
                <a:cubicBezTo>
                  <a:pt x="438" y="645"/>
                  <a:pt x="435" y="629"/>
                  <a:pt x="431" y="614"/>
                </a:cubicBezTo>
                <a:cubicBezTo>
                  <a:pt x="411" y="619"/>
                  <a:pt x="411" y="619"/>
                  <a:pt x="411" y="619"/>
                </a:cubicBezTo>
                <a:cubicBezTo>
                  <a:pt x="415" y="634"/>
                  <a:pt x="419" y="649"/>
                  <a:pt x="422" y="665"/>
                </a:cubicBezTo>
                <a:cubicBezTo>
                  <a:pt x="442" y="660"/>
                  <a:pt x="442" y="660"/>
                  <a:pt x="442" y="660"/>
                </a:cubicBezTo>
                <a:moveTo>
                  <a:pt x="458" y="753"/>
                </a:moveTo>
                <a:cubicBezTo>
                  <a:pt x="456" y="738"/>
                  <a:pt x="454" y="722"/>
                  <a:pt x="451" y="707"/>
                </a:cubicBezTo>
                <a:cubicBezTo>
                  <a:pt x="431" y="710"/>
                  <a:pt x="431" y="710"/>
                  <a:pt x="431" y="710"/>
                </a:cubicBezTo>
                <a:cubicBezTo>
                  <a:pt x="434" y="725"/>
                  <a:pt x="436" y="741"/>
                  <a:pt x="438" y="756"/>
                </a:cubicBezTo>
                <a:cubicBezTo>
                  <a:pt x="458" y="753"/>
                  <a:pt x="458" y="753"/>
                  <a:pt x="458" y="753"/>
                </a:cubicBezTo>
                <a:moveTo>
                  <a:pt x="467" y="848"/>
                </a:moveTo>
                <a:cubicBezTo>
                  <a:pt x="466" y="832"/>
                  <a:pt x="465" y="816"/>
                  <a:pt x="464" y="801"/>
                </a:cubicBezTo>
                <a:cubicBezTo>
                  <a:pt x="444" y="802"/>
                  <a:pt x="444" y="802"/>
                  <a:pt x="444" y="802"/>
                </a:cubicBezTo>
                <a:cubicBezTo>
                  <a:pt x="445" y="818"/>
                  <a:pt x="446" y="833"/>
                  <a:pt x="447" y="849"/>
                </a:cubicBezTo>
                <a:cubicBezTo>
                  <a:pt x="467" y="848"/>
                  <a:pt x="467" y="848"/>
                  <a:pt x="467" y="848"/>
                </a:cubicBezTo>
              </a:path>
            </a:pathLst>
          </a:custGeom>
          <a:solidFill>
            <a:srgbClr val="44546A"/>
          </a:solidFill>
          <a:ln>
            <a:noFill/>
          </a:ln>
        </p:spPr>
        <p:txBody>
          <a:bodyPr vert="horz" wrap="square" lIns="60960" tIns="30480" rIns="60960" bIns="30480" numCol="1" anchor="t" anchorCtr="0" compatLnSpc="1">
            <a:prstTxWarp prst="textNoShape">
              <a:avLst/>
            </a:prstTxWarp>
          </a:bodyPr>
          <a:lstStyle/>
          <a:p>
            <a:pPr marL="0" marR="0" lvl="0" indent="0" defTabSz="914400" eaLnBrk="1" fontAlgn="auto" latinLnBrk="0" hangingPunct="1">
              <a:lnSpc>
                <a:spcPts val="15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Calibri Light"/>
            </a:endParaRPr>
          </a:p>
        </p:txBody>
      </p:sp>
      <p:sp>
        <p:nvSpPr>
          <p:cNvPr id="66" name="ïş1ídè">
            <a:extLst>
              <a:ext uri="{FF2B5EF4-FFF2-40B4-BE49-F238E27FC236}">
                <a16:creationId xmlns:a16="http://schemas.microsoft.com/office/drawing/2014/main" id="{EE8E30E8-E053-E6EA-AE08-45A8682F1B89}"/>
              </a:ext>
            </a:extLst>
          </p:cNvPr>
          <p:cNvSpPr txBox="1"/>
          <p:nvPr/>
        </p:nvSpPr>
        <p:spPr>
          <a:xfrm>
            <a:off x="-963238" y="328751"/>
            <a:ext cx="8422023" cy="614649"/>
          </a:xfrm>
          <a:prstGeom prst="rect">
            <a:avLst/>
          </a:prstGeom>
          <a:noFill/>
        </p:spPr>
        <p:txBody>
          <a:bodyPr wrap="square">
            <a:noAutofit/>
          </a:bodyPr>
          <a:lstStyle/>
          <a:p>
            <a:pPr lvl="0" algn="ctr" defTabSz="914400">
              <a:defRPr/>
            </a:pPr>
            <a:r>
              <a:rPr lang="zh-TW" altLang="en-US"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規劃 安養信託 目的</a:t>
            </a:r>
            <a:endParaRPr kumimoji="0" lang="zh-CN" altLang="en-US"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endParaRPr>
          </a:p>
        </p:txBody>
      </p:sp>
      <p:sp>
        <p:nvSpPr>
          <p:cNvPr id="13" name="投影片編號版面配置區 11">
            <a:extLst>
              <a:ext uri="{FF2B5EF4-FFF2-40B4-BE49-F238E27FC236}">
                <a16:creationId xmlns:a16="http://schemas.microsoft.com/office/drawing/2014/main" id="{E93E44E5-87B3-C42A-6375-A03F5750817E}"/>
              </a:ext>
            </a:extLst>
          </p:cNvPr>
          <p:cNvSpPr txBox="1">
            <a:spLocks/>
          </p:cNvSpPr>
          <p:nvPr/>
        </p:nvSpPr>
        <p:spPr>
          <a:xfrm>
            <a:off x="9383771" y="6478101"/>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dirty="0">
              <a:solidFill>
                <a:schemeClr val="bg1"/>
              </a:solidFill>
            </a:endParaRPr>
          </a:p>
        </p:txBody>
      </p:sp>
      <p:pic>
        <p:nvPicPr>
          <p:cNvPr id="67" name="圖片 66">
            <a:extLst>
              <a:ext uri="{FF2B5EF4-FFF2-40B4-BE49-F238E27FC236}">
                <a16:creationId xmlns:a16="http://schemas.microsoft.com/office/drawing/2014/main" id="{086B9D2B-75AA-7D7E-526D-3513174818BB}"/>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5104" y="6195376"/>
            <a:ext cx="3249991" cy="647850"/>
          </a:xfrm>
          <a:prstGeom prst="rect">
            <a:avLst/>
          </a:prstGeom>
        </p:spPr>
      </p:pic>
      <p:grpSp>
        <p:nvGrpSpPr>
          <p:cNvPr id="2" name="群組 1">
            <a:extLst>
              <a:ext uri="{FF2B5EF4-FFF2-40B4-BE49-F238E27FC236}">
                <a16:creationId xmlns:a16="http://schemas.microsoft.com/office/drawing/2014/main" id="{32CD1E3C-A346-118A-4BD8-C308668898E3}"/>
              </a:ext>
            </a:extLst>
          </p:cNvPr>
          <p:cNvGrpSpPr/>
          <p:nvPr/>
        </p:nvGrpSpPr>
        <p:grpSpPr>
          <a:xfrm>
            <a:off x="2243980" y="1403116"/>
            <a:ext cx="2196863" cy="838414"/>
            <a:chOff x="3334688" y="1523106"/>
            <a:chExt cx="2807347" cy="1092200"/>
          </a:xfrm>
          <a:solidFill>
            <a:srgbClr val="92D050"/>
          </a:solidFill>
        </p:grpSpPr>
        <p:sp>
          <p:nvSpPr>
            <p:cNvPr id="3" name="Freeform 78">
              <a:extLst>
                <a:ext uri="{FF2B5EF4-FFF2-40B4-BE49-F238E27FC236}">
                  <a16:creationId xmlns:a16="http://schemas.microsoft.com/office/drawing/2014/main" id="{05591E43-0839-5C08-A474-FD37E4D75B2B}"/>
                </a:ext>
              </a:extLst>
            </p:cNvPr>
            <p:cNvSpPr>
              <a:spLocks/>
            </p:cNvSpPr>
            <p:nvPr/>
          </p:nvSpPr>
          <p:spPr bwMode="auto">
            <a:xfrm>
              <a:off x="3681270" y="1523106"/>
              <a:ext cx="1938363" cy="1092200"/>
            </a:xfrm>
            <a:custGeom>
              <a:avLst/>
              <a:gdLst>
                <a:gd name="T0" fmla="*/ 954 w 1034"/>
                <a:gd name="T1" fmla="*/ 252 h 583"/>
                <a:gd name="T2" fmla="*/ 954 w 1034"/>
                <a:gd name="T3" fmla="*/ 249 h 583"/>
                <a:gd name="T4" fmla="*/ 815 w 1034"/>
                <a:gd name="T5" fmla="*/ 110 h 583"/>
                <a:gd name="T6" fmla="*/ 767 w 1034"/>
                <a:gd name="T7" fmla="*/ 119 h 583"/>
                <a:gd name="T8" fmla="*/ 578 w 1034"/>
                <a:gd name="T9" fmla="*/ 0 h 583"/>
                <a:gd name="T10" fmla="*/ 377 w 1034"/>
                <a:gd name="T11" fmla="*/ 152 h 583"/>
                <a:gd name="T12" fmla="*/ 301 w 1034"/>
                <a:gd name="T13" fmla="*/ 131 h 583"/>
                <a:gd name="T14" fmla="*/ 150 w 1034"/>
                <a:gd name="T15" fmla="*/ 282 h 583"/>
                <a:gd name="T16" fmla="*/ 0 w 1034"/>
                <a:gd name="T17" fmla="*/ 432 h 583"/>
                <a:gd name="T18" fmla="*/ 150 w 1034"/>
                <a:gd name="T19" fmla="*/ 583 h 583"/>
                <a:gd name="T20" fmla="*/ 853 w 1034"/>
                <a:gd name="T21" fmla="*/ 583 h 583"/>
                <a:gd name="T22" fmla="*/ 1034 w 1034"/>
                <a:gd name="T23" fmla="*/ 402 h 583"/>
                <a:gd name="T24" fmla="*/ 954 w 1034"/>
                <a:gd name="T25" fmla="*/ 252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4" h="583">
                  <a:moveTo>
                    <a:pt x="954" y="252"/>
                  </a:moveTo>
                  <a:cubicBezTo>
                    <a:pt x="954" y="251"/>
                    <a:pt x="954" y="250"/>
                    <a:pt x="954" y="249"/>
                  </a:cubicBezTo>
                  <a:cubicBezTo>
                    <a:pt x="954" y="172"/>
                    <a:pt x="892" y="110"/>
                    <a:pt x="815" y="110"/>
                  </a:cubicBezTo>
                  <a:cubicBezTo>
                    <a:pt x="798" y="110"/>
                    <a:pt x="782" y="113"/>
                    <a:pt x="767" y="119"/>
                  </a:cubicBezTo>
                  <a:cubicBezTo>
                    <a:pt x="733" y="49"/>
                    <a:pt x="661" y="0"/>
                    <a:pt x="578" y="0"/>
                  </a:cubicBezTo>
                  <a:cubicBezTo>
                    <a:pt x="482" y="0"/>
                    <a:pt x="402" y="64"/>
                    <a:pt x="377" y="152"/>
                  </a:cubicBezTo>
                  <a:cubicBezTo>
                    <a:pt x="355" y="139"/>
                    <a:pt x="329" y="131"/>
                    <a:pt x="301" y="131"/>
                  </a:cubicBezTo>
                  <a:cubicBezTo>
                    <a:pt x="218" y="131"/>
                    <a:pt x="150" y="199"/>
                    <a:pt x="150" y="282"/>
                  </a:cubicBezTo>
                  <a:cubicBezTo>
                    <a:pt x="67" y="282"/>
                    <a:pt x="0" y="349"/>
                    <a:pt x="0" y="432"/>
                  </a:cubicBezTo>
                  <a:cubicBezTo>
                    <a:pt x="0" y="515"/>
                    <a:pt x="67" y="583"/>
                    <a:pt x="150" y="583"/>
                  </a:cubicBezTo>
                  <a:cubicBezTo>
                    <a:pt x="853" y="583"/>
                    <a:pt x="853" y="583"/>
                    <a:pt x="853" y="583"/>
                  </a:cubicBezTo>
                  <a:cubicBezTo>
                    <a:pt x="953" y="583"/>
                    <a:pt x="1034" y="502"/>
                    <a:pt x="1034" y="402"/>
                  </a:cubicBezTo>
                  <a:cubicBezTo>
                    <a:pt x="1034" y="339"/>
                    <a:pt x="1002" y="284"/>
                    <a:pt x="954" y="252"/>
                  </a:cubicBezTo>
                  <a:close/>
                </a:path>
              </a:pathLst>
            </a:custGeom>
            <a:grpFill/>
            <a:ln>
              <a:noFill/>
            </a:ln>
          </p:spPr>
          <p:txBody>
            <a:bodyPr vert="horz" wrap="square" lIns="60960" tIns="30480" rIns="60960" bIns="30480" numCol="1" anchor="t" anchorCtr="0" compatLnSpc="1">
              <a:prstTxWarp prst="textNoShape">
                <a:avLst/>
              </a:prstTxWarp>
            </a:bodyPr>
            <a:lstStyle/>
            <a:p>
              <a:pPr marL="0" marR="0" lvl="0" indent="0" defTabSz="914400" eaLnBrk="1" fontAlgn="auto" latinLnBrk="0" hangingPunct="1">
                <a:lnSpc>
                  <a:spcPts val="15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Calibri Light"/>
              </a:endParaRPr>
            </a:p>
          </p:txBody>
        </p:sp>
        <p:sp>
          <p:nvSpPr>
            <p:cNvPr id="4" name="TextBox 132">
              <a:extLst>
                <a:ext uri="{FF2B5EF4-FFF2-40B4-BE49-F238E27FC236}">
                  <a16:creationId xmlns:a16="http://schemas.microsoft.com/office/drawing/2014/main" id="{4FC975E2-4635-4857-482E-F3567F567874}"/>
                </a:ext>
              </a:extLst>
            </p:cNvPr>
            <p:cNvSpPr txBox="1"/>
            <p:nvPr/>
          </p:nvSpPr>
          <p:spPr>
            <a:xfrm>
              <a:off x="3334688" y="2220394"/>
              <a:ext cx="2807347" cy="380043"/>
            </a:xfrm>
            <a:prstGeom prst="rect">
              <a:avLst/>
            </a:prstGeom>
            <a:grpFill/>
          </p:spPr>
          <p:txBody>
            <a:bodyPr wrap="square" lIns="0" tIns="60963" rIns="0" bIns="0">
              <a:spAutoFit/>
            </a:bodyPr>
            <a:lstStyle/>
            <a:p>
              <a:pPr algn="ctr" defTabSz="609462">
                <a:lnSpc>
                  <a:spcPts val="1500"/>
                </a:lnSpc>
                <a:defRPr/>
              </a:pPr>
              <a:r>
                <a:rPr lang="en-US" sz="6000" b="1" dirty="0">
                  <a:solidFill>
                    <a:prstClr val="white"/>
                  </a:solidFill>
                  <a:effectLst>
                    <a:outerShdw blurRad="38100" dist="38100" dir="2700000" algn="tl">
                      <a:srgbClr val="000000">
                        <a:alpha val="43137"/>
                      </a:srgbClr>
                    </a:outerShdw>
                  </a:effectLst>
                  <a:latin typeface="Lato Regular"/>
                  <a:cs typeface="Lato Regular"/>
                </a:rPr>
                <a:t>1</a:t>
              </a:r>
            </a:p>
          </p:txBody>
        </p:sp>
      </p:grpSp>
      <p:sp>
        <p:nvSpPr>
          <p:cNvPr id="5" name="矩形 4">
            <a:extLst>
              <a:ext uri="{FF2B5EF4-FFF2-40B4-BE49-F238E27FC236}">
                <a16:creationId xmlns:a16="http://schemas.microsoft.com/office/drawing/2014/main" id="{F79E5B23-C6CD-AA44-9208-AC0FE27D1424}"/>
              </a:ext>
            </a:extLst>
          </p:cNvPr>
          <p:cNvSpPr/>
          <p:nvPr/>
        </p:nvSpPr>
        <p:spPr>
          <a:xfrm>
            <a:off x="4482526" y="1470655"/>
            <a:ext cx="6572294" cy="535916"/>
          </a:xfrm>
          <a:prstGeom prst="rect">
            <a:avLst/>
          </a:prstGeom>
        </p:spPr>
        <p:txBody>
          <a:bodyPr wrap="square">
            <a:spAutoFit/>
          </a:bodyPr>
          <a:lstStyle/>
          <a:p>
            <a:pPr fontAlgn="base">
              <a:lnSpc>
                <a:spcPts val="4000"/>
              </a:lnSpc>
              <a:spcBef>
                <a:spcPct val="0"/>
              </a:spcBef>
              <a:spcAft>
                <a:spcPct val="0"/>
              </a:spcAft>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將來可能因失智</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失能或被詐騙，而失去對金錢的掌控。</a:t>
            </a: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endParaRPr>
          </a:p>
        </p:txBody>
      </p:sp>
      <p:grpSp>
        <p:nvGrpSpPr>
          <p:cNvPr id="6" name="群組 5">
            <a:extLst>
              <a:ext uri="{FF2B5EF4-FFF2-40B4-BE49-F238E27FC236}">
                <a16:creationId xmlns:a16="http://schemas.microsoft.com/office/drawing/2014/main" id="{6DF9A022-36E4-27EF-67AD-08062AFE7826}"/>
              </a:ext>
            </a:extLst>
          </p:cNvPr>
          <p:cNvGrpSpPr/>
          <p:nvPr/>
        </p:nvGrpSpPr>
        <p:grpSpPr>
          <a:xfrm>
            <a:off x="2515194" y="2828826"/>
            <a:ext cx="2279360" cy="871946"/>
            <a:chOff x="3334688" y="1523106"/>
            <a:chExt cx="2807347" cy="1092200"/>
          </a:xfrm>
          <a:solidFill>
            <a:schemeClr val="accent4">
              <a:lumMod val="60000"/>
              <a:lumOff val="40000"/>
            </a:schemeClr>
          </a:solidFill>
        </p:grpSpPr>
        <p:sp>
          <p:nvSpPr>
            <p:cNvPr id="9" name="Freeform 78">
              <a:extLst>
                <a:ext uri="{FF2B5EF4-FFF2-40B4-BE49-F238E27FC236}">
                  <a16:creationId xmlns:a16="http://schemas.microsoft.com/office/drawing/2014/main" id="{495E62CE-5EDE-A79D-FA50-71A7A4AB5AD8}"/>
                </a:ext>
              </a:extLst>
            </p:cNvPr>
            <p:cNvSpPr>
              <a:spLocks/>
            </p:cNvSpPr>
            <p:nvPr/>
          </p:nvSpPr>
          <p:spPr bwMode="auto">
            <a:xfrm>
              <a:off x="3681270" y="1523106"/>
              <a:ext cx="1938363" cy="1092200"/>
            </a:xfrm>
            <a:custGeom>
              <a:avLst/>
              <a:gdLst>
                <a:gd name="T0" fmla="*/ 954 w 1034"/>
                <a:gd name="T1" fmla="*/ 252 h 583"/>
                <a:gd name="T2" fmla="*/ 954 w 1034"/>
                <a:gd name="T3" fmla="*/ 249 h 583"/>
                <a:gd name="T4" fmla="*/ 815 w 1034"/>
                <a:gd name="T5" fmla="*/ 110 h 583"/>
                <a:gd name="T6" fmla="*/ 767 w 1034"/>
                <a:gd name="T7" fmla="*/ 119 h 583"/>
                <a:gd name="T8" fmla="*/ 578 w 1034"/>
                <a:gd name="T9" fmla="*/ 0 h 583"/>
                <a:gd name="T10" fmla="*/ 377 w 1034"/>
                <a:gd name="T11" fmla="*/ 152 h 583"/>
                <a:gd name="T12" fmla="*/ 301 w 1034"/>
                <a:gd name="T13" fmla="*/ 131 h 583"/>
                <a:gd name="T14" fmla="*/ 150 w 1034"/>
                <a:gd name="T15" fmla="*/ 282 h 583"/>
                <a:gd name="T16" fmla="*/ 0 w 1034"/>
                <a:gd name="T17" fmla="*/ 432 h 583"/>
                <a:gd name="T18" fmla="*/ 150 w 1034"/>
                <a:gd name="T19" fmla="*/ 583 h 583"/>
                <a:gd name="T20" fmla="*/ 853 w 1034"/>
                <a:gd name="T21" fmla="*/ 583 h 583"/>
                <a:gd name="T22" fmla="*/ 1034 w 1034"/>
                <a:gd name="T23" fmla="*/ 402 h 583"/>
                <a:gd name="T24" fmla="*/ 954 w 1034"/>
                <a:gd name="T25" fmla="*/ 252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4" h="583">
                  <a:moveTo>
                    <a:pt x="954" y="252"/>
                  </a:moveTo>
                  <a:cubicBezTo>
                    <a:pt x="954" y="251"/>
                    <a:pt x="954" y="250"/>
                    <a:pt x="954" y="249"/>
                  </a:cubicBezTo>
                  <a:cubicBezTo>
                    <a:pt x="954" y="172"/>
                    <a:pt x="892" y="110"/>
                    <a:pt x="815" y="110"/>
                  </a:cubicBezTo>
                  <a:cubicBezTo>
                    <a:pt x="798" y="110"/>
                    <a:pt x="782" y="113"/>
                    <a:pt x="767" y="119"/>
                  </a:cubicBezTo>
                  <a:cubicBezTo>
                    <a:pt x="733" y="49"/>
                    <a:pt x="661" y="0"/>
                    <a:pt x="578" y="0"/>
                  </a:cubicBezTo>
                  <a:cubicBezTo>
                    <a:pt x="482" y="0"/>
                    <a:pt x="402" y="64"/>
                    <a:pt x="377" y="152"/>
                  </a:cubicBezTo>
                  <a:cubicBezTo>
                    <a:pt x="355" y="139"/>
                    <a:pt x="329" y="131"/>
                    <a:pt x="301" y="131"/>
                  </a:cubicBezTo>
                  <a:cubicBezTo>
                    <a:pt x="218" y="131"/>
                    <a:pt x="150" y="199"/>
                    <a:pt x="150" y="282"/>
                  </a:cubicBezTo>
                  <a:cubicBezTo>
                    <a:pt x="67" y="282"/>
                    <a:pt x="0" y="349"/>
                    <a:pt x="0" y="432"/>
                  </a:cubicBezTo>
                  <a:cubicBezTo>
                    <a:pt x="0" y="515"/>
                    <a:pt x="67" y="583"/>
                    <a:pt x="150" y="583"/>
                  </a:cubicBezTo>
                  <a:cubicBezTo>
                    <a:pt x="853" y="583"/>
                    <a:pt x="853" y="583"/>
                    <a:pt x="853" y="583"/>
                  </a:cubicBezTo>
                  <a:cubicBezTo>
                    <a:pt x="953" y="583"/>
                    <a:pt x="1034" y="502"/>
                    <a:pt x="1034" y="402"/>
                  </a:cubicBezTo>
                  <a:cubicBezTo>
                    <a:pt x="1034" y="339"/>
                    <a:pt x="1002" y="284"/>
                    <a:pt x="954" y="252"/>
                  </a:cubicBezTo>
                  <a:close/>
                </a:path>
              </a:pathLst>
            </a:custGeom>
            <a:grpFill/>
            <a:ln>
              <a:noFill/>
            </a:ln>
          </p:spPr>
          <p:txBody>
            <a:bodyPr vert="horz" wrap="square" lIns="60960" tIns="30480" rIns="60960" bIns="30480" numCol="1" anchor="t" anchorCtr="0" compatLnSpc="1">
              <a:prstTxWarp prst="textNoShape">
                <a:avLst/>
              </a:prstTxWarp>
            </a:bodyPr>
            <a:lstStyle/>
            <a:p>
              <a:pPr marL="0" marR="0" lvl="0" indent="0" defTabSz="914400" eaLnBrk="1" fontAlgn="auto" latinLnBrk="0" hangingPunct="1">
                <a:lnSpc>
                  <a:spcPts val="15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DF7A60"/>
                </a:solidFill>
                <a:effectLst/>
                <a:uLnTx/>
                <a:uFillTx/>
                <a:latin typeface="Calibri Light"/>
              </a:endParaRPr>
            </a:p>
          </p:txBody>
        </p:sp>
        <p:sp>
          <p:nvSpPr>
            <p:cNvPr id="10" name="TextBox 132">
              <a:extLst>
                <a:ext uri="{FF2B5EF4-FFF2-40B4-BE49-F238E27FC236}">
                  <a16:creationId xmlns:a16="http://schemas.microsoft.com/office/drawing/2014/main" id="{E7684D36-4C86-641C-E72D-A173BE3461A0}"/>
                </a:ext>
              </a:extLst>
            </p:cNvPr>
            <p:cNvSpPr txBox="1"/>
            <p:nvPr/>
          </p:nvSpPr>
          <p:spPr>
            <a:xfrm>
              <a:off x="3334688" y="2220394"/>
              <a:ext cx="2807347" cy="380043"/>
            </a:xfrm>
            <a:prstGeom prst="rect">
              <a:avLst/>
            </a:prstGeom>
            <a:grpFill/>
          </p:spPr>
          <p:txBody>
            <a:bodyPr wrap="square" lIns="0" tIns="60963" rIns="0" bIns="0">
              <a:spAutoFit/>
            </a:bodyPr>
            <a:lstStyle/>
            <a:p>
              <a:pPr algn="ctr" defTabSz="609462">
                <a:lnSpc>
                  <a:spcPts val="1500"/>
                </a:lnSpc>
                <a:defRPr/>
              </a:pPr>
              <a:r>
                <a:rPr lang="en-US" sz="6000" b="1" dirty="0">
                  <a:solidFill>
                    <a:schemeClr val="bg1"/>
                  </a:solidFill>
                  <a:effectLst>
                    <a:outerShdw blurRad="38100" dist="38100" dir="2700000" algn="tl">
                      <a:srgbClr val="000000">
                        <a:alpha val="43137"/>
                      </a:srgbClr>
                    </a:outerShdw>
                  </a:effectLst>
                  <a:latin typeface="Lato Regular"/>
                  <a:cs typeface="Lato Regular"/>
                </a:rPr>
                <a:t>2</a:t>
              </a:r>
            </a:p>
          </p:txBody>
        </p:sp>
      </p:grpSp>
      <p:grpSp>
        <p:nvGrpSpPr>
          <p:cNvPr id="11" name="群組 10">
            <a:extLst>
              <a:ext uri="{FF2B5EF4-FFF2-40B4-BE49-F238E27FC236}">
                <a16:creationId xmlns:a16="http://schemas.microsoft.com/office/drawing/2014/main" id="{0E6D16E5-72F8-00A2-B532-C7BC63AF20F8}"/>
              </a:ext>
            </a:extLst>
          </p:cNvPr>
          <p:cNvGrpSpPr/>
          <p:nvPr/>
        </p:nvGrpSpPr>
        <p:grpSpPr>
          <a:xfrm>
            <a:off x="3127193" y="4288068"/>
            <a:ext cx="2374120" cy="871946"/>
            <a:chOff x="3334688" y="1523106"/>
            <a:chExt cx="2807347" cy="1092200"/>
          </a:xfrm>
          <a:solidFill>
            <a:srgbClr val="A0D0E3"/>
          </a:solidFill>
        </p:grpSpPr>
        <p:sp>
          <p:nvSpPr>
            <p:cNvPr id="12" name="Freeform 78">
              <a:extLst>
                <a:ext uri="{FF2B5EF4-FFF2-40B4-BE49-F238E27FC236}">
                  <a16:creationId xmlns:a16="http://schemas.microsoft.com/office/drawing/2014/main" id="{52D74B06-57C1-49B8-C8EC-945938CBCF5E}"/>
                </a:ext>
              </a:extLst>
            </p:cNvPr>
            <p:cNvSpPr>
              <a:spLocks/>
            </p:cNvSpPr>
            <p:nvPr/>
          </p:nvSpPr>
          <p:spPr bwMode="auto">
            <a:xfrm>
              <a:off x="3681270" y="1523106"/>
              <a:ext cx="1938363" cy="1092200"/>
            </a:xfrm>
            <a:custGeom>
              <a:avLst/>
              <a:gdLst>
                <a:gd name="T0" fmla="*/ 954 w 1034"/>
                <a:gd name="T1" fmla="*/ 252 h 583"/>
                <a:gd name="T2" fmla="*/ 954 w 1034"/>
                <a:gd name="T3" fmla="*/ 249 h 583"/>
                <a:gd name="T4" fmla="*/ 815 w 1034"/>
                <a:gd name="T5" fmla="*/ 110 h 583"/>
                <a:gd name="T6" fmla="*/ 767 w 1034"/>
                <a:gd name="T7" fmla="*/ 119 h 583"/>
                <a:gd name="T8" fmla="*/ 578 w 1034"/>
                <a:gd name="T9" fmla="*/ 0 h 583"/>
                <a:gd name="T10" fmla="*/ 377 w 1034"/>
                <a:gd name="T11" fmla="*/ 152 h 583"/>
                <a:gd name="T12" fmla="*/ 301 w 1034"/>
                <a:gd name="T13" fmla="*/ 131 h 583"/>
                <a:gd name="T14" fmla="*/ 150 w 1034"/>
                <a:gd name="T15" fmla="*/ 282 h 583"/>
                <a:gd name="T16" fmla="*/ 0 w 1034"/>
                <a:gd name="T17" fmla="*/ 432 h 583"/>
                <a:gd name="T18" fmla="*/ 150 w 1034"/>
                <a:gd name="T19" fmla="*/ 583 h 583"/>
                <a:gd name="T20" fmla="*/ 853 w 1034"/>
                <a:gd name="T21" fmla="*/ 583 h 583"/>
                <a:gd name="T22" fmla="*/ 1034 w 1034"/>
                <a:gd name="T23" fmla="*/ 402 h 583"/>
                <a:gd name="T24" fmla="*/ 954 w 1034"/>
                <a:gd name="T25" fmla="*/ 252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4" h="583">
                  <a:moveTo>
                    <a:pt x="954" y="252"/>
                  </a:moveTo>
                  <a:cubicBezTo>
                    <a:pt x="954" y="251"/>
                    <a:pt x="954" y="250"/>
                    <a:pt x="954" y="249"/>
                  </a:cubicBezTo>
                  <a:cubicBezTo>
                    <a:pt x="954" y="172"/>
                    <a:pt x="892" y="110"/>
                    <a:pt x="815" y="110"/>
                  </a:cubicBezTo>
                  <a:cubicBezTo>
                    <a:pt x="798" y="110"/>
                    <a:pt x="782" y="113"/>
                    <a:pt x="767" y="119"/>
                  </a:cubicBezTo>
                  <a:cubicBezTo>
                    <a:pt x="733" y="49"/>
                    <a:pt x="661" y="0"/>
                    <a:pt x="578" y="0"/>
                  </a:cubicBezTo>
                  <a:cubicBezTo>
                    <a:pt x="482" y="0"/>
                    <a:pt x="402" y="64"/>
                    <a:pt x="377" y="152"/>
                  </a:cubicBezTo>
                  <a:cubicBezTo>
                    <a:pt x="355" y="139"/>
                    <a:pt x="329" y="131"/>
                    <a:pt x="301" y="131"/>
                  </a:cubicBezTo>
                  <a:cubicBezTo>
                    <a:pt x="218" y="131"/>
                    <a:pt x="150" y="199"/>
                    <a:pt x="150" y="282"/>
                  </a:cubicBezTo>
                  <a:cubicBezTo>
                    <a:pt x="67" y="282"/>
                    <a:pt x="0" y="349"/>
                    <a:pt x="0" y="432"/>
                  </a:cubicBezTo>
                  <a:cubicBezTo>
                    <a:pt x="0" y="515"/>
                    <a:pt x="67" y="583"/>
                    <a:pt x="150" y="583"/>
                  </a:cubicBezTo>
                  <a:cubicBezTo>
                    <a:pt x="853" y="583"/>
                    <a:pt x="853" y="583"/>
                    <a:pt x="853" y="583"/>
                  </a:cubicBezTo>
                  <a:cubicBezTo>
                    <a:pt x="953" y="583"/>
                    <a:pt x="1034" y="502"/>
                    <a:pt x="1034" y="402"/>
                  </a:cubicBezTo>
                  <a:cubicBezTo>
                    <a:pt x="1034" y="339"/>
                    <a:pt x="1002" y="284"/>
                    <a:pt x="954" y="252"/>
                  </a:cubicBezTo>
                  <a:close/>
                </a:path>
              </a:pathLst>
            </a:custGeom>
            <a:grpFill/>
            <a:ln>
              <a:noFill/>
            </a:ln>
          </p:spPr>
          <p:txBody>
            <a:bodyPr vert="horz" wrap="square" lIns="60960" tIns="30480" rIns="60960" bIns="30480" numCol="1" anchor="t" anchorCtr="0" compatLnSpc="1">
              <a:prstTxWarp prst="textNoShape">
                <a:avLst/>
              </a:prstTxWarp>
            </a:bodyPr>
            <a:lstStyle/>
            <a:p>
              <a:pPr marL="0" marR="0" lvl="0" indent="0" defTabSz="914400" eaLnBrk="1" fontAlgn="auto" latinLnBrk="0" hangingPunct="1">
                <a:lnSpc>
                  <a:spcPts val="15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Calibri Light"/>
              </a:endParaRPr>
            </a:p>
          </p:txBody>
        </p:sp>
        <p:sp>
          <p:nvSpPr>
            <p:cNvPr id="14" name="TextBox 132">
              <a:extLst>
                <a:ext uri="{FF2B5EF4-FFF2-40B4-BE49-F238E27FC236}">
                  <a16:creationId xmlns:a16="http://schemas.microsoft.com/office/drawing/2014/main" id="{D7D8C6BE-DCDE-C91A-83C7-3102C3D6734A}"/>
                </a:ext>
              </a:extLst>
            </p:cNvPr>
            <p:cNvSpPr txBox="1"/>
            <p:nvPr/>
          </p:nvSpPr>
          <p:spPr>
            <a:xfrm>
              <a:off x="3334688" y="2220394"/>
              <a:ext cx="2807347" cy="380043"/>
            </a:xfrm>
            <a:prstGeom prst="rect">
              <a:avLst/>
            </a:prstGeom>
            <a:grpFill/>
          </p:spPr>
          <p:txBody>
            <a:bodyPr wrap="square" lIns="0" tIns="60963" rIns="0" bIns="0">
              <a:spAutoFit/>
            </a:bodyPr>
            <a:lstStyle/>
            <a:p>
              <a:pPr algn="ctr" defTabSz="609462">
                <a:lnSpc>
                  <a:spcPts val="1500"/>
                </a:lnSpc>
                <a:defRPr/>
              </a:pPr>
              <a:r>
                <a:rPr lang="en-US" sz="6000" b="1" dirty="0">
                  <a:solidFill>
                    <a:prstClr val="white"/>
                  </a:solidFill>
                  <a:effectLst>
                    <a:outerShdw blurRad="38100" dist="38100" dir="2700000" algn="tl">
                      <a:srgbClr val="000000">
                        <a:alpha val="43137"/>
                      </a:srgbClr>
                    </a:outerShdw>
                  </a:effectLst>
                  <a:latin typeface="Lato Regular"/>
                  <a:cs typeface="Lato Regular"/>
                </a:rPr>
                <a:t>3</a:t>
              </a:r>
            </a:p>
          </p:txBody>
        </p:sp>
      </p:grpSp>
      <p:grpSp>
        <p:nvGrpSpPr>
          <p:cNvPr id="15" name="群組 14">
            <a:extLst>
              <a:ext uri="{FF2B5EF4-FFF2-40B4-BE49-F238E27FC236}">
                <a16:creationId xmlns:a16="http://schemas.microsoft.com/office/drawing/2014/main" id="{E6B23DA0-36A4-F1BD-9009-22FDE6AF3CEA}"/>
              </a:ext>
            </a:extLst>
          </p:cNvPr>
          <p:cNvGrpSpPr/>
          <p:nvPr/>
        </p:nvGrpSpPr>
        <p:grpSpPr>
          <a:xfrm>
            <a:off x="3764601" y="5573004"/>
            <a:ext cx="2374120" cy="905097"/>
            <a:chOff x="3334688" y="1549780"/>
            <a:chExt cx="2807347" cy="1133725"/>
          </a:xfrm>
          <a:solidFill>
            <a:schemeClr val="accent5">
              <a:lumMod val="60000"/>
              <a:lumOff val="40000"/>
            </a:schemeClr>
          </a:solidFill>
        </p:grpSpPr>
        <p:sp>
          <p:nvSpPr>
            <p:cNvPr id="16" name="Freeform 78">
              <a:extLst>
                <a:ext uri="{FF2B5EF4-FFF2-40B4-BE49-F238E27FC236}">
                  <a16:creationId xmlns:a16="http://schemas.microsoft.com/office/drawing/2014/main" id="{55DE4667-1835-713C-3388-56F52CC6613E}"/>
                </a:ext>
              </a:extLst>
            </p:cNvPr>
            <p:cNvSpPr>
              <a:spLocks/>
            </p:cNvSpPr>
            <p:nvPr/>
          </p:nvSpPr>
          <p:spPr bwMode="auto">
            <a:xfrm>
              <a:off x="3749962" y="1549780"/>
              <a:ext cx="1938363" cy="1092200"/>
            </a:xfrm>
            <a:custGeom>
              <a:avLst/>
              <a:gdLst>
                <a:gd name="T0" fmla="*/ 954 w 1034"/>
                <a:gd name="T1" fmla="*/ 252 h 583"/>
                <a:gd name="T2" fmla="*/ 954 w 1034"/>
                <a:gd name="T3" fmla="*/ 249 h 583"/>
                <a:gd name="T4" fmla="*/ 815 w 1034"/>
                <a:gd name="T5" fmla="*/ 110 h 583"/>
                <a:gd name="T6" fmla="*/ 767 w 1034"/>
                <a:gd name="T7" fmla="*/ 119 h 583"/>
                <a:gd name="T8" fmla="*/ 578 w 1034"/>
                <a:gd name="T9" fmla="*/ 0 h 583"/>
                <a:gd name="T10" fmla="*/ 377 w 1034"/>
                <a:gd name="T11" fmla="*/ 152 h 583"/>
                <a:gd name="T12" fmla="*/ 301 w 1034"/>
                <a:gd name="T13" fmla="*/ 131 h 583"/>
                <a:gd name="T14" fmla="*/ 150 w 1034"/>
                <a:gd name="T15" fmla="*/ 282 h 583"/>
                <a:gd name="T16" fmla="*/ 0 w 1034"/>
                <a:gd name="T17" fmla="*/ 432 h 583"/>
                <a:gd name="T18" fmla="*/ 150 w 1034"/>
                <a:gd name="T19" fmla="*/ 583 h 583"/>
                <a:gd name="T20" fmla="*/ 853 w 1034"/>
                <a:gd name="T21" fmla="*/ 583 h 583"/>
                <a:gd name="T22" fmla="*/ 1034 w 1034"/>
                <a:gd name="T23" fmla="*/ 402 h 583"/>
                <a:gd name="T24" fmla="*/ 954 w 1034"/>
                <a:gd name="T25" fmla="*/ 252 h 5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4" h="583">
                  <a:moveTo>
                    <a:pt x="954" y="252"/>
                  </a:moveTo>
                  <a:cubicBezTo>
                    <a:pt x="954" y="251"/>
                    <a:pt x="954" y="250"/>
                    <a:pt x="954" y="249"/>
                  </a:cubicBezTo>
                  <a:cubicBezTo>
                    <a:pt x="954" y="172"/>
                    <a:pt x="892" y="110"/>
                    <a:pt x="815" y="110"/>
                  </a:cubicBezTo>
                  <a:cubicBezTo>
                    <a:pt x="798" y="110"/>
                    <a:pt x="782" y="113"/>
                    <a:pt x="767" y="119"/>
                  </a:cubicBezTo>
                  <a:cubicBezTo>
                    <a:pt x="733" y="49"/>
                    <a:pt x="661" y="0"/>
                    <a:pt x="578" y="0"/>
                  </a:cubicBezTo>
                  <a:cubicBezTo>
                    <a:pt x="482" y="0"/>
                    <a:pt x="402" y="64"/>
                    <a:pt x="377" y="152"/>
                  </a:cubicBezTo>
                  <a:cubicBezTo>
                    <a:pt x="355" y="139"/>
                    <a:pt x="329" y="131"/>
                    <a:pt x="301" y="131"/>
                  </a:cubicBezTo>
                  <a:cubicBezTo>
                    <a:pt x="218" y="131"/>
                    <a:pt x="150" y="199"/>
                    <a:pt x="150" y="282"/>
                  </a:cubicBezTo>
                  <a:cubicBezTo>
                    <a:pt x="67" y="282"/>
                    <a:pt x="0" y="349"/>
                    <a:pt x="0" y="432"/>
                  </a:cubicBezTo>
                  <a:cubicBezTo>
                    <a:pt x="0" y="515"/>
                    <a:pt x="67" y="583"/>
                    <a:pt x="150" y="583"/>
                  </a:cubicBezTo>
                  <a:cubicBezTo>
                    <a:pt x="853" y="583"/>
                    <a:pt x="853" y="583"/>
                    <a:pt x="853" y="583"/>
                  </a:cubicBezTo>
                  <a:cubicBezTo>
                    <a:pt x="953" y="583"/>
                    <a:pt x="1034" y="502"/>
                    <a:pt x="1034" y="402"/>
                  </a:cubicBezTo>
                  <a:cubicBezTo>
                    <a:pt x="1034" y="339"/>
                    <a:pt x="1002" y="284"/>
                    <a:pt x="954" y="252"/>
                  </a:cubicBezTo>
                  <a:close/>
                </a:path>
              </a:pathLst>
            </a:custGeom>
            <a:grpFill/>
            <a:ln>
              <a:noFill/>
            </a:ln>
          </p:spPr>
          <p:txBody>
            <a:bodyPr vert="horz" wrap="square" lIns="60960" tIns="30480" rIns="60960" bIns="30480" numCol="1" anchor="t" anchorCtr="0" compatLnSpc="1">
              <a:prstTxWarp prst="textNoShape">
                <a:avLst/>
              </a:prstTxWarp>
            </a:bodyPr>
            <a:lstStyle/>
            <a:p>
              <a:pPr marL="0" marR="0" lvl="0" indent="0" defTabSz="914400" eaLnBrk="1" fontAlgn="auto" latinLnBrk="0" hangingPunct="1">
                <a:lnSpc>
                  <a:spcPts val="15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44546A"/>
                </a:solidFill>
                <a:effectLst/>
                <a:uLnTx/>
                <a:uFillTx/>
                <a:latin typeface="Calibri Light"/>
              </a:endParaRPr>
            </a:p>
          </p:txBody>
        </p:sp>
        <p:sp>
          <p:nvSpPr>
            <p:cNvPr id="17" name="TextBox 132">
              <a:extLst>
                <a:ext uri="{FF2B5EF4-FFF2-40B4-BE49-F238E27FC236}">
                  <a16:creationId xmlns:a16="http://schemas.microsoft.com/office/drawing/2014/main" id="{01D2865B-7D2B-9217-27B2-61BE97BFF14C}"/>
                </a:ext>
              </a:extLst>
            </p:cNvPr>
            <p:cNvSpPr txBox="1"/>
            <p:nvPr/>
          </p:nvSpPr>
          <p:spPr>
            <a:xfrm>
              <a:off x="3334688" y="2220394"/>
              <a:ext cx="2807347" cy="463111"/>
            </a:xfrm>
            <a:prstGeom prst="rect">
              <a:avLst/>
            </a:prstGeom>
            <a:grpFill/>
          </p:spPr>
          <p:txBody>
            <a:bodyPr wrap="square" lIns="0" tIns="60963" rIns="0" bIns="0">
              <a:spAutoFit/>
            </a:bodyPr>
            <a:lstStyle/>
            <a:p>
              <a:pPr algn="ctr" defTabSz="609462">
                <a:lnSpc>
                  <a:spcPts val="1500"/>
                </a:lnSpc>
                <a:defRPr/>
              </a:pPr>
              <a:r>
                <a:rPr lang="en-US" altLang="zh-TW" sz="6000" b="1" dirty="0">
                  <a:solidFill>
                    <a:prstClr val="white"/>
                  </a:solidFill>
                  <a:effectLst>
                    <a:outerShdw blurRad="38100" dist="38100" dir="2700000" algn="tl">
                      <a:srgbClr val="000000">
                        <a:alpha val="43137"/>
                      </a:srgbClr>
                    </a:outerShdw>
                  </a:effectLst>
                  <a:latin typeface="Lato Regular"/>
                  <a:cs typeface="Lato Regular"/>
                </a:rPr>
                <a:t>4</a:t>
              </a:r>
              <a:endParaRPr lang="en-US" sz="6000" b="1" dirty="0">
                <a:solidFill>
                  <a:prstClr val="white"/>
                </a:solidFill>
                <a:effectLst>
                  <a:outerShdw blurRad="38100" dist="38100" dir="2700000" algn="tl">
                    <a:srgbClr val="000000">
                      <a:alpha val="43137"/>
                    </a:srgbClr>
                  </a:outerShdw>
                </a:effectLst>
                <a:latin typeface="Lato Regular"/>
                <a:cs typeface="Lato Regular"/>
              </a:endParaRPr>
            </a:p>
          </p:txBody>
        </p:sp>
      </p:grpSp>
      <p:sp>
        <p:nvSpPr>
          <p:cNvPr id="18" name="矩形 17">
            <a:extLst>
              <a:ext uri="{FF2B5EF4-FFF2-40B4-BE49-F238E27FC236}">
                <a16:creationId xmlns:a16="http://schemas.microsoft.com/office/drawing/2014/main" id="{2805418D-0458-D183-8BB6-627BD8B3CD73}"/>
              </a:ext>
            </a:extLst>
          </p:cNvPr>
          <p:cNvSpPr/>
          <p:nvPr/>
        </p:nvSpPr>
        <p:spPr>
          <a:xfrm>
            <a:off x="4786895" y="2927885"/>
            <a:ext cx="6267925" cy="535916"/>
          </a:xfrm>
          <a:prstGeom prst="rect">
            <a:avLst/>
          </a:prstGeom>
        </p:spPr>
        <p:txBody>
          <a:bodyPr wrap="square">
            <a:spAutoFit/>
          </a:bodyPr>
          <a:lstStyle/>
          <a:p>
            <a:pPr fontAlgn="base">
              <a:lnSpc>
                <a:spcPts val="4000"/>
              </a:lnSpc>
              <a:spcBef>
                <a:spcPct val="0"/>
              </a:spcBef>
              <a:spcAft>
                <a:spcPct val="0"/>
              </a:spcAft>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「養兒不見得防老」，確保依據自己的所需來花用。</a:t>
            </a: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endParaRPr>
          </a:p>
        </p:txBody>
      </p:sp>
      <p:sp>
        <p:nvSpPr>
          <p:cNvPr id="19" name="矩形 18">
            <a:extLst>
              <a:ext uri="{FF2B5EF4-FFF2-40B4-BE49-F238E27FC236}">
                <a16:creationId xmlns:a16="http://schemas.microsoft.com/office/drawing/2014/main" id="{B77C49C8-4342-EF5E-3114-85CC748D6D46}"/>
              </a:ext>
            </a:extLst>
          </p:cNvPr>
          <p:cNvSpPr/>
          <p:nvPr/>
        </p:nvSpPr>
        <p:spPr>
          <a:xfrm>
            <a:off x="5543861" y="4405871"/>
            <a:ext cx="6267925" cy="535916"/>
          </a:xfrm>
          <a:prstGeom prst="rect">
            <a:avLst/>
          </a:prstGeom>
        </p:spPr>
        <p:txBody>
          <a:bodyPr wrap="square">
            <a:spAutoFit/>
          </a:bodyPr>
          <a:lstStyle/>
          <a:p>
            <a:pPr fontAlgn="base">
              <a:lnSpc>
                <a:spcPts val="4000"/>
              </a:lnSpc>
              <a:spcBef>
                <a:spcPct val="0"/>
              </a:spcBef>
              <a:spcAft>
                <a:spcPct val="0"/>
              </a:spcAft>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身心健康走下坡時，能夠有錢可以讓自己安心支配。</a:t>
            </a: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endParaRPr>
          </a:p>
        </p:txBody>
      </p:sp>
      <p:sp>
        <p:nvSpPr>
          <p:cNvPr id="8" name="矩形 7">
            <a:extLst>
              <a:ext uri="{FF2B5EF4-FFF2-40B4-BE49-F238E27FC236}">
                <a16:creationId xmlns:a16="http://schemas.microsoft.com/office/drawing/2014/main" id="{BFAF9A34-822C-902B-5035-CD3DFC9EA218}"/>
              </a:ext>
            </a:extLst>
          </p:cNvPr>
          <p:cNvSpPr/>
          <p:nvPr/>
        </p:nvSpPr>
        <p:spPr>
          <a:xfrm>
            <a:off x="6447537" y="5470424"/>
            <a:ext cx="4663494" cy="1048877"/>
          </a:xfrm>
          <a:prstGeom prst="rect">
            <a:avLst/>
          </a:prstGeom>
        </p:spPr>
        <p:txBody>
          <a:bodyPr wrap="square">
            <a:spAutoFit/>
          </a:bodyPr>
          <a:lstStyle/>
          <a:p>
            <a:pPr fontAlgn="base">
              <a:lnSpc>
                <a:spcPts val="4000"/>
              </a:lnSpc>
              <a:spcBef>
                <a:spcPct val="0"/>
              </a:spcBef>
              <a:spcAft>
                <a:spcPct val="0"/>
              </a:spcAft>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透過設計「樂活專戶」的控管機制。</a:t>
            </a:r>
            <a:endPar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endParaRPr>
          </a:p>
          <a:p>
            <a:pPr fontAlgn="base">
              <a:lnSpc>
                <a:spcPts val="4000"/>
              </a:lnSpc>
              <a:spcBef>
                <a:spcPct val="0"/>
              </a:spcBef>
              <a:spcAft>
                <a:spcPct val="0"/>
              </a:spcAft>
            </a:pP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  </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專款專用</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Wingdings" panose="05000000000000000000" pitchFamily="2" charset="2"/>
              </a:rPr>
              <a:t></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生活日常</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醫療</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a:t>
            </a:r>
            <a:r>
              <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照護</a:t>
            </a:r>
            <a:r>
              <a:rPr lang="en-US" altLang="zh-TW"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rPr>
              <a:t>)</a:t>
            </a:r>
            <a:endParaRPr lang="zh-TW" altLang="en-US" sz="2000" b="1" dirty="0">
              <a:solidFill>
                <a:schemeClr val="tx1">
                  <a:lumMod val="75000"/>
                  <a:lumOff val="25000"/>
                </a:schemeClr>
              </a:solidFill>
              <a:latin typeface="微軟正黑體" panose="020B0604030504040204" pitchFamily="34" charset="-120"/>
              <a:ea typeface="微軟正黑體" panose="020B0604030504040204" pitchFamily="34" charset="-120"/>
              <a:sym typeface="方正姚体" panose="02010601030101010101" pitchFamily="2" charset="-122"/>
            </a:endParaRPr>
          </a:p>
        </p:txBody>
      </p:sp>
      <p:sp>
        <p:nvSpPr>
          <p:cNvPr id="7" name="投影片編號版面配置區 11">
            <a:extLst>
              <a:ext uri="{FF2B5EF4-FFF2-40B4-BE49-F238E27FC236}">
                <a16:creationId xmlns:a16="http://schemas.microsoft.com/office/drawing/2014/main" id="{52D8024B-DDE0-292C-958F-63EB7B2E4D5D}"/>
              </a:ext>
            </a:extLst>
          </p:cNvPr>
          <p:cNvSpPr>
            <a:spLocks noGrp="1"/>
          </p:cNvSpPr>
          <p:nvPr>
            <p:ph type="sldNum" sz="quarter" idx="12"/>
          </p:nvPr>
        </p:nvSpPr>
        <p:spPr>
          <a:xfrm>
            <a:off x="11762793" y="100701"/>
            <a:ext cx="429207" cy="365125"/>
          </a:xfrm>
        </p:spPr>
        <p:txBody>
          <a:bodyPr/>
          <a:lstStyle/>
          <a:p>
            <a:fld id="{7BD80B0F-6881-4047-A1BD-5901B0F00B99}" type="slidenum">
              <a:rPr lang="zh-CN" altLang="en-US" smtClean="0"/>
              <a:t>68</a:t>
            </a:fld>
            <a:endParaRPr lang="zh-CN" altLang="en-US" dirty="0"/>
          </a:p>
        </p:txBody>
      </p:sp>
    </p:spTree>
    <p:extLst>
      <p:ext uri="{BB962C8B-B14F-4D97-AF65-F5344CB8AC3E}">
        <p14:creationId xmlns:p14="http://schemas.microsoft.com/office/powerpoint/2010/main" val="390077218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19610-6981-46B1-5329-F5128F31782A}"/>
            </a:ext>
          </a:extLst>
        </p:cNvPr>
        <p:cNvGrpSpPr/>
        <p:nvPr/>
      </p:nvGrpSpPr>
      <p:grpSpPr>
        <a:xfrm>
          <a:off x="0" y="0"/>
          <a:ext cx="0" cy="0"/>
          <a:chOff x="0" y="0"/>
          <a:chExt cx="0" cy="0"/>
        </a:xfrm>
      </p:grpSpPr>
      <p:sp>
        <p:nvSpPr>
          <p:cNvPr id="66" name="ïş1ídè">
            <a:extLst>
              <a:ext uri="{FF2B5EF4-FFF2-40B4-BE49-F238E27FC236}">
                <a16:creationId xmlns:a16="http://schemas.microsoft.com/office/drawing/2014/main" id="{887B4750-D027-9B3F-A9FE-74BB1D986AAB}"/>
              </a:ext>
            </a:extLst>
          </p:cNvPr>
          <p:cNvSpPr txBox="1"/>
          <p:nvPr/>
        </p:nvSpPr>
        <p:spPr>
          <a:xfrm>
            <a:off x="-963238" y="328751"/>
            <a:ext cx="8422023" cy="614649"/>
          </a:xfrm>
          <a:prstGeom prst="rect">
            <a:avLst/>
          </a:prstGeom>
          <a:noFill/>
        </p:spPr>
        <p:txBody>
          <a:bodyPr wrap="square">
            <a:noAutofit/>
          </a:bodyPr>
          <a:lstStyle/>
          <a:p>
            <a:pPr lvl="0" algn="ctr" defTabSz="914400">
              <a:defRPr/>
            </a:pPr>
            <a:r>
              <a:rPr lang="zh-TW" altLang="en-US"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安養信託 規劃示意圖</a:t>
            </a:r>
            <a:endParaRPr kumimoji="0" lang="zh-CN" altLang="en-US"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endParaRPr>
          </a:p>
        </p:txBody>
      </p:sp>
      <p:sp>
        <p:nvSpPr>
          <p:cNvPr id="13" name="投影片編號版面配置區 11">
            <a:extLst>
              <a:ext uri="{FF2B5EF4-FFF2-40B4-BE49-F238E27FC236}">
                <a16:creationId xmlns:a16="http://schemas.microsoft.com/office/drawing/2014/main" id="{B4A7679E-BAD7-BF5B-7BE9-3C6943EF111C}"/>
              </a:ext>
            </a:extLst>
          </p:cNvPr>
          <p:cNvSpPr txBox="1">
            <a:spLocks/>
          </p:cNvSpPr>
          <p:nvPr/>
        </p:nvSpPr>
        <p:spPr>
          <a:xfrm>
            <a:off x="9383771" y="6478101"/>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000" dirty="0">
              <a:solidFill>
                <a:schemeClr val="bg1"/>
              </a:solidFill>
            </a:endParaRPr>
          </a:p>
        </p:txBody>
      </p:sp>
      <p:sp>
        <p:nvSpPr>
          <p:cNvPr id="2" name="投影片編號版面配置區 11">
            <a:extLst>
              <a:ext uri="{FF2B5EF4-FFF2-40B4-BE49-F238E27FC236}">
                <a16:creationId xmlns:a16="http://schemas.microsoft.com/office/drawing/2014/main" id="{19315721-84A0-1757-1F06-6B25ABBB90C6}"/>
              </a:ext>
            </a:extLst>
          </p:cNvPr>
          <p:cNvSpPr>
            <a:spLocks noGrp="1"/>
          </p:cNvSpPr>
          <p:nvPr>
            <p:ph type="sldNum" sz="quarter" idx="12"/>
          </p:nvPr>
        </p:nvSpPr>
        <p:spPr>
          <a:xfrm>
            <a:off x="11762793" y="100701"/>
            <a:ext cx="429207" cy="365125"/>
          </a:xfrm>
        </p:spPr>
        <p:txBody>
          <a:bodyPr/>
          <a:lstStyle/>
          <a:p>
            <a:fld id="{7BD80B0F-6881-4047-A1BD-5901B0F00B99}" type="slidenum">
              <a:rPr lang="zh-CN" altLang="en-US" smtClean="0"/>
              <a:t>69</a:t>
            </a:fld>
            <a:endParaRPr lang="zh-CN" altLang="en-US" dirty="0"/>
          </a:p>
        </p:txBody>
      </p:sp>
      <p:pic>
        <p:nvPicPr>
          <p:cNvPr id="67" name="圖片 66">
            <a:extLst>
              <a:ext uri="{FF2B5EF4-FFF2-40B4-BE49-F238E27FC236}">
                <a16:creationId xmlns:a16="http://schemas.microsoft.com/office/drawing/2014/main" id="{14DD1112-F78E-38AD-5DEB-85BF0F08B92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5104" y="6195376"/>
            <a:ext cx="3249991" cy="647850"/>
          </a:xfrm>
          <a:prstGeom prst="rect">
            <a:avLst/>
          </a:prstGeom>
        </p:spPr>
      </p:pic>
      <p:pic>
        <p:nvPicPr>
          <p:cNvPr id="5" name="圖片 4">
            <a:extLst>
              <a:ext uri="{FF2B5EF4-FFF2-40B4-BE49-F238E27FC236}">
                <a16:creationId xmlns:a16="http://schemas.microsoft.com/office/drawing/2014/main" id="{B46C50B3-9075-1C80-947C-428CFE5AAFAF}"/>
              </a:ext>
            </a:extLst>
          </p:cNvPr>
          <p:cNvPicPr>
            <a:picLocks noChangeAspect="1"/>
          </p:cNvPicPr>
          <p:nvPr/>
        </p:nvPicPr>
        <p:blipFill>
          <a:blip r:embed="rId4"/>
          <a:stretch>
            <a:fillRect/>
          </a:stretch>
        </p:blipFill>
        <p:spPr>
          <a:xfrm>
            <a:off x="1888059" y="1034816"/>
            <a:ext cx="9278645" cy="5249008"/>
          </a:xfrm>
          <a:prstGeom prst="rect">
            <a:avLst/>
          </a:prstGeom>
        </p:spPr>
      </p:pic>
      <p:sp>
        <p:nvSpPr>
          <p:cNvPr id="25" name="文字方塊 24">
            <a:extLst>
              <a:ext uri="{FF2B5EF4-FFF2-40B4-BE49-F238E27FC236}">
                <a16:creationId xmlns:a16="http://schemas.microsoft.com/office/drawing/2014/main" id="{FF1D22E0-AEED-DF94-79B4-AEE89CB73247}"/>
              </a:ext>
            </a:extLst>
          </p:cNvPr>
          <p:cNvSpPr txBox="1"/>
          <p:nvPr/>
        </p:nvSpPr>
        <p:spPr>
          <a:xfrm rot="20893656">
            <a:off x="1038613" y="4310367"/>
            <a:ext cx="3211830" cy="461665"/>
          </a:xfrm>
          <a:prstGeom prst="rect">
            <a:avLst/>
          </a:prstGeom>
          <a:noFill/>
        </p:spPr>
        <p:txBody>
          <a:bodyPr wrap="square" rtlCol="0">
            <a:spAutoFit/>
          </a:bodyPr>
          <a:lstStyle/>
          <a:p>
            <a:r>
              <a:rPr lang="en-US" altLang="zh-TW" sz="2400" u="sng" dirty="0">
                <a:solidFill>
                  <a:srgbClr val="FF0000"/>
                </a:solidFill>
                <a:latin typeface="微軟正黑體" panose="020B0604030504040204" pitchFamily="34" charset="-120"/>
                <a:ea typeface="微軟正黑體" panose="020B0604030504040204" pitchFamily="34" charset="-120"/>
              </a:rPr>
              <a:t>(</a:t>
            </a:r>
            <a:r>
              <a:rPr lang="zh-TW" altLang="en-US" sz="2400" u="sng" dirty="0">
                <a:solidFill>
                  <a:srgbClr val="FF0000"/>
                </a:solidFill>
                <a:latin typeface="微軟正黑體" panose="020B0604030504040204" pitchFamily="34" charset="-120"/>
                <a:ea typeface="微軟正黑體" panose="020B0604030504040204" pitchFamily="34" charset="-120"/>
              </a:rPr>
              <a:t>預計</a:t>
            </a:r>
            <a:r>
              <a:rPr lang="en-US" altLang="zh-TW" sz="2400" u="sng" dirty="0">
                <a:solidFill>
                  <a:srgbClr val="FF0000"/>
                </a:solidFill>
                <a:latin typeface="微軟正黑體" panose="020B0604030504040204" pitchFamily="34" charset="-120"/>
                <a:ea typeface="微軟正黑體" panose="020B0604030504040204" pitchFamily="34" charset="-120"/>
              </a:rPr>
              <a:t>116</a:t>
            </a:r>
            <a:r>
              <a:rPr lang="zh-TW" altLang="en-US" sz="2400" u="sng" dirty="0">
                <a:solidFill>
                  <a:srgbClr val="FF0000"/>
                </a:solidFill>
                <a:latin typeface="微軟正黑體" panose="020B0604030504040204" pitchFamily="34" charset="-120"/>
                <a:ea typeface="微軟正黑體" panose="020B0604030504040204" pitchFamily="34" charset="-120"/>
              </a:rPr>
              <a:t>年</a:t>
            </a:r>
            <a:r>
              <a:rPr lang="en-US" altLang="zh-TW" sz="2400" u="sng" dirty="0">
                <a:solidFill>
                  <a:srgbClr val="FF0000"/>
                </a:solidFill>
                <a:latin typeface="微軟正黑體" panose="020B0604030504040204" pitchFamily="34" charset="-120"/>
                <a:ea typeface="微軟正黑體" panose="020B0604030504040204" pitchFamily="34" charset="-120"/>
              </a:rPr>
              <a:t>9</a:t>
            </a:r>
            <a:r>
              <a:rPr lang="zh-TW" altLang="en-US" sz="2400" u="sng" dirty="0">
                <a:solidFill>
                  <a:srgbClr val="FF0000"/>
                </a:solidFill>
                <a:latin typeface="微軟正黑體" panose="020B0604030504040204" pitchFamily="34" charset="-120"/>
                <a:ea typeface="微軟正黑體" panose="020B0604030504040204" pitchFamily="34" charset="-120"/>
              </a:rPr>
              <a:t>月底上線</a:t>
            </a:r>
            <a:r>
              <a:rPr lang="en-US" altLang="zh-TW" sz="2400" u="sng" dirty="0">
                <a:solidFill>
                  <a:srgbClr val="FF0000"/>
                </a:solidFill>
                <a:latin typeface="微軟正黑體" panose="020B0604030504040204" pitchFamily="34" charset="-120"/>
                <a:ea typeface="微軟正黑體" panose="020B0604030504040204" pitchFamily="34" charset="-120"/>
              </a:rPr>
              <a:t>)</a:t>
            </a:r>
            <a:endParaRPr lang="zh-TW" altLang="en-US" sz="2400" u="sng" dirty="0">
              <a:solidFill>
                <a:srgbClr val="FF00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2069395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7C472A-962D-456A-B1E7-D4D7DD254405}"/>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A8D9B5BF-F087-5A45-9C18-FEEE5A9A23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E1D91825-186F-BF6C-F4D5-C78CA71E36BD}"/>
              </a:ext>
            </a:extLst>
          </p:cNvPr>
          <p:cNvGrpSpPr/>
          <p:nvPr/>
        </p:nvGrpSpPr>
        <p:grpSpPr>
          <a:xfrm>
            <a:off x="11426669" y="498714"/>
            <a:ext cx="968930" cy="6661484"/>
            <a:chOff x="11468614" y="491439"/>
            <a:chExt cx="968930" cy="6661484"/>
          </a:xfrm>
        </p:grpSpPr>
        <p:sp>
          <p:nvSpPr>
            <p:cNvPr id="45" name="矩形 44">
              <a:extLst>
                <a:ext uri="{FF2B5EF4-FFF2-40B4-BE49-F238E27FC236}">
                  <a16:creationId xmlns:a16="http://schemas.microsoft.com/office/drawing/2014/main" id="{6C16E752-0B9E-86B8-4926-FE26F0C75E8C}"/>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9" name="矩形: 圆角 4">
              <a:extLst>
                <a:ext uri="{FF2B5EF4-FFF2-40B4-BE49-F238E27FC236}">
                  <a16:creationId xmlns:a16="http://schemas.microsoft.com/office/drawing/2014/main" id="{A5DA86FC-8B92-276F-7868-8E7EB5B220AE}"/>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50" name="矩形: 圆角 4">
              <a:extLst>
                <a:ext uri="{FF2B5EF4-FFF2-40B4-BE49-F238E27FC236}">
                  <a16:creationId xmlns:a16="http://schemas.microsoft.com/office/drawing/2014/main" id="{74B8E7BA-B54E-D2B9-908C-E294F802482D}"/>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grpSp>
      <p:sp>
        <p:nvSpPr>
          <p:cNvPr id="12" name="投影片編號版面配置區 11">
            <a:extLst>
              <a:ext uri="{FF2B5EF4-FFF2-40B4-BE49-F238E27FC236}">
                <a16:creationId xmlns:a16="http://schemas.microsoft.com/office/drawing/2014/main" id="{9C2818F0-F8FF-3F28-AFCD-4607F55F263C}"/>
              </a:ext>
            </a:extLst>
          </p:cNvPr>
          <p:cNvSpPr>
            <a:spLocks noGrp="1"/>
          </p:cNvSpPr>
          <p:nvPr>
            <p:ph type="sldNum" sz="quarter" idx="12"/>
          </p:nvPr>
        </p:nvSpPr>
        <p:spPr>
          <a:xfrm>
            <a:off x="-1371600" y="79637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80B0F-6881-4047-A1BD-5901B0F00B99}" type="slidenum">
              <a:rPr kumimoji="0" lang="zh-CN" altLang="en-US" b="0" i="0" u="none" strike="noStrike" kern="1200" cap="none" spc="0" normalizeH="0" baseline="0" noProof="0" smtClean="0">
                <a:ln>
                  <a:noFill/>
                </a:ln>
                <a:solidFill>
                  <a:schemeClr val="bg1"/>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b="0" i="0" u="none" strike="noStrike" kern="1200" cap="none" spc="0" normalizeH="0" baseline="0" noProof="0" dirty="0">
              <a:ln>
                <a:noFill/>
              </a:ln>
              <a:solidFill>
                <a:schemeClr val="bg1"/>
              </a:solidFill>
              <a:effectLst/>
              <a:uLnTx/>
              <a:uFillTx/>
              <a:latin typeface="Calibri" panose="020F0502020204030204"/>
              <a:ea typeface="等线" panose="02010600030101010101" pitchFamily="2" charset="-122"/>
              <a:cs typeface="+mn-cs"/>
            </a:endParaRPr>
          </a:p>
        </p:txBody>
      </p:sp>
      <p:sp>
        <p:nvSpPr>
          <p:cNvPr id="8" name="矩形 7">
            <a:extLst>
              <a:ext uri="{FF2B5EF4-FFF2-40B4-BE49-F238E27FC236}">
                <a16:creationId xmlns:a16="http://schemas.microsoft.com/office/drawing/2014/main" id="{7DC9B1E5-03CA-D76C-A278-273DB22067B6}"/>
              </a:ext>
            </a:extLst>
          </p:cNvPr>
          <p:cNvSpPr/>
          <p:nvPr/>
        </p:nvSpPr>
        <p:spPr>
          <a:xfrm>
            <a:off x="457741" y="1376968"/>
            <a:ext cx="11669313" cy="140038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000" b="1" i="0" u="sng"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Step 1 </a:t>
            </a:r>
            <a:r>
              <a:rPr kumimoji="0" lang="zh-TW" altLang="en-US" sz="2000" b="1" i="0" u="sng"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rPr>
              <a:t>敘薪審查</a:t>
            </a:r>
            <a:endParaRPr kumimoji="0" lang="en-US" altLang="zh-TW" sz="2000" b="1" i="0" u="sng"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a:defRPr/>
            </a:pPr>
            <a:r>
              <a:rPr kumimoji="0" lang="zh-TW" altLang="en-US"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彙整新進人員資訊及擬定敘薪名冊，報送</a:t>
            </a:r>
            <a:r>
              <a:rPr kumimoji="0" lang="zh-TW" altLang="en-US" sz="2000" b="1" i="0" u="sng" strike="noStrike" kern="1200" cap="none" spc="0" normalizeH="0" baseline="0" noProof="0" dirty="0">
                <a:ln>
                  <a:noFill/>
                </a:ln>
                <a:solidFill>
                  <a:srgbClr val="C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敘薪審查學校</a:t>
            </a:r>
            <a:r>
              <a:rPr kumimoji="0" lang="zh-TW" altLang="en-US"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rPr>
              <a:t>進行審核。</a:t>
            </a:r>
            <a:endParaRPr kumimoji="0" lang="en-US" altLang="zh-TW" sz="20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a:defRPr/>
            </a:pPr>
            <a:endParaRPr kumimoji="0" lang="en-US" altLang="zh-TW" sz="900" b="0" i="0" u="none" strike="noStrike" kern="1200" cap="none" spc="0" normalizeH="0" baseline="0" noProof="0" dirty="0">
              <a:ln>
                <a:noFill/>
              </a:ln>
              <a:solidFill>
                <a:srgbClr val="000000"/>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a:p>
            <a:pPr>
              <a:defRPr/>
            </a:pP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rPr>
              <a:t>敘薪審查學校資訊可至本會官網下載查閱，因審查單位不定期更新</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rPr>
              <a:t>名單生效日將顯示於右上方</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rPr>
              <a:t>)</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rPr>
              <a:t>，更新時本會將  </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endParaRPr>
          </a:p>
          <a:p>
            <a:pPr>
              <a:defRPr/>
            </a:pP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rPr>
              <a:t>  同步發函通知各專科以上學校，請各校留意並配合辦理。 </a:t>
            </a:r>
            <a:endPar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Wingdings" panose="05000000000000000000" pitchFamily="2" charset="2"/>
            </a:endParaRPr>
          </a:p>
        </p:txBody>
      </p:sp>
      <p:sp>
        <p:nvSpPr>
          <p:cNvPr id="13" name="矩形 12">
            <a:extLst>
              <a:ext uri="{FF2B5EF4-FFF2-40B4-BE49-F238E27FC236}">
                <a16:creationId xmlns:a16="http://schemas.microsoft.com/office/drawing/2014/main" id="{3775B38C-39EB-8888-883C-3D51461AE9F2}"/>
              </a:ext>
            </a:extLst>
          </p:cNvPr>
          <p:cNvSpPr/>
          <p:nvPr/>
        </p:nvSpPr>
        <p:spPr>
          <a:xfrm>
            <a:off x="1621876" y="734979"/>
            <a:ext cx="1938353" cy="523220"/>
          </a:xfrm>
          <a:prstGeom prst="rect">
            <a:avLst/>
          </a:prstGeom>
          <a:solidFill>
            <a:schemeClr val="accent2">
              <a:lumMod val="20000"/>
              <a:lumOff val="8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0000FF"/>
                </a:solidFill>
                <a:effectLst/>
                <a:uLnTx/>
                <a:uFillTx/>
                <a:latin typeface="標楷體" panose="03000509000000000000" pitchFamily="65" charset="-120"/>
                <a:ea typeface="標楷體" panose="03000509000000000000" pitchFamily="65" charset="-120"/>
                <a:cs typeface="Times New Roman" panose="02020603050405020304" pitchFamily="18" charset="0"/>
              </a:rPr>
              <a:t>專科以上 </a:t>
            </a:r>
            <a:endParaRPr kumimoji="0" lang="en-US" altLang="zh-TW" sz="2000" b="0" i="0" u="none" strike="noStrike" kern="1200" cap="none" spc="0" normalizeH="0" baseline="0" noProof="0" dirty="0">
              <a:ln>
                <a:noFill/>
              </a:ln>
              <a:solidFill>
                <a:srgbClr val="0000FF"/>
              </a:solidFill>
              <a:effectLst/>
              <a:uLnTx/>
              <a:uFillTx/>
              <a:latin typeface="標楷體" panose="03000509000000000000" pitchFamily="65" charset="-120"/>
              <a:ea typeface="標楷體" panose="03000509000000000000" pitchFamily="65" charset="-120"/>
              <a:cs typeface="Times New Roman" panose="02020603050405020304" pitchFamily="18" charset="0"/>
            </a:endParaRPr>
          </a:p>
        </p:txBody>
      </p:sp>
      <p:sp>
        <p:nvSpPr>
          <p:cNvPr id="5" name="文字方塊 4">
            <a:extLst>
              <a:ext uri="{FF2B5EF4-FFF2-40B4-BE49-F238E27FC236}">
                <a16:creationId xmlns:a16="http://schemas.microsoft.com/office/drawing/2014/main" id="{730997C9-7E5F-4BF9-29D1-58DB68BFF835}"/>
              </a:ext>
            </a:extLst>
          </p:cNvPr>
          <p:cNvSpPr txBox="1"/>
          <p:nvPr/>
        </p:nvSpPr>
        <p:spPr>
          <a:xfrm>
            <a:off x="5085610" y="6159297"/>
            <a:ext cx="1162773" cy="369332"/>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表單如圖</a:t>
            </a:r>
          </a:p>
        </p:txBody>
      </p:sp>
      <p:cxnSp>
        <p:nvCxnSpPr>
          <p:cNvPr id="20" name="接點: 弧形 19">
            <a:extLst>
              <a:ext uri="{FF2B5EF4-FFF2-40B4-BE49-F238E27FC236}">
                <a16:creationId xmlns:a16="http://schemas.microsoft.com/office/drawing/2014/main" id="{CF98DE89-9EF0-1BA9-F752-4BCE8CE54EF8}"/>
              </a:ext>
            </a:extLst>
          </p:cNvPr>
          <p:cNvCxnSpPr>
            <a:cxnSpLocks/>
            <a:stCxn id="5" idx="1"/>
          </p:cNvCxnSpPr>
          <p:nvPr/>
        </p:nvCxnSpPr>
        <p:spPr>
          <a:xfrm rot="10800000" flipV="1">
            <a:off x="4769652" y="6343962"/>
            <a:ext cx="315959" cy="291871"/>
          </a:xfrm>
          <a:prstGeom prst="curvedConnector3">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文字方塊 23">
            <a:extLst>
              <a:ext uri="{FF2B5EF4-FFF2-40B4-BE49-F238E27FC236}">
                <a16:creationId xmlns:a16="http://schemas.microsoft.com/office/drawing/2014/main" id="{4E1DF294-7997-A73C-0A04-1FD3BF0483D5}"/>
              </a:ext>
            </a:extLst>
          </p:cNvPr>
          <p:cNvSpPr txBox="1"/>
          <p:nvPr/>
        </p:nvSpPr>
        <p:spPr>
          <a:xfrm>
            <a:off x="5507564" y="309082"/>
            <a:ext cx="3214838" cy="315985"/>
          </a:xfrm>
          <a:prstGeom prst="rect">
            <a:avLst/>
          </a:prstGeom>
          <a:solidFill>
            <a:schemeClr val="accent4">
              <a:lumMod val="20000"/>
              <a:lumOff val="80000"/>
            </a:schemeClr>
          </a:solidFill>
        </p:spPr>
        <p:txBody>
          <a:bodyPr wrap="square" rtlCol="0">
            <a:spAutoFit/>
          </a:bodyPr>
          <a:lstStyle/>
          <a:p>
            <a:r>
              <a:rPr lang="zh-TW" altLang="en-US" sz="1400" b="1" u="sng" dirty="0">
                <a:solidFill>
                  <a:srgbClr val="C00000"/>
                </a:solidFill>
                <a:latin typeface="標楷體" panose="03000509000000000000" pitchFamily="65" charset="-120"/>
                <a:ea typeface="標楷體" panose="03000509000000000000" pitchFamily="65" charset="-120"/>
              </a:rPr>
              <a:t>*倘作業時程更動</a:t>
            </a:r>
            <a:r>
              <a:rPr lang="zh-TW" altLang="en-US" sz="1400" b="1" dirty="0">
                <a:solidFill>
                  <a:srgbClr val="C00000"/>
                </a:solidFill>
                <a:latin typeface="標楷體" panose="03000509000000000000" pitchFamily="65" charset="-120"/>
                <a:ea typeface="標楷體" panose="03000509000000000000" pitchFamily="65" charset="-120"/>
              </a:rPr>
              <a:t>，</a:t>
            </a:r>
            <a:r>
              <a:rPr lang="zh-TW" altLang="en-US" sz="1400" b="1" u="sng" dirty="0">
                <a:solidFill>
                  <a:srgbClr val="C00000"/>
                </a:solidFill>
                <a:latin typeface="標楷體" panose="03000509000000000000" pitchFamily="65" charset="-120"/>
                <a:ea typeface="標楷體" panose="03000509000000000000" pitchFamily="65" charset="-120"/>
              </a:rPr>
              <a:t>請以公告訊息為準</a:t>
            </a:r>
            <a:r>
              <a:rPr lang="en-US" altLang="zh-TW" sz="1400" b="1" u="sng" dirty="0">
                <a:solidFill>
                  <a:srgbClr val="C00000"/>
                </a:solidFill>
                <a:latin typeface="標楷體" panose="03000509000000000000" pitchFamily="65" charset="-120"/>
                <a:ea typeface="標楷體" panose="03000509000000000000" pitchFamily="65" charset="-120"/>
              </a:rPr>
              <a:t>!</a:t>
            </a:r>
          </a:p>
        </p:txBody>
      </p:sp>
      <p:sp>
        <p:nvSpPr>
          <p:cNvPr id="25" name="星形: 五角 24">
            <a:extLst>
              <a:ext uri="{FF2B5EF4-FFF2-40B4-BE49-F238E27FC236}">
                <a16:creationId xmlns:a16="http://schemas.microsoft.com/office/drawing/2014/main" id="{304C8E1B-ED3A-697E-C413-C0EE26219543}"/>
              </a:ext>
            </a:extLst>
          </p:cNvPr>
          <p:cNvSpPr/>
          <p:nvPr/>
        </p:nvSpPr>
        <p:spPr>
          <a:xfrm rot="20688396">
            <a:off x="3488647" y="790690"/>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26">
            <a:extLst>
              <a:ext uri="{FF2B5EF4-FFF2-40B4-BE49-F238E27FC236}">
                <a16:creationId xmlns:a16="http://schemas.microsoft.com/office/drawing/2014/main" id="{2A95DAE9-06B0-7EA5-0953-2C94C74E374D}"/>
              </a:ext>
            </a:extLst>
          </p:cNvPr>
          <p:cNvPicPr>
            <a:picLocks noChangeAspect="1"/>
          </p:cNvPicPr>
          <p:nvPr/>
        </p:nvPicPr>
        <p:blipFill>
          <a:blip r:embed="rId4"/>
          <a:srcRect r="20334"/>
          <a:stretch/>
        </p:blipFill>
        <p:spPr>
          <a:xfrm>
            <a:off x="183439" y="2727248"/>
            <a:ext cx="6931544" cy="4084807"/>
          </a:xfrm>
          <a:prstGeom prst="rect">
            <a:avLst/>
          </a:prstGeom>
          <a:ln>
            <a:solidFill>
              <a:schemeClr val="bg1">
                <a:lumMod val="75000"/>
              </a:schemeClr>
            </a:solidFill>
          </a:ln>
        </p:spPr>
      </p:pic>
      <p:sp>
        <p:nvSpPr>
          <p:cNvPr id="23" name="文字方塊 22">
            <a:extLst>
              <a:ext uri="{FF2B5EF4-FFF2-40B4-BE49-F238E27FC236}">
                <a16:creationId xmlns:a16="http://schemas.microsoft.com/office/drawing/2014/main" id="{7201C127-56D2-D506-9DFD-D1FDFADDDA6B}"/>
              </a:ext>
            </a:extLst>
          </p:cNvPr>
          <p:cNvSpPr txBox="1"/>
          <p:nvPr/>
        </p:nvSpPr>
        <p:spPr>
          <a:xfrm>
            <a:off x="8199727" y="3160338"/>
            <a:ext cx="2244147" cy="338554"/>
          </a:xfrm>
          <a:prstGeom prst="rect">
            <a:avLst/>
          </a:prstGeom>
          <a:noFill/>
        </p:spPr>
        <p:txBody>
          <a:bodyPr wrap="square" rtlCol="0">
            <a:spAutoFit/>
          </a:bodyPr>
          <a:lstStyle/>
          <a:p>
            <a:r>
              <a:rPr lang="zh-TW" altLang="en-US" sz="1600" dirty="0">
                <a:solidFill>
                  <a:srgbClr val="C00000"/>
                </a:solidFill>
                <a:latin typeface="標楷體" panose="03000509000000000000" pitchFamily="65" charset="-120"/>
                <a:ea typeface="標楷體" panose="03000509000000000000" pitchFamily="65" charset="-120"/>
              </a:rPr>
              <a:t>*生效日顯示於右上方</a:t>
            </a:r>
          </a:p>
        </p:txBody>
      </p:sp>
      <p:pic>
        <p:nvPicPr>
          <p:cNvPr id="22" name="圖片 21">
            <a:extLst>
              <a:ext uri="{FF2B5EF4-FFF2-40B4-BE49-F238E27FC236}">
                <a16:creationId xmlns:a16="http://schemas.microsoft.com/office/drawing/2014/main" id="{5E0F6DA2-2F57-94D8-7B97-511AA4008868}"/>
              </a:ext>
            </a:extLst>
          </p:cNvPr>
          <p:cNvPicPr>
            <a:picLocks noChangeAspect="1"/>
          </p:cNvPicPr>
          <p:nvPr/>
        </p:nvPicPr>
        <p:blipFill>
          <a:blip r:embed="rId5"/>
          <a:stretch>
            <a:fillRect/>
          </a:stretch>
        </p:blipFill>
        <p:spPr>
          <a:xfrm>
            <a:off x="6650611" y="3574424"/>
            <a:ext cx="5534533" cy="2883350"/>
          </a:xfrm>
          <a:prstGeom prst="rect">
            <a:avLst/>
          </a:prstGeom>
          <a:ln>
            <a:solidFill>
              <a:schemeClr val="bg1">
                <a:lumMod val="50000"/>
              </a:schemeClr>
            </a:solidFill>
          </a:ln>
        </p:spPr>
      </p:pic>
      <p:sp>
        <p:nvSpPr>
          <p:cNvPr id="3" name="矩形 2">
            <a:extLst>
              <a:ext uri="{FF2B5EF4-FFF2-40B4-BE49-F238E27FC236}">
                <a16:creationId xmlns:a16="http://schemas.microsoft.com/office/drawing/2014/main" id="{50E0FECA-396D-96FC-605D-2EC629F64AE9}"/>
              </a:ext>
            </a:extLst>
          </p:cNvPr>
          <p:cNvSpPr/>
          <p:nvPr/>
        </p:nvSpPr>
        <p:spPr>
          <a:xfrm>
            <a:off x="5266694" y="3413130"/>
            <a:ext cx="1268860" cy="2373157"/>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17" name="箭號: 向下 16">
            <a:extLst>
              <a:ext uri="{FF2B5EF4-FFF2-40B4-BE49-F238E27FC236}">
                <a16:creationId xmlns:a16="http://schemas.microsoft.com/office/drawing/2014/main" id="{44027F38-5C10-0694-F04A-D09E7DD84FE4}"/>
              </a:ext>
            </a:extLst>
          </p:cNvPr>
          <p:cNvSpPr/>
          <p:nvPr/>
        </p:nvSpPr>
        <p:spPr>
          <a:xfrm rot="1246670">
            <a:off x="6048068" y="4632344"/>
            <a:ext cx="251670" cy="36911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28" name="矩形 27">
            <a:extLst>
              <a:ext uri="{FF2B5EF4-FFF2-40B4-BE49-F238E27FC236}">
                <a16:creationId xmlns:a16="http://schemas.microsoft.com/office/drawing/2014/main" id="{1C502A4F-0AD2-26D5-BE56-B3FDECD991B0}"/>
              </a:ext>
            </a:extLst>
          </p:cNvPr>
          <p:cNvSpPr/>
          <p:nvPr/>
        </p:nvSpPr>
        <p:spPr>
          <a:xfrm>
            <a:off x="215103" y="6044665"/>
            <a:ext cx="1268860" cy="301279"/>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29" name="矩形 28">
            <a:extLst>
              <a:ext uri="{FF2B5EF4-FFF2-40B4-BE49-F238E27FC236}">
                <a16:creationId xmlns:a16="http://schemas.microsoft.com/office/drawing/2014/main" id="{078C2560-0D14-4F18-EC4E-6EAA80BCA945}"/>
              </a:ext>
            </a:extLst>
          </p:cNvPr>
          <p:cNvSpPr/>
          <p:nvPr/>
        </p:nvSpPr>
        <p:spPr>
          <a:xfrm>
            <a:off x="2656279" y="4395993"/>
            <a:ext cx="1521492" cy="329721"/>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19" name="箭號: 向下 18">
            <a:extLst>
              <a:ext uri="{FF2B5EF4-FFF2-40B4-BE49-F238E27FC236}">
                <a16:creationId xmlns:a16="http://schemas.microsoft.com/office/drawing/2014/main" id="{5EAAC938-6B02-E806-276D-E3288BD420DC}"/>
              </a:ext>
            </a:extLst>
          </p:cNvPr>
          <p:cNvSpPr/>
          <p:nvPr/>
        </p:nvSpPr>
        <p:spPr>
          <a:xfrm rot="2276018">
            <a:off x="1508136" y="5627918"/>
            <a:ext cx="251670" cy="369115"/>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Calibri" panose="020F0502020204030204"/>
              <a:ea typeface="新細明體" panose="02020500000000000000" pitchFamily="18" charset="-120"/>
              <a:cs typeface="+mn-cs"/>
            </a:endParaRPr>
          </a:p>
        </p:txBody>
      </p:sp>
      <p:sp>
        <p:nvSpPr>
          <p:cNvPr id="32" name="箭號: 弧形上彎 31">
            <a:extLst>
              <a:ext uri="{FF2B5EF4-FFF2-40B4-BE49-F238E27FC236}">
                <a16:creationId xmlns:a16="http://schemas.microsoft.com/office/drawing/2014/main" id="{164C922C-1D56-E4AE-0BC2-59E660ADD4A7}"/>
              </a:ext>
            </a:extLst>
          </p:cNvPr>
          <p:cNvSpPr/>
          <p:nvPr/>
        </p:nvSpPr>
        <p:spPr>
          <a:xfrm rot="1993341">
            <a:off x="3582679" y="5528903"/>
            <a:ext cx="3041705" cy="834984"/>
          </a:xfrm>
          <a:prstGeom prst="curvedUpArrow">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pic>
        <p:nvPicPr>
          <p:cNvPr id="33" name="圖片 32">
            <a:extLst>
              <a:ext uri="{FF2B5EF4-FFF2-40B4-BE49-F238E27FC236}">
                <a16:creationId xmlns:a16="http://schemas.microsoft.com/office/drawing/2014/main" id="{7EF6C154-0622-259A-6AC6-FF37F3F7EF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1876" y="6431791"/>
            <a:ext cx="1907625" cy="380264"/>
          </a:xfrm>
          <a:prstGeom prst="rect">
            <a:avLst/>
          </a:prstGeom>
        </p:spPr>
      </p:pic>
      <p:sp>
        <p:nvSpPr>
          <p:cNvPr id="2" name="文字方塊 1">
            <a:extLst>
              <a:ext uri="{FF2B5EF4-FFF2-40B4-BE49-F238E27FC236}">
                <a16:creationId xmlns:a16="http://schemas.microsoft.com/office/drawing/2014/main" id="{066A1570-C4BE-5B3C-212A-B6665DE4A67E}"/>
              </a:ext>
            </a:extLst>
          </p:cNvPr>
          <p:cNvSpPr txBox="1"/>
          <p:nvPr/>
        </p:nvSpPr>
        <p:spPr>
          <a:xfrm>
            <a:off x="3970211" y="852628"/>
            <a:ext cx="5036307" cy="584775"/>
          </a:xfrm>
          <a:prstGeom prst="rect">
            <a:avLst/>
          </a:prstGeom>
          <a:solidFill>
            <a:schemeClr val="bg1">
              <a:lumMod val="95000"/>
            </a:schemeClr>
          </a:solidFill>
          <a:ln>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600" dirty="0">
                <a:solidFill>
                  <a:schemeClr val="bg2">
                    <a:lumMod val="50000"/>
                  </a:schemeClr>
                </a:solidFill>
                <a:latin typeface="標楷體" panose="03000509000000000000" pitchFamily="65" charset="-120"/>
                <a:ea typeface="標楷體" panose="03000509000000000000" pitchFamily="65" charset="-120"/>
              </a:rPr>
              <a:t>路徑</a:t>
            </a:r>
            <a:r>
              <a:rPr lang="en-US" altLang="zh-TW" sz="1600" dirty="0">
                <a:solidFill>
                  <a:schemeClr val="bg2">
                    <a:lumMod val="50000"/>
                  </a:schemeClr>
                </a:solidFill>
                <a:latin typeface="標楷體" panose="03000509000000000000" pitchFamily="65" charset="-120"/>
                <a:ea typeface="標楷體" panose="03000509000000000000" pitchFamily="65" charset="-120"/>
              </a:rPr>
              <a:t>:</a:t>
            </a:r>
            <a:r>
              <a:rPr lang="zh-TW" altLang="en-US" sz="1600" dirty="0">
                <a:solidFill>
                  <a:schemeClr val="bg2">
                    <a:lumMod val="50000"/>
                  </a:schemeClr>
                </a:solidFill>
                <a:latin typeface="標楷體" panose="03000509000000000000" pitchFamily="65" charset="-120"/>
                <a:ea typeface="標楷體" panose="03000509000000000000" pitchFamily="65" charset="-120"/>
              </a:rPr>
              <a:t>官網</a:t>
            </a:r>
            <a:r>
              <a:rPr lang="en-US" altLang="zh-TW" sz="1600" dirty="0">
                <a:solidFill>
                  <a:schemeClr val="bg2">
                    <a:lumMod val="50000"/>
                  </a:schemeClr>
                </a:solidFill>
                <a:latin typeface="標楷體" panose="03000509000000000000" pitchFamily="65" charset="-120"/>
                <a:ea typeface="標楷體" panose="03000509000000000000" pitchFamily="65" charset="-120"/>
              </a:rPr>
              <a:t>-&gt;</a:t>
            </a:r>
            <a:r>
              <a:rPr lang="zh-TW" altLang="en-US" sz="1600" dirty="0">
                <a:solidFill>
                  <a:schemeClr val="bg2">
                    <a:lumMod val="50000"/>
                  </a:schemeClr>
                </a:solidFill>
                <a:latin typeface="標楷體" panose="03000509000000000000" pitchFamily="65" charset="-120"/>
                <a:ea typeface="標楷體" panose="03000509000000000000" pitchFamily="65" charset="-120"/>
              </a:rPr>
              <a:t>下載專區</a:t>
            </a:r>
            <a:r>
              <a:rPr lang="en-US" altLang="zh-TW" sz="1600" dirty="0">
                <a:solidFill>
                  <a:schemeClr val="bg2">
                    <a:lumMod val="50000"/>
                  </a:schemeClr>
                </a:solidFill>
                <a:latin typeface="標楷體" panose="03000509000000000000" pitchFamily="65" charset="-120"/>
                <a:ea typeface="標楷體" panose="03000509000000000000" pitchFamily="65" charset="-120"/>
              </a:rPr>
              <a:t>-&gt;</a:t>
            </a:r>
            <a:r>
              <a:rPr lang="zh-TW" altLang="en-US" sz="1600" dirty="0">
                <a:solidFill>
                  <a:schemeClr val="bg2">
                    <a:lumMod val="50000"/>
                  </a:schemeClr>
                </a:solidFill>
                <a:latin typeface="標楷體" panose="03000509000000000000" pitchFamily="65" charset="-120"/>
                <a:ea typeface="標楷體" panose="03000509000000000000" pitchFamily="65" charset="-120"/>
              </a:rPr>
              <a:t>學校作業相關表單</a:t>
            </a:r>
            <a:r>
              <a:rPr lang="en-US" altLang="zh-TW" sz="1600" dirty="0">
                <a:solidFill>
                  <a:schemeClr val="bg2">
                    <a:lumMod val="50000"/>
                  </a:schemeClr>
                </a:solidFill>
                <a:latin typeface="標楷體" panose="03000509000000000000" pitchFamily="65" charset="-120"/>
                <a:ea typeface="標楷體" panose="03000509000000000000" pitchFamily="65" charset="-120"/>
              </a:rPr>
              <a:t>-&gt;</a:t>
            </a:r>
            <a:r>
              <a:rPr lang="zh-TW" altLang="en-US" sz="1600" dirty="0">
                <a:solidFill>
                  <a:schemeClr val="bg2">
                    <a:lumMod val="50000"/>
                  </a:schemeClr>
                </a:solidFill>
                <a:latin typeface="標楷體" panose="03000509000000000000" pitchFamily="65" charset="-120"/>
                <a:ea typeface="標楷體" panose="03000509000000000000" pitchFamily="65" charset="-120"/>
              </a:rPr>
              <a:t>左側橘色項目</a:t>
            </a:r>
            <a:r>
              <a:rPr lang="en-US" altLang="zh-TW" sz="1600" dirty="0">
                <a:solidFill>
                  <a:schemeClr val="bg2">
                    <a:lumMod val="50000"/>
                  </a:schemeClr>
                </a:solidFill>
                <a:latin typeface="標楷體" panose="03000509000000000000" pitchFamily="65" charset="-120"/>
                <a:ea typeface="標楷體" panose="03000509000000000000" pitchFamily="65" charset="-120"/>
              </a:rPr>
              <a:t>”</a:t>
            </a:r>
            <a:r>
              <a:rPr lang="zh-TW" altLang="en-US" sz="1600" dirty="0">
                <a:solidFill>
                  <a:schemeClr val="bg2">
                    <a:lumMod val="50000"/>
                  </a:schemeClr>
                </a:solidFill>
                <a:latin typeface="標楷體" panose="03000509000000000000" pitchFamily="65" charset="-120"/>
                <a:ea typeface="標楷體" panose="03000509000000000000" pitchFamily="65" charset="-120"/>
              </a:rPr>
              <a:t>專科以上敘薪作業</a:t>
            </a:r>
            <a:r>
              <a:rPr lang="en-US" altLang="zh-TW" sz="1600" dirty="0">
                <a:solidFill>
                  <a:schemeClr val="bg2">
                    <a:lumMod val="50000"/>
                  </a:schemeClr>
                </a:solidFill>
                <a:latin typeface="標楷體" panose="03000509000000000000" pitchFamily="65" charset="-120"/>
                <a:ea typeface="標楷體" panose="03000509000000000000" pitchFamily="65" charset="-120"/>
              </a:rPr>
              <a:t>”-&gt;</a:t>
            </a:r>
            <a:r>
              <a:rPr lang="zh-TW" altLang="en-US" sz="1600" dirty="0">
                <a:solidFill>
                  <a:schemeClr val="bg2">
                    <a:lumMod val="50000"/>
                  </a:schemeClr>
                </a:solidFill>
                <a:latin typeface="標楷體" panose="03000509000000000000" pitchFamily="65" charset="-120"/>
                <a:ea typeface="標楷體" panose="03000509000000000000" pitchFamily="65" charset="-120"/>
              </a:rPr>
              <a:t>頁面第一份檔案</a:t>
            </a:r>
            <a:endParaRPr kumimoji="0" lang="en-US" altLang="zh-TW" sz="1600" b="0" i="0" strike="noStrike" kern="1200" cap="none" spc="0" normalizeH="0" baseline="0" noProof="0" dirty="0">
              <a:ln>
                <a:noFill/>
              </a:ln>
              <a:solidFill>
                <a:schemeClr val="bg2">
                  <a:lumMod val="50000"/>
                </a:schemeClr>
              </a:solidFill>
              <a:effectLst/>
              <a:uLnTx/>
              <a:uFillTx/>
              <a:latin typeface="標楷體" panose="03000509000000000000" pitchFamily="65" charset="-120"/>
              <a:ea typeface="標楷體" panose="03000509000000000000" pitchFamily="65" charset="-120"/>
              <a:cs typeface="+mn-cs"/>
            </a:endParaRPr>
          </a:p>
        </p:txBody>
      </p:sp>
      <p:sp>
        <p:nvSpPr>
          <p:cNvPr id="7" name="矩形 8">
            <a:extLst>
              <a:ext uri="{FF2B5EF4-FFF2-40B4-BE49-F238E27FC236}">
                <a16:creationId xmlns:a16="http://schemas.microsoft.com/office/drawing/2014/main" id="{F8FCB146-F8FC-9CBA-CAAB-D72FD3F3A107}"/>
              </a:ext>
            </a:extLst>
          </p:cNvPr>
          <p:cNvSpPr/>
          <p:nvPr/>
        </p:nvSpPr>
        <p:spPr>
          <a:xfrm>
            <a:off x="421516" y="180207"/>
            <a:ext cx="7016206" cy="400110"/>
          </a:xfrm>
          <a:prstGeom prst="rect">
            <a:avLst/>
          </a:prstGeom>
        </p:spPr>
        <p:txBody>
          <a:bodyPr wrap="square">
            <a:spAutoFit/>
          </a:bodyPr>
          <a:lstStyle/>
          <a:p>
            <a:pPr lvl="0">
              <a:defRPr/>
            </a:pPr>
            <a:r>
              <a:rPr kumimoji="0" lang="zh-TW" altLang="en-US"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私立學校</a:t>
            </a:r>
            <a:r>
              <a:rPr lang="zh-TW" altLang="en-US" sz="2000" spc="600" dirty="0">
                <a:solidFill>
                  <a:srgbClr val="0000FF"/>
                </a:solidFill>
                <a:highlight>
                  <a:srgbClr val="FFFF00"/>
                </a:highlight>
                <a:latin typeface="標楷體" panose="03000509000000000000" pitchFamily="65" charset="-120"/>
                <a:ea typeface="標楷體" panose="03000509000000000000" pitchFamily="65" charset="-120"/>
                <a:cs typeface="+mn-ea"/>
                <a:sym typeface="+mn-lt"/>
              </a:rPr>
              <a:t>新進</a:t>
            </a:r>
            <a:r>
              <a:rPr kumimoji="0" lang="zh-TW" altLang="en-US"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教職員敘薪</a:t>
            </a:r>
            <a:r>
              <a:rPr kumimoji="0" lang="en-US" altLang="zh-TW"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a:t>
            </a:r>
            <a:r>
              <a:rPr kumimoji="0" lang="zh-TW" altLang="en-US"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起敘</a:t>
            </a:r>
            <a:r>
              <a:rPr kumimoji="0" lang="en-US" altLang="zh-TW"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a:t>
            </a:r>
            <a:endParaRPr kumimoji="0" lang="en-US" altLang="zh-TW" sz="2000" b="0" i="0" u="none" strike="noStrike" kern="1200" cap="none" spc="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endParaRPr>
          </a:p>
        </p:txBody>
      </p:sp>
      <p:cxnSp>
        <p:nvCxnSpPr>
          <p:cNvPr id="4" name="接點: 弧形 3">
            <a:extLst>
              <a:ext uri="{FF2B5EF4-FFF2-40B4-BE49-F238E27FC236}">
                <a16:creationId xmlns:a16="http://schemas.microsoft.com/office/drawing/2014/main" id="{130B2579-C6AA-C38B-149D-1E4F7B93604E}"/>
              </a:ext>
            </a:extLst>
          </p:cNvPr>
          <p:cNvCxnSpPr>
            <a:cxnSpLocks/>
          </p:cNvCxnSpPr>
          <p:nvPr/>
        </p:nvCxnSpPr>
        <p:spPr>
          <a:xfrm>
            <a:off x="10291600" y="3357945"/>
            <a:ext cx="766041" cy="140947"/>
          </a:xfrm>
          <a:prstGeom prst="curvedConnector3">
            <a:avLst/>
          </a:prstGeom>
          <a:ln>
            <a:solidFill>
              <a:schemeClr val="tx1"/>
            </a:solidFill>
            <a:tailEnd type="triangle"/>
          </a:ln>
        </p:spPr>
        <p:style>
          <a:lnRef idx="3">
            <a:schemeClr val="accent1"/>
          </a:lnRef>
          <a:fillRef idx="0">
            <a:schemeClr val="accent1"/>
          </a:fillRef>
          <a:effectRef idx="2">
            <a:schemeClr val="accent1"/>
          </a:effectRef>
          <a:fontRef idx="minor">
            <a:schemeClr val="tx1"/>
          </a:fontRef>
        </p:style>
      </p:cxnSp>
      <p:sp>
        <p:nvSpPr>
          <p:cNvPr id="6" name="投影片編號版面配置區 11">
            <a:extLst>
              <a:ext uri="{FF2B5EF4-FFF2-40B4-BE49-F238E27FC236}">
                <a16:creationId xmlns:a16="http://schemas.microsoft.com/office/drawing/2014/main" id="{61554EE3-FEC8-A9ED-E842-D2E52F02C9FC}"/>
              </a:ext>
            </a:extLst>
          </p:cNvPr>
          <p:cNvSpPr txBox="1">
            <a:spLocks/>
          </p:cNvSpPr>
          <p:nvPr/>
        </p:nvSpPr>
        <p:spPr>
          <a:xfrm>
            <a:off x="11762793" y="100701"/>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7</a:t>
            </a:fld>
            <a:endParaRPr lang="zh-CN" altLang="en-US" dirty="0"/>
          </a:p>
        </p:txBody>
      </p:sp>
    </p:spTree>
    <p:extLst>
      <p:ext uri="{BB962C8B-B14F-4D97-AF65-F5344CB8AC3E}">
        <p14:creationId xmlns:p14="http://schemas.microsoft.com/office/powerpoint/2010/main" val="229830430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DBF86-624F-0947-E4FC-77E2D45114D8}"/>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4AA2ABC3-ED74-89D8-BD41-D51A649265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5" y="6459926"/>
            <a:ext cx="1922854" cy="383300"/>
          </a:xfrm>
          <a:prstGeom prst="rect">
            <a:avLst/>
          </a:prstGeom>
        </p:spPr>
      </p:pic>
      <p:sp>
        <p:nvSpPr>
          <p:cNvPr id="7" name="矩形 6">
            <a:extLst>
              <a:ext uri="{FF2B5EF4-FFF2-40B4-BE49-F238E27FC236}">
                <a16:creationId xmlns:a16="http://schemas.microsoft.com/office/drawing/2014/main" id="{F0CA4B25-CFEB-9CA2-2546-81E09B2E7F8F}"/>
              </a:ext>
            </a:extLst>
          </p:cNvPr>
          <p:cNvSpPr/>
          <p:nvPr/>
        </p:nvSpPr>
        <p:spPr>
          <a:xfrm>
            <a:off x="1791105" y="410636"/>
            <a:ext cx="11841976" cy="430887"/>
          </a:xfrm>
          <a:prstGeom prst="rect">
            <a:avLst/>
          </a:prstGeom>
        </p:spPr>
        <p:txBody>
          <a:bodyPr wrap="square">
            <a:spAutoFit/>
          </a:bodyPr>
          <a:lstStyle/>
          <a:p>
            <a:pPr marL="285750" indent="-285750">
              <a:buFont typeface="Wingdings" panose="05000000000000000000" pitchFamily="2" charset="2"/>
              <a:buChar char="p"/>
            </a:pPr>
            <a:r>
              <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關於</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2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自主投資平台登入操作</a:t>
            </a:r>
            <a:endParaRPr lang="en-US" altLang="zh-TW" sz="2200" u="sng"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投影片編號版面配置區 11">
            <a:extLst>
              <a:ext uri="{FF2B5EF4-FFF2-40B4-BE49-F238E27FC236}">
                <a16:creationId xmlns:a16="http://schemas.microsoft.com/office/drawing/2014/main" id="{EFBFB975-5AD9-BAFC-8107-2A1B9CBE24B5}"/>
              </a:ext>
            </a:extLst>
          </p:cNvPr>
          <p:cNvSpPr>
            <a:spLocks noGrp="1"/>
          </p:cNvSpPr>
          <p:nvPr>
            <p:ph type="sldNum" sz="quarter" idx="12"/>
          </p:nvPr>
        </p:nvSpPr>
        <p:spPr/>
        <p:txBody>
          <a:bodyPr/>
          <a:lstStyle/>
          <a:p>
            <a:fld id="{7BD80B0F-6881-4047-A1BD-5901B0F00B99}" type="slidenum">
              <a:rPr lang="zh-CN" altLang="en-US" smtClean="0"/>
              <a:t>70</a:t>
            </a:fld>
            <a:endParaRPr lang="zh-CN" altLang="en-US" dirty="0"/>
          </a:p>
        </p:txBody>
      </p:sp>
      <p:sp>
        <p:nvSpPr>
          <p:cNvPr id="20" name="文字方塊 19">
            <a:extLst>
              <a:ext uri="{FF2B5EF4-FFF2-40B4-BE49-F238E27FC236}">
                <a16:creationId xmlns:a16="http://schemas.microsoft.com/office/drawing/2014/main" id="{ADB55B6A-720D-3B84-F009-E253024F6CE0}"/>
              </a:ext>
            </a:extLst>
          </p:cNvPr>
          <p:cNvSpPr txBox="1"/>
          <p:nvPr/>
        </p:nvSpPr>
        <p:spPr>
          <a:xfrm>
            <a:off x="8101315" y="1068377"/>
            <a:ext cx="443208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r>
              <a:rPr lang="zh-TW" altLang="en-US" sz="1200" dirty="0">
                <a:latin typeface="標楷體" panose="03000509000000000000" pitchFamily="65" charset="-120"/>
                <a:ea typeface="標楷體" panose="03000509000000000000" pitchFamily="65" charset="-120"/>
              </a:rPr>
              <a:t>節錄自中國信託銀行自主投資平台介紹簡報內容。</a:t>
            </a:r>
            <a:endParaRPr kumimoji="0" lang="en-US" altLang="zh-TW" sz="12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p:txBody>
      </p:sp>
      <p:pic>
        <p:nvPicPr>
          <p:cNvPr id="4" name="圖片 3">
            <a:extLst>
              <a:ext uri="{FF2B5EF4-FFF2-40B4-BE49-F238E27FC236}">
                <a16:creationId xmlns:a16="http://schemas.microsoft.com/office/drawing/2014/main" id="{D281D0CA-7C48-CADB-1152-DD7A01EB550D}"/>
              </a:ext>
            </a:extLst>
          </p:cNvPr>
          <p:cNvPicPr>
            <a:picLocks noChangeAspect="1"/>
          </p:cNvPicPr>
          <p:nvPr/>
        </p:nvPicPr>
        <p:blipFill>
          <a:blip r:embed="rId4"/>
          <a:stretch>
            <a:fillRect/>
          </a:stretch>
        </p:blipFill>
        <p:spPr>
          <a:xfrm>
            <a:off x="1350619" y="1180098"/>
            <a:ext cx="5096586" cy="5010849"/>
          </a:xfrm>
          <a:prstGeom prst="rect">
            <a:avLst/>
          </a:prstGeom>
        </p:spPr>
      </p:pic>
      <p:sp>
        <p:nvSpPr>
          <p:cNvPr id="14" name="箭號: 向下 13">
            <a:extLst>
              <a:ext uri="{FF2B5EF4-FFF2-40B4-BE49-F238E27FC236}">
                <a16:creationId xmlns:a16="http://schemas.microsoft.com/office/drawing/2014/main" id="{2D66B440-12DC-B82D-9155-03FAB770E61B}"/>
              </a:ext>
            </a:extLst>
          </p:cNvPr>
          <p:cNvSpPr/>
          <p:nvPr/>
        </p:nvSpPr>
        <p:spPr>
          <a:xfrm rot="17657451">
            <a:off x="3631852" y="3816305"/>
            <a:ext cx="534119" cy="1169313"/>
          </a:xfrm>
          <a:prstGeom prst="downArrow">
            <a:avLst/>
          </a:prstGeom>
          <a:solidFill>
            <a:schemeClr val="accent4">
              <a:lumMod val="60000"/>
              <a:lumOff val="4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 name="圖片 5">
            <a:extLst>
              <a:ext uri="{FF2B5EF4-FFF2-40B4-BE49-F238E27FC236}">
                <a16:creationId xmlns:a16="http://schemas.microsoft.com/office/drawing/2014/main" id="{CA78E428-3C86-1B79-F723-7C3B7C2CFD7E}"/>
              </a:ext>
            </a:extLst>
          </p:cNvPr>
          <p:cNvPicPr>
            <a:picLocks noChangeAspect="1"/>
          </p:cNvPicPr>
          <p:nvPr/>
        </p:nvPicPr>
        <p:blipFill>
          <a:blip r:embed="rId5"/>
          <a:stretch>
            <a:fillRect/>
          </a:stretch>
        </p:blipFill>
        <p:spPr>
          <a:xfrm>
            <a:off x="6307846" y="1645469"/>
            <a:ext cx="5677845" cy="4801895"/>
          </a:xfrm>
          <a:prstGeom prst="rect">
            <a:avLst/>
          </a:prstGeom>
        </p:spPr>
      </p:pic>
      <p:cxnSp>
        <p:nvCxnSpPr>
          <p:cNvPr id="22" name="接點: 弧形 21">
            <a:extLst>
              <a:ext uri="{FF2B5EF4-FFF2-40B4-BE49-F238E27FC236}">
                <a16:creationId xmlns:a16="http://schemas.microsoft.com/office/drawing/2014/main" id="{9B8E68A9-2611-A903-ABDC-E4365181B301}"/>
              </a:ext>
            </a:extLst>
          </p:cNvPr>
          <p:cNvCxnSpPr/>
          <p:nvPr/>
        </p:nvCxnSpPr>
        <p:spPr>
          <a:xfrm rot="10800000" flipV="1">
            <a:off x="8373353" y="5089001"/>
            <a:ext cx="738888" cy="510139"/>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接點: 弧形 7">
            <a:extLst>
              <a:ext uri="{FF2B5EF4-FFF2-40B4-BE49-F238E27FC236}">
                <a16:creationId xmlns:a16="http://schemas.microsoft.com/office/drawing/2014/main" id="{4B18E7D7-E3DF-FD99-E8F1-C9DC92C75078}"/>
              </a:ext>
            </a:extLst>
          </p:cNvPr>
          <p:cNvCxnSpPr/>
          <p:nvPr/>
        </p:nvCxnSpPr>
        <p:spPr>
          <a:xfrm rot="10800000" flipV="1">
            <a:off x="11246803" y="4957461"/>
            <a:ext cx="738888" cy="510139"/>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32217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71</a:t>
            </a:fld>
            <a:endParaRPr lang="zh-CN" altLang="en-US" dirty="0"/>
          </a:p>
        </p:txBody>
      </p:sp>
      <p:sp>
        <p:nvSpPr>
          <p:cNvPr id="25" name="矩形 8">
            <a:extLst>
              <a:ext uri="{FF2B5EF4-FFF2-40B4-BE49-F238E27FC236}">
                <a16:creationId xmlns:a16="http://schemas.microsoft.com/office/drawing/2014/main" id="{F1F02F61-7464-7B50-E717-5EAC499AE8E2}"/>
              </a:ext>
            </a:extLst>
          </p:cNvPr>
          <p:cNvSpPr/>
          <p:nvPr/>
        </p:nvSpPr>
        <p:spPr>
          <a:xfrm>
            <a:off x="1788726" y="564032"/>
            <a:ext cx="3595501" cy="369332"/>
          </a:xfrm>
          <a:prstGeom prst="rect">
            <a:avLst/>
          </a:prstGeom>
          <a:solidFill>
            <a:schemeClr val="bg2">
              <a:lumMod val="90000"/>
            </a:schemeClr>
          </a:solidFill>
        </p:spPr>
        <p:txBody>
          <a:bodyPr wrap="square">
            <a:spAutoFit/>
          </a:bodyPr>
          <a:lstStyle/>
          <a:p>
            <a:pPr algn="ctr"/>
            <a:r>
              <a:rPr lang="zh-TW" altLang="en-US" b="1" dirty="0">
                <a:latin typeface="標楷體" panose="03000509000000000000" pitchFamily="65" charset="-120"/>
                <a:ea typeface="標楷體" panose="03000509000000000000" pitchFamily="65" charset="-120"/>
              </a:rPr>
              <a:t>自主投資平台</a:t>
            </a:r>
            <a:r>
              <a:rPr lang="en-US" altLang="zh-TW" b="1" dirty="0">
                <a:latin typeface="標楷體" panose="03000509000000000000" pitchFamily="65" charset="-120"/>
                <a:ea typeface="標楷體" panose="03000509000000000000" pitchFamily="65" charset="-120"/>
              </a:rPr>
              <a:t>-</a:t>
            </a:r>
            <a:r>
              <a:rPr lang="zh-TW" altLang="en-US" b="1" dirty="0">
                <a:latin typeface="標楷體" panose="03000509000000000000" pitchFamily="65" charset="-120"/>
                <a:ea typeface="標楷體" panose="03000509000000000000" pitchFamily="65" charset="-120"/>
              </a:rPr>
              <a:t>新增或更改 </a:t>
            </a:r>
            <a:r>
              <a:rPr lang="en-US" altLang="zh-TW" b="1" dirty="0">
                <a:latin typeface="標楷體" panose="03000509000000000000" pitchFamily="65" charset="-120"/>
                <a:ea typeface="標楷體" panose="03000509000000000000" pitchFamily="65" charset="-120"/>
              </a:rPr>
              <a:t>Email</a:t>
            </a:r>
            <a:endParaRPr lang="en-US" altLang="zh-TW" b="1" spc="600" dirty="0">
              <a:solidFill>
                <a:srgbClr val="0000FF"/>
              </a:solidFill>
              <a:latin typeface="標楷體" panose="03000509000000000000" pitchFamily="65" charset="-120"/>
              <a:ea typeface="標楷體" panose="03000509000000000000" pitchFamily="65" charset="-120"/>
              <a:cs typeface="+mn-ea"/>
              <a:sym typeface="+mn-lt"/>
            </a:endParaRPr>
          </a:p>
        </p:txBody>
      </p:sp>
      <p:sp>
        <p:nvSpPr>
          <p:cNvPr id="6" name="文字方塊 5">
            <a:extLst>
              <a:ext uri="{FF2B5EF4-FFF2-40B4-BE49-F238E27FC236}">
                <a16:creationId xmlns:a16="http://schemas.microsoft.com/office/drawing/2014/main" id="{0779192E-CD18-49DB-18C9-9112290C62BC}"/>
              </a:ext>
            </a:extLst>
          </p:cNvPr>
          <p:cNvSpPr txBox="1"/>
          <p:nvPr/>
        </p:nvSpPr>
        <p:spPr>
          <a:xfrm>
            <a:off x="2820215" y="3909725"/>
            <a:ext cx="9723354" cy="938719"/>
          </a:xfrm>
          <a:prstGeom prst="rect">
            <a:avLst/>
          </a:prstGeom>
          <a:noFill/>
        </p:spPr>
        <p:txBody>
          <a:bodyPr wrap="square">
            <a:spAutoFit/>
          </a:bodyPr>
          <a:lstStyle/>
          <a:p>
            <a:pPr>
              <a:spcBef>
                <a:spcPts val="1800"/>
              </a:spcBef>
            </a:pPr>
            <a:r>
              <a:rPr lang="zh-TW" altLang="en-US" sz="2000" dirty="0">
                <a:solidFill>
                  <a:srgbClr val="FF0000"/>
                </a:solidFill>
                <a:latin typeface="微軟正黑體" panose="020B0604030504040204" pitchFamily="34" charset="-120"/>
                <a:ea typeface="微軟正黑體" panose="020B0604030504040204" pitchFamily="34" charset="-120"/>
              </a:rPr>
              <a:t>在職教職員</a:t>
            </a:r>
            <a:r>
              <a:rPr lang="zh-TW" altLang="en-US" sz="2000" dirty="0">
                <a:latin typeface="微軟正黑體" panose="020B0604030504040204" pitchFamily="34" charset="-120"/>
                <a:ea typeface="微軟正黑體" panose="020B0604030504040204" pitchFamily="34" charset="-120"/>
              </a:rPr>
              <a:t>如欲更改 </a:t>
            </a:r>
            <a:r>
              <a:rPr lang="en-US" altLang="zh-TW" sz="2000" dirty="0">
                <a:latin typeface="微軟正黑體" panose="020B0604030504040204" pitchFamily="34" charset="-120"/>
                <a:ea typeface="微軟正黑體" panose="020B0604030504040204" pitchFamily="34" charset="-120"/>
              </a:rPr>
              <a:t>Email</a:t>
            </a:r>
            <a:r>
              <a:rPr lang="zh-TW" altLang="en-US" sz="2000" dirty="0">
                <a:latin typeface="微軟正黑體" panose="020B0604030504040204" pitchFamily="34" charset="-120"/>
                <a:ea typeface="微軟正黑體" panose="020B0604030504040204" pitchFamily="34" charset="-120"/>
              </a:rPr>
              <a:t>，由</a:t>
            </a:r>
            <a:r>
              <a:rPr lang="zh-TW" altLang="en-US" sz="2000" dirty="0">
                <a:solidFill>
                  <a:srgbClr val="FF0000"/>
                </a:solidFill>
                <a:latin typeface="微軟正黑體" panose="020B0604030504040204" pitchFamily="34" charset="-120"/>
                <a:ea typeface="微軟正黑體" panose="020B0604030504040204" pitchFamily="34" charset="-120"/>
              </a:rPr>
              <a:t>學校人事室</a:t>
            </a:r>
            <a:r>
              <a:rPr lang="zh-TW" altLang="en-US" sz="2000" dirty="0">
                <a:latin typeface="微軟正黑體" panose="020B0604030504040204" pitchFamily="34" charset="-120"/>
                <a:ea typeface="微軟正黑體" panose="020B0604030504040204" pitchFamily="34" charset="-120"/>
              </a:rPr>
              <a:t>於「私校退撫儲金管理系統」修改</a:t>
            </a:r>
            <a:endParaRPr lang="en-US" altLang="zh-TW" sz="2000" dirty="0">
              <a:latin typeface="微軟正黑體" panose="020B0604030504040204" pitchFamily="34" charset="-120"/>
              <a:ea typeface="微軟正黑體" panose="020B0604030504040204" pitchFamily="34" charset="-120"/>
            </a:endParaRPr>
          </a:p>
          <a:p>
            <a:pPr>
              <a:spcBef>
                <a:spcPts val="1800"/>
              </a:spcBef>
            </a:pPr>
            <a:r>
              <a:rPr lang="en-US" altLang="zh-TW" sz="2000" dirty="0">
                <a:latin typeface="微軟正黑體" panose="020B0604030504040204" pitchFamily="34" charset="-120"/>
                <a:ea typeface="微軟正黑體" panose="020B0604030504040204" pitchFamily="34" charset="-120"/>
              </a:rPr>
              <a:t>Email</a:t>
            </a:r>
            <a:r>
              <a:rPr lang="zh-TW" altLang="en-US" sz="2000" dirty="0">
                <a:latin typeface="微軟正黑體" panose="020B0604030504040204" pitchFamily="34" charset="-120"/>
                <a:ea typeface="微軟正黑體" panose="020B0604030504040204" pitchFamily="34" charset="-120"/>
              </a:rPr>
              <a:t>等相關資料，本會將於</a:t>
            </a:r>
            <a:r>
              <a:rPr lang="zh-TW" altLang="en-US" sz="2000" u="sng" dirty="0">
                <a:latin typeface="微軟正黑體" panose="020B0604030504040204" pitchFamily="34" charset="-120"/>
                <a:ea typeface="微軟正黑體" panose="020B0604030504040204" pitchFamily="34" charset="-120"/>
              </a:rPr>
              <a:t>隔月</a:t>
            </a:r>
            <a:r>
              <a:rPr lang="zh-TW" altLang="en-US" sz="2000" dirty="0">
                <a:latin typeface="微軟正黑體" panose="020B0604030504040204" pitchFamily="34" charset="-120"/>
                <a:ea typeface="微軟正黑體" panose="020B0604030504040204" pitchFamily="34" charset="-120"/>
              </a:rPr>
              <a:t>提供整批資料予信託銀行，於</a:t>
            </a:r>
            <a:r>
              <a:rPr lang="zh-TW" altLang="en-US" sz="2000" u="sng" dirty="0">
                <a:latin typeface="微軟正黑體" panose="020B0604030504040204" pitchFamily="34" charset="-120"/>
                <a:ea typeface="微軟正黑體" panose="020B0604030504040204" pitchFamily="34" charset="-120"/>
              </a:rPr>
              <a:t>隔月</a:t>
            </a:r>
            <a:r>
              <a:rPr lang="en-US" altLang="zh-TW" sz="2000" u="sng" dirty="0">
                <a:latin typeface="微軟正黑體" panose="020B0604030504040204" pitchFamily="34" charset="-120"/>
                <a:ea typeface="微軟正黑體" panose="020B0604030504040204" pitchFamily="34" charset="-120"/>
              </a:rPr>
              <a:t>15</a:t>
            </a:r>
            <a:r>
              <a:rPr lang="zh-TW" altLang="en-US" sz="2000" u="sng" dirty="0">
                <a:latin typeface="微軟正黑體" panose="020B0604030504040204" pitchFamily="34" charset="-120"/>
                <a:ea typeface="微軟正黑體" panose="020B0604030504040204" pitchFamily="34" charset="-120"/>
              </a:rPr>
              <a:t>日</a:t>
            </a:r>
            <a:r>
              <a:rPr lang="zh-TW" altLang="en-US" sz="2000" dirty="0">
                <a:latin typeface="微軟正黑體" panose="020B0604030504040204" pitchFamily="34" charset="-120"/>
                <a:ea typeface="微軟正黑體" panose="020B0604030504040204" pitchFamily="34" charset="-120"/>
              </a:rPr>
              <a:t>完成變更。</a:t>
            </a:r>
            <a:endParaRPr lang="en-US" altLang="zh-TW" sz="2000" dirty="0">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id="{9185EC3D-D167-EC6E-E129-1B7077EDC1C8}"/>
              </a:ext>
            </a:extLst>
          </p:cNvPr>
          <p:cNvSpPr txBox="1"/>
          <p:nvPr/>
        </p:nvSpPr>
        <p:spPr>
          <a:xfrm>
            <a:off x="5435600" y="5192107"/>
            <a:ext cx="4031873" cy="1485022"/>
          </a:xfrm>
          <a:prstGeom prst="rect">
            <a:avLst/>
          </a:prstGeom>
          <a:noFill/>
        </p:spPr>
        <p:txBody>
          <a:bodyPr wrap="none" rtlCol="0">
            <a:spAutoFit/>
          </a:bodyPr>
          <a:lstStyle/>
          <a:p>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若自主投資平台相關操作問題，</a:t>
            </a:r>
            <a:endPar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r>
              <a:rPr lang="zh-TW" altLang="en-US"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可撥打信託銀行客服專線：</a:t>
            </a:r>
            <a:endParaRPr lang="en-US" altLang="zh-TW" sz="2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endParaRPr lang="en-US" altLang="zh-TW" sz="105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a:p>
            <a:pPr algn="ctr"/>
            <a:r>
              <a:rPr lang="en-US" altLang="zh-TW"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02-2558-0128</a:t>
            </a:r>
            <a:endParaRPr lang="zh-TW" altLang="en-US" sz="40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8" name="矩形: 圓角 7">
            <a:extLst>
              <a:ext uri="{FF2B5EF4-FFF2-40B4-BE49-F238E27FC236}">
                <a16:creationId xmlns:a16="http://schemas.microsoft.com/office/drawing/2014/main" id="{22EC5018-A73F-C87B-CF4B-013A043147D7}"/>
              </a:ext>
            </a:extLst>
          </p:cNvPr>
          <p:cNvSpPr/>
          <p:nvPr/>
        </p:nvSpPr>
        <p:spPr>
          <a:xfrm>
            <a:off x="915537" y="3968134"/>
            <a:ext cx="1849123" cy="777381"/>
          </a:xfrm>
          <a:prstGeom prst="roundRect">
            <a:avLst/>
          </a:prstGeom>
          <a:solidFill>
            <a:srgbClr val="00B0F0"/>
          </a:solidFill>
          <a:ln>
            <a:solidFill>
              <a:schemeClr val="accent3">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更改</a:t>
            </a:r>
            <a:r>
              <a:rPr lang="en-US" altLang="zh-TW"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Email</a:t>
            </a:r>
            <a:endParaRPr lang="zh-TW" altLang="en-US"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9" name="矩形: 圓角 8">
            <a:extLst>
              <a:ext uri="{FF2B5EF4-FFF2-40B4-BE49-F238E27FC236}">
                <a16:creationId xmlns:a16="http://schemas.microsoft.com/office/drawing/2014/main" id="{3A045893-E566-25FF-53D0-4876003FEFB1}"/>
              </a:ext>
            </a:extLst>
          </p:cNvPr>
          <p:cNvSpPr/>
          <p:nvPr/>
        </p:nvSpPr>
        <p:spPr>
          <a:xfrm>
            <a:off x="983794" y="1466145"/>
            <a:ext cx="1849123" cy="777381"/>
          </a:xfrm>
          <a:prstGeom prst="roundRect">
            <a:avLst/>
          </a:prstGeom>
          <a:solidFill>
            <a:srgbClr val="00B0F0"/>
          </a:solidFill>
          <a:ln>
            <a:solidFill>
              <a:schemeClr val="accent3">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忘記</a:t>
            </a:r>
            <a:r>
              <a:rPr lang="en-US" altLang="zh-TW"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Email</a:t>
            </a:r>
            <a:endParaRPr lang="zh-TW" altLang="en-US"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10" name="文字方塊 9">
            <a:extLst>
              <a:ext uri="{FF2B5EF4-FFF2-40B4-BE49-F238E27FC236}">
                <a16:creationId xmlns:a16="http://schemas.microsoft.com/office/drawing/2014/main" id="{3DC5012D-4669-AC84-272D-40A8AC96B652}"/>
              </a:ext>
            </a:extLst>
          </p:cNvPr>
          <p:cNvSpPr txBox="1"/>
          <p:nvPr/>
        </p:nvSpPr>
        <p:spPr>
          <a:xfrm>
            <a:off x="2988413" y="1432162"/>
            <a:ext cx="5558686" cy="938719"/>
          </a:xfrm>
          <a:prstGeom prst="rect">
            <a:avLst/>
          </a:prstGeom>
          <a:noFill/>
        </p:spPr>
        <p:txBody>
          <a:bodyPr wrap="square">
            <a:spAutoFit/>
          </a:bodyPr>
          <a:lstStyle/>
          <a:p>
            <a:pPr eaLnBrk="1" hangingPunct="1">
              <a:spcBef>
                <a:spcPts val="1800"/>
              </a:spcBef>
            </a:pPr>
            <a:r>
              <a:rPr lang="zh-TW" altLang="en-US" sz="2000" dirty="0">
                <a:latin typeface="微軟正黑體" panose="020B0604030504040204" pitchFamily="34" charset="-120"/>
                <a:ea typeface="微軟正黑體" panose="020B0604030504040204" pitchFamily="34" charset="-120"/>
              </a:rPr>
              <a:t>教職員如忘記開戶時所申請之 </a:t>
            </a:r>
            <a:r>
              <a:rPr lang="en-US" altLang="zh-TW" sz="2000" dirty="0">
                <a:latin typeface="微軟正黑體" panose="020B0604030504040204" pitchFamily="34" charset="-120"/>
                <a:ea typeface="微軟正黑體" panose="020B0604030504040204" pitchFamily="34" charset="-120"/>
              </a:rPr>
              <a:t>Email </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eaLnBrk="1" hangingPunct="1">
              <a:spcBef>
                <a:spcPts val="1800"/>
              </a:spcBef>
            </a:pPr>
            <a:r>
              <a:rPr lang="zh-TW" altLang="en-US" sz="2000" dirty="0">
                <a:latin typeface="微軟正黑體" panose="020B0604030504040204" pitchFamily="34" charset="-120"/>
                <a:ea typeface="微軟正黑體" panose="020B0604030504040204" pitchFamily="34" charset="-120"/>
              </a:rPr>
              <a:t>請撥打信託銀行客服電話</a:t>
            </a:r>
            <a:r>
              <a:rPr lang="en-US" altLang="zh-TW" sz="2000" b="1" dirty="0">
                <a:solidFill>
                  <a:srgbClr val="FF0000"/>
                </a:solidFill>
                <a:latin typeface="微軟正黑體" panose="020B0604030504040204" pitchFamily="34" charset="-120"/>
                <a:ea typeface="微軟正黑體" panose="020B0604030504040204" pitchFamily="34" charset="-120"/>
              </a:rPr>
              <a:t>02-2558-0128</a:t>
            </a:r>
            <a:r>
              <a:rPr lang="zh-TW" altLang="en-US" sz="2000" dirty="0">
                <a:latin typeface="微軟正黑體" panose="020B0604030504040204" pitchFamily="34" charset="-120"/>
                <a:ea typeface="微軟正黑體" panose="020B0604030504040204" pitchFamily="34" charset="-120"/>
              </a:rPr>
              <a:t>查詢。</a:t>
            </a:r>
            <a:endParaRPr lang="en-US" altLang="zh-TW" sz="2000" dirty="0">
              <a:latin typeface="微軟正黑體" panose="020B0604030504040204" pitchFamily="34" charset="-120"/>
              <a:ea typeface="微軟正黑體" panose="020B0604030504040204" pitchFamily="34" charset="-120"/>
            </a:endParaRPr>
          </a:p>
        </p:txBody>
      </p:sp>
      <p:sp>
        <p:nvSpPr>
          <p:cNvPr id="11" name="矩形: 圓角 10">
            <a:extLst>
              <a:ext uri="{FF2B5EF4-FFF2-40B4-BE49-F238E27FC236}">
                <a16:creationId xmlns:a16="http://schemas.microsoft.com/office/drawing/2014/main" id="{EC4DE73F-4B7D-0849-AAE8-2BC178F77A4E}"/>
              </a:ext>
            </a:extLst>
          </p:cNvPr>
          <p:cNvSpPr/>
          <p:nvPr/>
        </p:nvSpPr>
        <p:spPr>
          <a:xfrm>
            <a:off x="971094" y="2661177"/>
            <a:ext cx="1849123" cy="777381"/>
          </a:xfrm>
          <a:prstGeom prst="roundRect">
            <a:avLst/>
          </a:prstGeom>
          <a:solidFill>
            <a:srgbClr val="00B0F0"/>
          </a:solidFill>
          <a:ln>
            <a:solidFill>
              <a:schemeClr val="accent3">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zh-TW" altLang="en-US" sz="2000" b="1"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忘記帳號密碼</a:t>
            </a:r>
          </a:p>
        </p:txBody>
      </p:sp>
      <p:sp>
        <p:nvSpPr>
          <p:cNvPr id="12" name="文字方塊 11">
            <a:extLst>
              <a:ext uri="{FF2B5EF4-FFF2-40B4-BE49-F238E27FC236}">
                <a16:creationId xmlns:a16="http://schemas.microsoft.com/office/drawing/2014/main" id="{B671F175-85F5-B597-1C9B-6AE8DAD886A3}"/>
              </a:ext>
            </a:extLst>
          </p:cNvPr>
          <p:cNvSpPr txBox="1"/>
          <p:nvPr/>
        </p:nvSpPr>
        <p:spPr>
          <a:xfrm>
            <a:off x="2988413" y="2640705"/>
            <a:ext cx="5406285" cy="938719"/>
          </a:xfrm>
          <a:prstGeom prst="rect">
            <a:avLst/>
          </a:prstGeom>
          <a:noFill/>
        </p:spPr>
        <p:txBody>
          <a:bodyPr wrap="square">
            <a:spAutoFit/>
          </a:bodyPr>
          <a:lstStyle/>
          <a:p>
            <a:pPr eaLnBrk="1" hangingPunct="1">
              <a:spcBef>
                <a:spcPts val="1800"/>
              </a:spcBef>
            </a:pPr>
            <a:r>
              <a:rPr lang="zh-TW" altLang="en-US" sz="2000" dirty="0">
                <a:latin typeface="微軟正黑體" panose="020B0604030504040204" pitchFamily="34" charset="-120"/>
                <a:ea typeface="微軟正黑體" panose="020B0604030504040204" pitchFamily="34" charset="-120"/>
              </a:rPr>
              <a:t>請於</a:t>
            </a:r>
            <a:r>
              <a:rPr lang="zh-TW" altLang="en-US" sz="2000" dirty="0">
                <a:highlight>
                  <a:srgbClr val="FFFF00"/>
                </a:highlight>
                <a:latin typeface="微軟正黑體" panose="020B0604030504040204" pitchFamily="34" charset="-120"/>
                <a:ea typeface="微軟正黑體" panose="020B0604030504040204" pitchFamily="34" charset="-120"/>
              </a:rPr>
              <a:t>自主投資平台</a:t>
            </a:r>
            <a:r>
              <a:rPr lang="zh-TW" altLang="en-US" sz="2000" dirty="0">
                <a:latin typeface="微軟正黑體" panose="020B0604030504040204" pitchFamily="34" charset="-120"/>
                <a:ea typeface="微軟正黑體" panose="020B0604030504040204" pitchFamily="34" charset="-120"/>
              </a:rPr>
              <a:t>點選</a:t>
            </a:r>
            <a:r>
              <a:rPr lang="zh-TW" altLang="en-US" sz="2000" u="sng" dirty="0">
                <a:solidFill>
                  <a:srgbClr val="0070C0"/>
                </a:solidFill>
                <a:latin typeface="微軟正黑體" panose="020B0604030504040204" pitchFamily="34" charset="-120"/>
                <a:ea typeface="微軟正黑體" panose="020B0604030504040204" pitchFamily="34" charset="-120"/>
              </a:rPr>
              <a:t>忘記密碼</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a:p>
            <a:pPr eaLnBrk="1" hangingPunct="1">
              <a:spcBef>
                <a:spcPts val="1800"/>
              </a:spcBef>
            </a:pPr>
            <a:r>
              <a:rPr lang="zh-TW" altLang="en-US" sz="2000" dirty="0">
                <a:latin typeface="微軟正黑體" panose="020B0604030504040204" pitchFamily="34" charset="-120"/>
                <a:ea typeface="微軟正黑體" panose="020B0604030504040204" pitchFamily="34" charset="-120"/>
              </a:rPr>
              <a:t>輸入基本資料後，將補發驗證函至您的</a:t>
            </a:r>
            <a:r>
              <a:rPr lang="en-US" altLang="zh-TW" sz="2000" dirty="0">
                <a:latin typeface="微軟正黑體" panose="020B0604030504040204" pitchFamily="34" charset="-120"/>
                <a:ea typeface="微軟正黑體" panose="020B0604030504040204" pitchFamily="34" charset="-120"/>
              </a:rPr>
              <a:t>Email</a:t>
            </a:r>
            <a:r>
              <a:rPr lang="zh-TW" altLang="en-US"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704343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87DDE-DBC4-12CD-FF1B-1F2A5F56605F}"/>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3462BEDA-E772-21B8-22D1-DD7613F15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5" y="6459926"/>
            <a:ext cx="1922854" cy="383300"/>
          </a:xfrm>
          <a:prstGeom prst="rect">
            <a:avLst/>
          </a:prstGeom>
        </p:spPr>
      </p:pic>
      <p:sp>
        <p:nvSpPr>
          <p:cNvPr id="7" name="矩形 6">
            <a:extLst>
              <a:ext uri="{FF2B5EF4-FFF2-40B4-BE49-F238E27FC236}">
                <a16:creationId xmlns:a16="http://schemas.microsoft.com/office/drawing/2014/main" id="{46CD416A-6B64-C31A-DCA1-AB8FEE8924A5}"/>
              </a:ext>
            </a:extLst>
          </p:cNvPr>
          <p:cNvSpPr/>
          <p:nvPr/>
        </p:nvSpPr>
        <p:spPr>
          <a:xfrm>
            <a:off x="1791105" y="410636"/>
            <a:ext cx="11841976" cy="430887"/>
          </a:xfrm>
          <a:prstGeom prst="rect">
            <a:avLst/>
          </a:prstGeom>
        </p:spPr>
        <p:txBody>
          <a:bodyPr wrap="square">
            <a:spAutoFit/>
          </a:bodyPr>
          <a:lstStyle/>
          <a:p>
            <a:pPr marL="285750" indent="-285750">
              <a:buFont typeface="Wingdings" panose="05000000000000000000" pitchFamily="2" charset="2"/>
              <a:buChar char="p"/>
            </a:pPr>
            <a:r>
              <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關於</a:t>
            </a:r>
            <a:r>
              <a:rPr lang="zh-TW" altLang="en-US"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2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自主投資平台操作及對帳單資訊</a:t>
            </a:r>
            <a:r>
              <a:rPr lang="en-US" altLang="zh-TW" sz="22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200" u="sng"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rPr>
              <a:t> </a:t>
            </a:r>
          </a:p>
        </p:txBody>
      </p:sp>
      <p:sp>
        <p:nvSpPr>
          <p:cNvPr id="2" name="投影片編號版面配置區 11">
            <a:extLst>
              <a:ext uri="{FF2B5EF4-FFF2-40B4-BE49-F238E27FC236}">
                <a16:creationId xmlns:a16="http://schemas.microsoft.com/office/drawing/2014/main" id="{FCDB580D-1CEE-A2A5-4D38-ECFB2D790586}"/>
              </a:ext>
            </a:extLst>
          </p:cNvPr>
          <p:cNvSpPr>
            <a:spLocks noGrp="1"/>
          </p:cNvSpPr>
          <p:nvPr>
            <p:ph type="sldNum" sz="quarter" idx="12"/>
          </p:nvPr>
        </p:nvSpPr>
        <p:spPr/>
        <p:txBody>
          <a:bodyPr/>
          <a:lstStyle/>
          <a:p>
            <a:fld id="{7BD80B0F-6881-4047-A1BD-5901B0F00B99}" type="slidenum">
              <a:rPr lang="zh-CN" altLang="en-US" smtClean="0"/>
              <a:t>72</a:t>
            </a:fld>
            <a:endParaRPr lang="zh-CN" altLang="en-US" dirty="0"/>
          </a:p>
        </p:txBody>
      </p:sp>
      <p:sp>
        <p:nvSpPr>
          <p:cNvPr id="12" name="矩形 11">
            <a:extLst>
              <a:ext uri="{FF2B5EF4-FFF2-40B4-BE49-F238E27FC236}">
                <a16:creationId xmlns:a16="http://schemas.microsoft.com/office/drawing/2014/main" id="{BCE7DBFA-1ECB-F8A4-F384-BBACE157CDEC}"/>
              </a:ext>
            </a:extLst>
          </p:cNvPr>
          <p:cNvSpPr/>
          <p:nvPr/>
        </p:nvSpPr>
        <p:spPr>
          <a:xfrm>
            <a:off x="7744671" y="4399550"/>
            <a:ext cx="4343401" cy="10093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b="1" dirty="0">
                <a:solidFill>
                  <a:srgbClr val="FF0000"/>
                </a:solidFill>
                <a:latin typeface="標楷體" panose="03000509000000000000" pitchFamily="65" charset="-120"/>
                <a:ea typeface="標楷體" panose="03000509000000000000" pitchFamily="65" charset="-120"/>
              </a:rPr>
              <a:t>本會官網</a:t>
            </a:r>
            <a:r>
              <a:rPr lang="en-US" altLang="zh-TW" sz="1600" b="1" dirty="0">
                <a:solidFill>
                  <a:srgbClr val="FF0000"/>
                </a:solidFill>
                <a:latin typeface="標楷體" panose="03000509000000000000" pitchFamily="65" charset="-120"/>
                <a:ea typeface="標楷體" panose="03000509000000000000" pitchFamily="65" charset="-120"/>
              </a:rPr>
              <a:t>-</a:t>
            </a:r>
            <a:r>
              <a:rPr lang="zh-TW" altLang="en-US" sz="1600" b="1" dirty="0">
                <a:solidFill>
                  <a:srgbClr val="FF0000"/>
                </a:solidFill>
                <a:latin typeface="標楷體" panose="03000509000000000000" pitchFamily="65" charset="-120"/>
                <a:ea typeface="標楷體" panose="03000509000000000000" pitchFamily="65" charset="-120"/>
              </a:rPr>
              <a:t>下載專區</a:t>
            </a:r>
            <a:r>
              <a:rPr lang="en-US" altLang="zh-TW" sz="1600" b="1" dirty="0">
                <a:solidFill>
                  <a:srgbClr val="FF0000"/>
                </a:solidFill>
                <a:latin typeface="標楷體" panose="03000509000000000000" pitchFamily="65" charset="-120"/>
                <a:ea typeface="標楷體" panose="03000509000000000000" pitchFamily="65" charset="-120"/>
              </a:rPr>
              <a:t>-</a:t>
            </a:r>
            <a:r>
              <a:rPr lang="zh-TW" altLang="en-US" sz="1600" b="1" dirty="0">
                <a:solidFill>
                  <a:srgbClr val="FF0000"/>
                </a:solidFill>
                <a:latin typeface="標楷體" panose="03000509000000000000" pitchFamily="65" charset="-120"/>
                <a:ea typeface="標楷體" panose="03000509000000000000" pitchFamily="65" charset="-120"/>
              </a:rPr>
              <a:t>自主投資平台操作手冊亦</a:t>
            </a:r>
            <a:endParaRPr lang="en-US" altLang="zh-TW" sz="1600" b="1" dirty="0">
              <a:solidFill>
                <a:srgbClr val="FF0000"/>
              </a:solidFill>
              <a:latin typeface="標楷體" panose="03000509000000000000" pitchFamily="65" charset="-120"/>
              <a:ea typeface="標楷體" panose="03000509000000000000" pitchFamily="65" charset="-120"/>
            </a:endParaRPr>
          </a:p>
          <a:p>
            <a:r>
              <a:rPr lang="zh-TW" altLang="en-US" sz="1600" b="1" dirty="0">
                <a:solidFill>
                  <a:srgbClr val="FF0000"/>
                </a:solidFill>
                <a:latin typeface="標楷體" panose="03000509000000000000" pitchFamily="65" charset="-120"/>
                <a:ea typeface="標楷體" panose="03000509000000000000" pitchFamily="65" charset="-120"/>
              </a:rPr>
              <a:t>已公告最新版本之操作手冊，請轉予教職員知悉、並協助其使用</a:t>
            </a:r>
            <a:r>
              <a:rPr lang="en-US" altLang="zh-TW" sz="1600" b="1" dirty="0">
                <a:solidFill>
                  <a:srgbClr val="FF0000"/>
                </a:solidFill>
                <a:latin typeface="標楷體" panose="03000509000000000000" pitchFamily="65" charset="-120"/>
                <a:ea typeface="標楷體" panose="03000509000000000000" pitchFamily="65" charset="-120"/>
              </a:rPr>
              <a:t>~~</a:t>
            </a:r>
          </a:p>
        </p:txBody>
      </p:sp>
      <p:sp>
        <p:nvSpPr>
          <p:cNvPr id="16" name="矩形 15">
            <a:extLst>
              <a:ext uri="{FF2B5EF4-FFF2-40B4-BE49-F238E27FC236}">
                <a16:creationId xmlns:a16="http://schemas.microsoft.com/office/drawing/2014/main" id="{D8F9B3B1-7C02-FCD3-9AF3-0C0402C967AF}"/>
              </a:ext>
            </a:extLst>
          </p:cNvPr>
          <p:cNvSpPr/>
          <p:nvPr/>
        </p:nvSpPr>
        <p:spPr>
          <a:xfrm>
            <a:off x="7159502" y="1449104"/>
            <a:ext cx="4440511" cy="19798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000"/>
              </a:lnSpc>
            </a:pPr>
            <a:r>
              <a:rPr lang="zh-TW" altLang="en-US" dirty="0">
                <a:solidFill>
                  <a:schemeClr val="tx1"/>
                </a:solidFill>
                <a:latin typeface="標楷體" panose="03000509000000000000" pitchFamily="65" charset="-120"/>
                <a:ea typeface="標楷體" panose="03000509000000000000" pitchFamily="65" charset="-120"/>
              </a:rPr>
              <a:t>    </a:t>
            </a:r>
            <a:r>
              <a:rPr lang="en-US" altLang="zh-TW" dirty="0">
                <a:solidFill>
                  <a:srgbClr val="FF0000"/>
                </a:solidFill>
                <a:latin typeface="標楷體" panose="03000509000000000000" pitchFamily="65" charset="-120"/>
                <a:ea typeface="標楷體" panose="03000509000000000000" pitchFamily="65" charset="-120"/>
              </a:rPr>
              <a:t>114</a:t>
            </a:r>
            <a:r>
              <a:rPr lang="zh-TW" altLang="en-US" dirty="0">
                <a:solidFill>
                  <a:srgbClr val="FF0000"/>
                </a:solidFill>
                <a:latin typeface="標楷體" panose="03000509000000000000" pitchFamily="65" charset="-120"/>
                <a:ea typeface="標楷體" panose="03000509000000000000" pitchFamily="65" charset="-120"/>
              </a:rPr>
              <a:t>年</a:t>
            </a:r>
            <a:r>
              <a:rPr lang="en-US" altLang="zh-TW" dirty="0">
                <a:solidFill>
                  <a:srgbClr val="FF0000"/>
                </a:solidFill>
                <a:latin typeface="標楷體" panose="03000509000000000000" pitchFamily="65" charset="-120"/>
                <a:ea typeface="標楷體" panose="03000509000000000000" pitchFamily="65" charset="-120"/>
              </a:rPr>
              <a:t>2</a:t>
            </a:r>
            <a:r>
              <a:rPr lang="zh-TW" altLang="en-US" dirty="0">
                <a:solidFill>
                  <a:srgbClr val="FF0000"/>
                </a:solidFill>
                <a:latin typeface="標楷體" panose="03000509000000000000" pitchFamily="65" charset="-120"/>
                <a:ea typeface="標楷體" panose="03000509000000000000" pitchFamily="65" charset="-120"/>
              </a:rPr>
              <a:t>月自主投資平台更新</a:t>
            </a:r>
            <a:endParaRPr lang="en-US" altLang="zh-TW" dirty="0">
              <a:solidFill>
                <a:srgbClr val="FF0000"/>
              </a:solidFill>
              <a:latin typeface="標楷體" panose="03000509000000000000" pitchFamily="65" charset="-120"/>
              <a:ea typeface="標楷體" panose="03000509000000000000" pitchFamily="65" charset="-120"/>
            </a:endParaRPr>
          </a:p>
          <a:p>
            <a:pPr>
              <a:lnSpc>
                <a:spcPts val="3000"/>
              </a:lnSpc>
            </a:pPr>
            <a:r>
              <a:rPr lang="zh-TW" altLang="en-US" dirty="0">
                <a:solidFill>
                  <a:schemeClr val="tx1"/>
                </a:solidFill>
                <a:latin typeface="標楷體" panose="03000509000000000000" pitchFamily="65" charset="-120"/>
                <a:ea typeface="標楷體" panose="03000509000000000000" pitchFamily="65" charset="-120"/>
              </a:rPr>
              <a:t>針對</a:t>
            </a:r>
            <a:r>
              <a:rPr lang="zh-TW" altLang="en-US" sz="1800" b="1" u="sng"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對帳單</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於登入介面加入相關文字說明，如教職員有</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無法開啟電子對帳單</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b="1" u="sng"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欲申請補發紙本對帳單</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之情況，請其聯繫中國信託銀行客服人員請求協助，客服專線</a:t>
            </a:r>
            <a:r>
              <a:rPr lang="en-US" altLang="zh-TW"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(02)2558-0128</a:t>
            </a:r>
            <a:r>
              <a:rPr lang="zh-TW" altLang="en-US"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dirty="0">
              <a:solidFill>
                <a:schemeClr val="tx1"/>
              </a:solidFill>
              <a:latin typeface="標楷體" panose="03000509000000000000" pitchFamily="65" charset="-120"/>
              <a:ea typeface="標楷體" panose="03000509000000000000" pitchFamily="65" charset="-120"/>
            </a:endParaRPr>
          </a:p>
          <a:p>
            <a:pPr algn="r"/>
            <a:endParaRPr lang="zh-TW" altLang="en-US" dirty="0">
              <a:solidFill>
                <a:schemeClr val="tx1"/>
              </a:solidFill>
              <a:latin typeface="微軟正黑體" panose="020B0604030504040204" pitchFamily="34" charset="-120"/>
              <a:ea typeface="微軟正黑體" panose="020B0604030504040204" pitchFamily="34" charset="-120"/>
            </a:endParaRPr>
          </a:p>
        </p:txBody>
      </p:sp>
      <p:pic>
        <p:nvPicPr>
          <p:cNvPr id="9" name="圖片 8">
            <a:extLst>
              <a:ext uri="{FF2B5EF4-FFF2-40B4-BE49-F238E27FC236}">
                <a16:creationId xmlns:a16="http://schemas.microsoft.com/office/drawing/2014/main" id="{6F8CFE5C-E42D-9B94-86FA-D4C279CD852E}"/>
              </a:ext>
            </a:extLst>
          </p:cNvPr>
          <p:cNvPicPr>
            <a:picLocks noChangeAspect="1"/>
          </p:cNvPicPr>
          <p:nvPr/>
        </p:nvPicPr>
        <p:blipFill>
          <a:blip r:embed="rId4"/>
          <a:stretch>
            <a:fillRect/>
          </a:stretch>
        </p:blipFill>
        <p:spPr>
          <a:xfrm>
            <a:off x="411366" y="1368076"/>
            <a:ext cx="5300206" cy="2703410"/>
          </a:xfrm>
          <a:prstGeom prst="rect">
            <a:avLst/>
          </a:prstGeom>
        </p:spPr>
      </p:pic>
      <p:pic>
        <p:nvPicPr>
          <p:cNvPr id="10" name="圖片 9">
            <a:extLst>
              <a:ext uri="{FF2B5EF4-FFF2-40B4-BE49-F238E27FC236}">
                <a16:creationId xmlns:a16="http://schemas.microsoft.com/office/drawing/2014/main" id="{076BAD12-5D17-5E98-48BA-2C7DB1E7C734}"/>
              </a:ext>
            </a:extLst>
          </p:cNvPr>
          <p:cNvPicPr>
            <a:picLocks noChangeAspect="1"/>
          </p:cNvPicPr>
          <p:nvPr/>
        </p:nvPicPr>
        <p:blipFill>
          <a:blip r:embed="rId4"/>
          <a:srcRect l="45815" b="6075"/>
          <a:stretch/>
        </p:blipFill>
        <p:spPr>
          <a:xfrm>
            <a:off x="2375081" y="1138886"/>
            <a:ext cx="3720919" cy="3329494"/>
          </a:xfrm>
          <a:prstGeom prst="rect">
            <a:avLst/>
          </a:prstGeom>
        </p:spPr>
      </p:pic>
      <p:sp>
        <p:nvSpPr>
          <p:cNvPr id="11" name="矩形: 圓角 10">
            <a:extLst>
              <a:ext uri="{FF2B5EF4-FFF2-40B4-BE49-F238E27FC236}">
                <a16:creationId xmlns:a16="http://schemas.microsoft.com/office/drawing/2014/main" id="{5335AAE1-8F5A-6DEE-EB0B-1C72E3B4C1D5}"/>
              </a:ext>
            </a:extLst>
          </p:cNvPr>
          <p:cNvSpPr/>
          <p:nvPr/>
        </p:nvSpPr>
        <p:spPr>
          <a:xfrm>
            <a:off x="2375081" y="2935704"/>
            <a:ext cx="3720919" cy="904775"/>
          </a:xfrm>
          <a:prstGeom prst="roundRect">
            <a:avLst/>
          </a:prstGeom>
          <a:noFill/>
          <a:ln w="762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箭號: 向下 13">
            <a:extLst>
              <a:ext uri="{FF2B5EF4-FFF2-40B4-BE49-F238E27FC236}">
                <a16:creationId xmlns:a16="http://schemas.microsoft.com/office/drawing/2014/main" id="{C873B289-3757-4A3E-7FC4-5BD7A6078B7E}"/>
              </a:ext>
            </a:extLst>
          </p:cNvPr>
          <p:cNvSpPr/>
          <p:nvPr/>
        </p:nvSpPr>
        <p:spPr>
          <a:xfrm rot="3061751">
            <a:off x="6273415" y="2344528"/>
            <a:ext cx="534119" cy="790429"/>
          </a:xfrm>
          <a:prstGeom prst="downArrow">
            <a:avLst/>
          </a:prstGeom>
          <a:solidFill>
            <a:schemeClr val="accent4">
              <a:lumMod val="60000"/>
              <a:lumOff val="40000"/>
            </a:schemeClr>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8" name="圖片 17">
            <a:extLst>
              <a:ext uri="{FF2B5EF4-FFF2-40B4-BE49-F238E27FC236}">
                <a16:creationId xmlns:a16="http://schemas.microsoft.com/office/drawing/2014/main" id="{F4576EA1-6EFF-C364-06E5-C190B1C65DA9}"/>
              </a:ext>
            </a:extLst>
          </p:cNvPr>
          <p:cNvPicPr>
            <a:picLocks noChangeAspect="1"/>
          </p:cNvPicPr>
          <p:nvPr/>
        </p:nvPicPr>
        <p:blipFill>
          <a:blip r:embed="rId5"/>
          <a:stretch>
            <a:fillRect/>
          </a:stretch>
        </p:blipFill>
        <p:spPr>
          <a:xfrm>
            <a:off x="350096" y="4211121"/>
            <a:ext cx="7259584" cy="2300903"/>
          </a:xfrm>
          <a:prstGeom prst="rect">
            <a:avLst/>
          </a:prstGeom>
          <a:ln>
            <a:solidFill>
              <a:srgbClr val="C00000"/>
            </a:solidFill>
          </a:ln>
        </p:spPr>
      </p:pic>
      <p:sp>
        <p:nvSpPr>
          <p:cNvPr id="20" name="文字方塊 19">
            <a:extLst>
              <a:ext uri="{FF2B5EF4-FFF2-40B4-BE49-F238E27FC236}">
                <a16:creationId xmlns:a16="http://schemas.microsoft.com/office/drawing/2014/main" id="{14BA4F50-F8EA-FF1B-1F79-8D1F123982A1}"/>
              </a:ext>
            </a:extLst>
          </p:cNvPr>
          <p:cNvSpPr txBox="1"/>
          <p:nvPr/>
        </p:nvSpPr>
        <p:spPr>
          <a:xfrm>
            <a:off x="7609680" y="536755"/>
            <a:ext cx="4432084"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rPr>
              <a:t>*</a:t>
            </a:r>
            <a:r>
              <a:rPr lang="zh-TW" altLang="en-US" sz="1200" dirty="0">
                <a:latin typeface="標楷體" panose="03000509000000000000" pitchFamily="65" charset="-120"/>
                <a:ea typeface="標楷體" panose="03000509000000000000" pitchFamily="65" charset="-120"/>
              </a:rPr>
              <a:t>節錄自中國信託銀行自主投資平台介紹簡報內容。</a:t>
            </a:r>
            <a:endParaRPr kumimoji="0" lang="en-US" altLang="zh-TW" sz="1200" b="0" i="0" u="none" strike="noStrike" kern="1200" cap="none" spc="0" normalizeH="0" baseline="0" noProof="0" dirty="0">
              <a:ln>
                <a:noFill/>
              </a:ln>
              <a:effectLst/>
              <a:uLnTx/>
              <a:uFillTx/>
              <a:latin typeface="標楷體" panose="03000509000000000000" pitchFamily="65" charset="-120"/>
              <a:ea typeface="標楷體" panose="03000509000000000000" pitchFamily="65" charset="-120"/>
              <a:cs typeface="+mn-cs"/>
            </a:endParaRPr>
          </a:p>
        </p:txBody>
      </p:sp>
      <p:cxnSp>
        <p:nvCxnSpPr>
          <p:cNvPr id="22" name="接點: 弧形 21">
            <a:extLst>
              <a:ext uri="{FF2B5EF4-FFF2-40B4-BE49-F238E27FC236}">
                <a16:creationId xmlns:a16="http://schemas.microsoft.com/office/drawing/2014/main" id="{67AA3323-2FDC-F192-78C4-0E9F7FC29392}"/>
              </a:ext>
            </a:extLst>
          </p:cNvPr>
          <p:cNvCxnSpPr/>
          <p:nvPr/>
        </p:nvCxnSpPr>
        <p:spPr>
          <a:xfrm rot="10800000" flipV="1">
            <a:off x="7005783" y="4851433"/>
            <a:ext cx="738888" cy="510139"/>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43450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字方塊 19">
            <a:extLst>
              <a:ext uri="{FF2B5EF4-FFF2-40B4-BE49-F238E27FC236}">
                <a16:creationId xmlns:a16="http://schemas.microsoft.com/office/drawing/2014/main" id="{9B1B1A6C-B219-49E7-B4A4-15B108B01D6F}"/>
              </a:ext>
            </a:extLst>
          </p:cNvPr>
          <p:cNvSpPr txBox="1"/>
          <p:nvPr/>
        </p:nvSpPr>
        <p:spPr>
          <a:xfrm>
            <a:off x="2326211" y="3165408"/>
            <a:ext cx="6176849" cy="400110"/>
          </a:xfrm>
          <a:prstGeom prst="rect">
            <a:avLst/>
          </a:prstGeom>
          <a:noFill/>
        </p:spPr>
        <p:txBody>
          <a:bodyPr wrap="square" rtlCol="0">
            <a:spAutoFit/>
          </a:bodyPr>
          <a:lstStyle/>
          <a:p>
            <a:r>
              <a:rPr lang="zh-TW" altLang="en-US" sz="2000" b="1" dirty="0">
                <a:solidFill>
                  <a:schemeClr val="accent5">
                    <a:lumMod val="50000"/>
                  </a:schemeClr>
                </a:solidFill>
                <a:latin typeface="標楷體" panose="03000509000000000000" pitchFamily="65" charset="-120"/>
                <a:ea typeface="標楷體" panose="03000509000000000000" pitchFamily="65" charset="-120"/>
              </a:rPr>
              <a:t>*自主投資平台每月操作時程</a:t>
            </a:r>
            <a:endParaRPr lang="en-US" altLang="zh-TW" sz="2000" b="1" dirty="0">
              <a:solidFill>
                <a:schemeClr val="accent5">
                  <a:lumMod val="50000"/>
                </a:schemeClr>
              </a:solidFill>
              <a:latin typeface="標楷體" panose="03000509000000000000" pitchFamily="65" charset="-120"/>
              <a:ea typeface="標楷體" panose="03000509000000000000" pitchFamily="65" charset="-120"/>
            </a:endParaRPr>
          </a:p>
        </p:txBody>
      </p:sp>
      <p:cxnSp>
        <p:nvCxnSpPr>
          <p:cNvPr id="21" name="直線接點 20">
            <a:extLst>
              <a:ext uri="{FF2B5EF4-FFF2-40B4-BE49-F238E27FC236}">
                <a16:creationId xmlns:a16="http://schemas.microsoft.com/office/drawing/2014/main" id="{6F2C2204-8DBE-44C8-AC1F-9E133254FCED}"/>
              </a:ext>
            </a:extLst>
          </p:cNvPr>
          <p:cNvCxnSpPr>
            <a:cxnSpLocks/>
          </p:cNvCxnSpPr>
          <p:nvPr/>
        </p:nvCxnSpPr>
        <p:spPr>
          <a:xfrm flipV="1">
            <a:off x="2041739" y="4344683"/>
            <a:ext cx="9485115" cy="38539"/>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53697F36-3D88-4A85-A49F-0903DA50A692}"/>
              </a:ext>
            </a:extLst>
          </p:cNvPr>
          <p:cNvCxnSpPr>
            <a:cxnSpLocks/>
          </p:cNvCxnSpPr>
          <p:nvPr/>
        </p:nvCxnSpPr>
        <p:spPr>
          <a:xfrm flipV="1">
            <a:off x="2041739" y="4202858"/>
            <a:ext cx="0" cy="360727"/>
          </a:xfrm>
          <a:prstGeom prst="line">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直線接點 29">
            <a:extLst>
              <a:ext uri="{FF2B5EF4-FFF2-40B4-BE49-F238E27FC236}">
                <a16:creationId xmlns:a16="http://schemas.microsoft.com/office/drawing/2014/main" id="{D7302B4B-3209-4B6B-B3B6-B695DABA47AB}"/>
              </a:ext>
            </a:extLst>
          </p:cNvPr>
          <p:cNvCxnSpPr>
            <a:cxnSpLocks/>
          </p:cNvCxnSpPr>
          <p:nvPr/>
        </p:nvCxnSpPr>
        <p:spPr>
          <a:xfrm flipV="1">
            <a:off x="6076214" y="4173557"/>
            <a:ext cx="0" cy="360727"/>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1" name="直線接點 30">
            <a:extLst>
              <a:ext uri="{FF2B5EF4-FFF2-40B4-BE49-F238E27FC236}">
                <a16:creationId xmlns:a16="http://schemas.microsoft.com/office/drawing/2014/main" id="{4C52AE14-BB32-41C0-B7D6-2F370254B619}"/>
              </a:ext>
            </a:extLst>
          </p:cNvPr>
          <p:cNvCxnSpPr>
            <a:cxnSpLocks/>
          </p:cNvCxnSpPr>
          <p:nvPr/>
        </p:nvCxnSpPr>
        <p:spPr>
          <a:xfrm flipV="1">
            <a:off x="6388634" y="4164319"/>
            <a:ext cx="0" cy="36072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2" name="直線接點 31">
            <a:extLst>
              <a:ext uri="{FF2B5EF4-FFF2-40B4-BE49-F238E27FC236}">
                <a16:creationId xmlns:a16="http://schemas.microsoft.com/office/drawing/2014/main" id="{F7F29F49-56AF-4A2F-BB10-EF2D0F0C0643}"/>
              </a:ext>
            </a:extLst>
          </p:cNvPr>
          <p:cNvCxnSpPr>
            <a:cxnSpLocks/>
          </p:cNvCxnSpPr>
          <p:nvPr/>
        </p:nvCxnSpPr>
        <p:spPr>
          <a:xfrm flipV="1">
            <a:off x="6749361" y="4164318"/>
            <a:ext cx="0" cy="36072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3" name="直線接點 32">
            <a:extLst>
              <a:ext uri="{FF2B5EF4-FFF2-40B4-BE49-F238E27FC236}">
                <a16:creationId xmlns:a16="http://schemas.microsoft.com/office/drawing/2014/main" id="{4FD4BC50-05C6-439F-8D82-2ED3D97B3FDA}"/>
              </a:ext>
            </a:extLst>
          </p:cNvPr>
          <p:cNvCxnSpPr>
            <a:cxnSpLocks/>
          </p:cNvCxnSpPr>
          <p:nvPr/>
        </p:nvCxnSpPr>
        <p:spPr>
          <a:xfrm flipV="1">
            <a:off x="7092850" y="4164318"/>
            <a:ext cx="0" cy="360727"/>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線接點 33">
            <a:extLst>
              <a:ext uri="{FF2B5EF4-FFF2-40B4-BE49-F238E27FC236}">
                <a16:creationId xmlns:a16="http://schemas.microsoft.com/office/drawing/2014/main" id="{F847913F-49FC-410F-A7BC-58681AE0BE07}"/>
              </a:ext>
            </a:extLst>
          </p:cNvPr>
          <p:cNvCxnSpPr>
            <a:cxnSpLocks/>
          </p:cNvCxnSpPr>
          <p:nvPr/>
        </p:nvCxnSpPr>
        <p:spPr>
          <a:xfrm flipV="1">
            <a:off x="11552235" y="4200720"/>
            <a:ext cx="0" cy="360727"/>
          </a:xfrm>
          <a:prstGeom prst="line">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cxnSp>
      <p:sp>
        <p:nvSpPr>
          <p:cNvPr id="36" name="文字方塊 35">
            <a:extLst>
              <a:ext uri="{FF2B5EF4-FFF2-40B4-BE49-F238E27FC236}">
                <a16:creationId xmlns:a16="http://schemas.microsoft.com/office/drawing/2014/main" id="{AA72F3CD-3F03-453C-AFEC-6640A1E821F7}"/>
              </a:ext>
            </a:extLst>
          </p:cNvPr>
          <p:cNvSpPr txBox="1"/>
          <p:nvPr/>
        </p:nvSpPr>
        <p:spPr>
          <a:xfrm>
            <a:off x="1848938" y="3629963"/>
            <a:ext cx="710673" cy="584775"/>
          </a:xfrm>
          <a:prstGeom prst="rect">
            <a:avLst/>
          </a:prstGeom>
          <a:noFill/>
          <a:ln>
            <a:solidFill>
              <a:schemeClr val="bg1"/>
            </a:solidFill>
          </a:ln>
        </p:spPr>
        <p:txBody>
          <a:bodyPr wrap="square" rtlCol="0">
            <a:spAutoFit/>
          </a:bodyPr>
          <a:lstStyle/>
          <a:p>
            <a:r>
              <a:rPr lang="en-US" altLang="zh-TW" sz="1600" b="1" dirty="0">
                <a:solidFill>
                  <a:schemeClr val="accent1">
                    <a:lumMod val="50000"/>
                  </a:schemeClr>
                </a:solidFill>
                <a:latin typeface="標楷體" panose="03000509000000000000" pitchFamily="65" charset="-120"/>
                <a:ea typeface="標楷體" panose="03000509000000000000" pitchFamily="65" charset="-120"/>
              </a:rPr>
              <a:t>DAY</a:t>
            </a:r>
          </a:p>
          <a:p>
            <a:r>
              <a:rPr lang="en-US" altLang="zh-TW" sz="1600" b="1" dirty="0">
                <a:solidFill>
                  <a:schemeClr val="accent1">
                    <a:lumMod val="50000"/>
                  </a:schemeClr>
                </a:solidFill>
                <a:latin typeface="標楷體" panose="03000509000000000000" pitchFamily="65" charset="-120"/>
                <a:ea typeface="標楷體" panose="03000509000000000000" pitchFamily="65" charset="-120"/>
              </a:rPr>
              <a:t> 1</a:t>
            </a:r>
            <a:endParaRPr lang="zh-TW" altLang="en-US" sz="1600" b="1" dirty="0">
              <a:solidFill>
                <a:schemeClr val="accent1">
                  <a:lumMod val="50000"/>
                </a:schemeClr>
              </a:solidFill>
              <a:latin typeface="標楷體" panose="03000509000000000000" pitchFamily="65" charset="-120"/>
              <a:ea typeface="標楷體" panose="03000509000000000000" pitchFamily="65" charset="-120"/>
            </a:endParaRPr>
          </a:p>
        </p:txBody>
      </p:sp>
      <p:sp>
        <p:nvSpPr>
          <p:cNvPr id="37" name="文字方塊 36">
            <a:extLst>
              <a:ext uri="{FF2B5EF4-FFF2-40B4-BE49-F238E27FC236}">
                <a16:creationId xmlns:a16="http://schemas.microsoft.com/office/drawing/2014/main" id="{BE87D39C-C63B-4362-BB0F-1D97F2029825}"/>
              </a:ext>
            </a:extLst>
          </p:cNvPr>
          <p:cNvSpPr txBox="1"/>
          <p:nvPr/>
        </p:nvSpPr>
        <p:spPr>
          <a:xfrm>
            <a:off x="5735401" y="3629963"/>
            <a:ext cx="581941" cy="584775"/>
          </a:xfrm>
          <a:prstGeom prst="rect">
            <a:avLst/>
          </a:prstGeom>
          <a:noFill/>
          <a:ln>
            <a:noFill/>
          </a:ln>
        </p:spPr>
        <p:txBody>
          <a:bodyPr wrap="square" rtlCol="0">
            <a:spAutoFit/>
          </a:bodyPr>
          <a:lstStyle/>
          <a:p>
            <a:r>
              <a:rPr lang="en-US" altLang="zh-TW" sz="1600" b="1" dirty="0">
                <a:solidFill>
                  <a:schemeClr val="accent1">
                    <a:lumMod val="50000"/>
                  </a:schemeClr>
                </a:solidFill>
                <a:latin typeface="標楷體" panose="03000509000000000000" pitchFamily="65" charset="-120"/>
                <a:ea typeface="標楷體" panose="03000509000000000000" pitchFamily="65" charset="-120"/>
              </a:rPr>
              <a:t>DAY </a:t>
            </a:r>
          </a:p>
          <a:p>
            <a:r>
              <a:rPr lang="zh-TW" altLang="en-US" sz="1600" b="1" dirty="0">
                <a:solidFill>
                  <a:schemeClr val="accent1">
                    <a:lumMod val="50000"/>
                  </a:schemeClr>
                </a:solidFill>
                <a:latin typeface="標楷體" panose="03000509000000000000" pitchFamily="65" charset="-120"/>
                <a:ea typeface="標楷體" panose="03000509000000000000" pitchFamily="65" charset="-120"/>
              </a:rPr>
              <a:t> </a:t>
            </a:r>
            <a:r>
              <a:rPr lang="en-US" altLang="zh-TW" sz="1600" b="1" dirty="0">
                <a:solidFill>
                  <a:schemeClr val="accent1">
                    <a:lumMod val="50000"/>
                  </a:schemeClr>
                </a:solidFill>
                <a:latin typeface="標楷體" panose="03000509000000000000" pitchFamily="65" charset="-120"/>
                <a:ea typeface="標楷體" panose="03000509000000000000" pitchFamily="65" charset="-120"/>
              </a:rPr>
              <a:t>15</a:t>
            </a:r>
            <a:endParaRPr lang="zh-TW" altLang="en-US" sz="1600" b="1" dirty="0">
              <a:solidFill>
                <a:schemeClr val="accent1">
                  <a:lumMod val="50000"/>
                </a:schemeClr>
              </a:solidFill>
              <a:latin typeface="標楷體" panose="03000509000000000000" pitchFamily="65" charset="-120"/>
              <a:ea typeface="標楷體" panose="03000509000000000000" pitchFamily="65" charset="-120"/>
            </a:endParaRPr>
          </a:p>
        </p:txBody>
      </p:sp>
      <p:sp>
        <p:nvSpPr>
          <p:cNvPr id="38" name="文字方塊 37">
            <a:extLst>
              <a:ext uri="{FF2B5EF4-FFF2-40B4-BE49-F238E27FC236}">
                <a16:creationId xmlns:a16="http://schemas.microsoft.com/office/drawing/2014/main" id="{F08E46BC-6ED0-4122-AF22-06F7004C7453}"/>
              </a:ext>
            </a:extLst>
          </p:cNvPr>
          <p:cNvSpPr txBox="1"/>
          <p:nvPr/>
        </p:nvSpPr>
        <p:spPr>
          <a:xfrm>
            <a:off x="6132899" y="3644676"/>
            <a:ext cx="605548" cy="584775"/>
          </a:xfrm>
          <a:prstGeom prst="rect">
            <a:avLst/>
          </a:prstGeom>
          <a:noFill/>
          <a:ln>
            <a:noFill/>
          </a:ln>
        </p:spPr>
        <p:txBody>
          <a:bodyPr wrap="square" rtlCol="0">
            <a:spAutoFit/>
          </a:bodyPr>
          <a:lstStyle/>
          <a:p>
            <a:r>
              <a:rPr lang="en-US" altLang="zh-TW" sz="1600" b="1" dirty="0">
                <a:solidFill>
                  <a:srgbClr val="C00000"/>
                </a:solidFill>
                <a:latin typeface="標楷體" panose="03000509000000000000" pitchFamily="65" charset="-120"/>
                <a:ea typeface="標楷體" panose="03000509000000000000" pitchFamily="65" charset="-120"/>
              </a:rPr>
              <a:t>DAY</a:t>
            </a: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p>
          <a:p>
            <a:r>
              <a:rPr lang="zh-TW" altLang="en-US" sz="1600" b="1" dirty="0">
                <a:solidFill>
                  <a:srgbClr val="C00000"/>
                </a:solidFill>
                <a:latin typeface="標楷體" panose="03000509000000000000" pitchFamily="65" charset="-120"/>
                <a:ea typeface="標楷體" panose="03000509000000000000" pitchFamily="65" charset="-120"/>
              </a:rPr>
              <a:t> </a:t>
            </a:r>
            <a:r>
              <a:rPr lang="en-US" altLang="zh-TW" sz="1600" b="1" dirty="0">
                <a:solidFill>
                  <a:srgbClr val="C00000"/>
                </a:solidFill>
                <a:latin typeface="標楷體" panose="03000509000000000000" pitchFamily="65" charset="-120"/>
                <a:ea typeface="標楷體" panose="03000509000000000000" pitchFamily="65" charset="-120"/>
              </a:rPr>
              <a:t>16</a:t>
            </a:r>
            <a:endParaRPr lang="zh-TW" altLang="en-US" sz="1600" b="1" dirty="0">
              <a:solidFill>
                <a:srgbClr val="C00000"/>
              </a:solidFill>
              <a:latin typeface="標楷體" panose="03000509000000000000" pitchFamily="65" charset="-120"/>
              <a:ea typeface="標楷體" panose="03000509000000000000" pitchFamily="65" charset="-120"/>
            </a:endParaRPr>
          </a:p>
        </p:txBody>
      </p:sp>
      <p:sp>
        <p:nvSpPr>
          <p:cNvPr id="39" name="文字方塊 38">
            <a:extLst>
              <a:ext uri="{FF2B5EF4-FFF2-40B4-BE49-F238E27FC236}">
                <a16:creationId xmlns:a16="http://schemas.microsoft.com/office/drawing/2014/main" id="{8235C23E-DCAD-447A-8AE1-A200ED4FB35C}"/>
              </a:ext>
            </a:extLst>
          </p:cNvPr>
          <p:cNvSpPr txBox="1"/>
          <p:nvPr/>
        </p:nvSpPr>
        <p:spPr>
          <a:xfrm>
            <a:off x="6491894" y="3637294"/>
            <a:ext cx="635911" cy="584775"/>
          </a:xfrm>
          <a:prstGeom prst="rect">
            <a:avLst/>
          </a:prstGeom>
          <a:noFill/>
          <a:ln>
            <a:noFill/>
          </a:ln>
        </p:spPr>
        <p:txBody>
          <a:bodyPr wrap="square" rtlCol="0">
            <a:spAutoFit/>
          </a:bodyPr>
          <a:lstStyle/>
          <a:p>
            <a:r>
              <a:rPr lang="en-US" altLang="zh-TW" sz="1600" b="1" dirty="0">
                <a:solidFill>
                  <a:srgbClr val="C00000"/>
                </a:solidFill>
                <a:latin typeface="標楷體" panose="03000509000000000000" pitchFamily="65" charset="-120"/>
                <a:ea typeface="標楷體" panose="03000509000000000000" pitchFamily="65" charset="-120"/>
              </a:rPr>
              <a:t>DAY</a:t>
            </a:r>
          </a:p>
          <a:p>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r>
              <a:rPr lang="en-US" altLang="zh-TW" sz="1600" b="1" dirty="0">
                <a:solidFill>
                  <a:srgbClr val="C00000"/>
                </a:solidFill>
                <a:latin typeface="標楷體" panose="03000509000000000000" pitchFamily="65" charset="-120"/>
                <a:ea typeface="標楷體" panose="03000509000000000000" pitchFamily="65" charset="-120"/>
              </a:rPr>
              <a:t>17</a:t>
            </a:r>
            <a:endParaRPr lang="zh-TW" altLang="en-US" sz="1600" b="1" dirty="0">
              <a:solidFill>
                <a:srgbClr val="C00000"/>
              </a:solidFill>
              <a:latin typeface="標楷體" panose="03000509000000000000" pitchFamily="65" charset="-120"/>
              <a:ea typeface="標楷體" panose="03000509000000000000" pitchFamily="65" charset="-120"/>
            </a:endParaRPr>
          </a:p>
        </p:txBody>
      </p:sp>
      <p:sp>
        <p:nvSpPr>
          <p:cNvPr id="40" name="文字方塊 39">
            <a:extLst>
              <a:ext uri="{FF2B5EF4-FFF2-40B4-BE49-F238E27FC236}">
                <a16:creationId xmlns:a16="http://schemas.microsoft.com/office/drawing/2014/main" id="{66E24C86-4711-483C-82E5-735494B16030}"/>
              </a:ext>
            </a:extLst>
          </p:cNvPr>
          <p:cNvSpPr txBox="1"/>
          <p:nvPr/>
        </p:nvSpPr>
        <p:spPr>
          <a:xfrm>
            <a:off x="6899066" y="3636917"/>
            <a:ext cx="607245" cy="584775"/>
          </a:xfrm>
          <a:prstGeom prst="rect">
            <a:avLst/>
          </a:prstGeom>
          <a:noFill/>
          <a:ln>
            <a:noFill/>
          </a:ln>
        </p:spPr>
        <p:txBody>
          <a:bodyPr wrap="square" rtlCol="0">
            <a:spAutoFit/>
          </a:bodyPr>
          <a:lstStyle/>
          <a:p>
            <a:r>
              <a:rPr lang="en-US" altLang="zh-TW" sz="1600" b="1" dirty="0">
                <a:solidFill>
                  <a:schemeClr val="accent1">
                    <a:lumMod val="50000"/>
                  </a:schemeClr>
                </a:solidFill>
                <a:latin typeface="標楷體" panose="03000509000000000000" pitchFamily="65" charset="-120"/>
                <a:ea typeface="標楷體" panose="03000509000000000000" pitchFamily="65" charset="-120"/>
              </a:rPr>
              <a:t>DAY </a:t>
            </a:r>
          </a:p>
          <a:p>
            <a:r>
              <a:rPr lang="en-US" altLang="zh-TW" sz="1600" b="1" dirty="0">
                <a:solidFill>
                  <a:schemeClr val="accent1">
                    <a:lumMod val="50000"/>
                  </a:schemeClr>
                </a:solidFill>
                <a:latin typeface="標楷體" panose="03000509000000000000" pitchFamily="65" charset="-120"/>
                <a:ea typeface="標楷體" panose="03000509000000000000" pitchFamily="65" charset="-120"/>
              </a:rPr>
              <a:t> 18</a:t>
            </a:r>
            <a:endParaRPr lang="zh-TW" altLang="en-US" sz="1600" b="1" dirty="0">
              <a:solidFill>
                <a:schemeClr val="accent1">
                  <a:lumMod val="50000"/>
                </a:schemeClr>
              </a:solidFill>
              <a:latin typeface="標楷體" panose="03000509000000000000" pitchFamily="65" charset="-120"/>
              <a:ea typeface="標楷體" panose="03000509000000000000" pitchFamily="65" charset="-120"/>
            </a:endParaRPr>
          </a:p>
        </p:txBody>
      </p:sp>
      <p:sp>
        <p:nvSpPr>
          <p:cNvPr id="42" name="文字方塊 41">
            <a:extLst>
              <a:ext uri="{FF2B5EF4-FFF2-40B4-BE49-F238E27FC236}">
                <a16:creationId xmlns:a16="http://schemas.microsoft.com/office/drawing/2014/main" id="{BA528519-0156-448F-9798-6FB7C8BB561C}"/>
              </a:ext>
            </a:extLst>
          </p:cNvPr>
          <p:cNvSpPr txBox="1"/>
          <p:nvPr/>
        </p:nvSpPr>
        <p:spPr>
          <a:xfrm>
            <a:off x="11279473" y="3645374"/>
            <a:ext cx="538875" cy="584775"/>
          </a:xfrm>
          <a:prstGeom prst="rect">
            <a:avLst/>
          </a:prstGeom>
          <a:noFill/>
          <a:ln>
            <a:noFill/>
          </a:ln>
        </p:spPr>
        <p:txBody>
          <a:bodyPr wrap="square" rtlCol="0">
            <a:spAutoFit/>
          </a:bodyPr>
          <a:lstStyle/>
          <a:p>
            <a:r>
              <a:rPr lang="en-US" altLang="zh-TW" sz="1600" b="1" dirty="0">
                <a:solidFill>
                  <a:schemeClr val="accent1">
                    <a:lumMod val="50000"/>
                  </a:schemeClr>
                </a:solidFill>
                <a:latin typeface="標楷體" panose="03000509000000000000" pitchFamily="65" charset="-120"/>
                <a:ea typeface="標楷體" panose="03000509000000000000" pitchFamily="65" charset="-120"/>
              </a:rPr>
              <a:t>DAY </a:t>
            </a:r>
          </a:p>
          <a:p>
            <a:r>
              <a:rPr lang="en-US" altLang="zh-TW" sz="1600" b="1" dirty="0">
                <a:solidFill>
                  <a:schemeClr val="accent1">
                    <a:lumMod val="50000"/>
                  </a:schemeClr>
                </a:solidFill>
                <a:latin typeface="標楷體" panose="03000509000000000000" pitchFamily="65" charset="-120"/>
                <a:ea typeface="標楷體" panose="03000509000000000000" pitchFamily="65" charset="-120"/>
              </a:rPr>
              <a:t> 31</a:t>
            </a:r>
            <a:endParaRPr lang="zh-TW" altLang="en-US" sz="1600" b="1" dirty="0">
              <a:solidFill>
                <a:schemeClr val="accent1">
                  <a:lumMod val="50000"/>
                </a:schemeClr>
              </a:solidFill>
              <a:latin typeface="標楷體" panose="03000509000000000000" pitchFamily="65" charset="-120"/>
              <a:ea typeface="標楷體" panose="03000509000000000000" pitchFamily="65" charset="-120"/>
            </a:endParaRPr>
          </a:p>
        </p:txBody>
      </p:sp>
      <p:sp>
        <p:nvSpPr>
          <p:cNvPr id="43" name="矩形 42">
            <a:extLst>
              <a:ext uri="{FF2B5EF4-FFF2-40B4-BE49-F238E27FC236}">
                <a16:creationId xmlns:a16="http://schemas.microsoft.com/office/drawing/2014/main" id="{34BB5252-255A-4F24-AA63-4A70B6BC1E85}"/>
              </a:ext>
            </a:extLst>
          </p:cNvPr>
          <p:cNvSpPr/>
          <p:nvPr/>
        </p:nvSpPr>
        <p:spPr>
          <a:xfrm>
            <a:off x="2048979" y="4303618"/>
            <a:ext cx="4027235" cy="77466"/>
          </a:xfrm>
          <a:prstGeom prst="rect">
            <a:avLst/>
          </a:prstGeom>
          <a:solidFill>
            <a:srgbClr val="FFFF00"/>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44" name="文字方塊 43">
            <a:extLst>
              <a:ext uri="{FF2B5EF4-FFF2-40B4-BE49-F238E27FC236}">
                <a16:creationId xmlns:a16="http://schemas.microsoft.com/office/drawing/2014/main" id="{EE341116-BDAB-40BB-8D54-ADB431732D99}"/>
              </a:ext>
            </a:extLst>
          </p:cNvPr>
          <p:cNvSpPr txBox="1"/>
          <p:nvPr/>
        </p:nvSpPr>
        <p:spPr>
          <a:xfrm>
            <a:off x="2524998" y="4595299"/>
            <a:ext cx="3047786" cy="338554"/>
          </a:xfrm>
          <a:prstGeom prst="rect">
            <a:avLst/>
          </a:prstGeom>
          <a:noFill/>
        </p:spPr>
        <p:txBody>
          <a:bodyPr wrap="square" rtlCol="0">
            <a:spAutoFit/>
          </a:bodyPr>
          <a:lstStyle/>
          <a:p>
            <a:r>
              <a:rPr lang="en-US" altLang="zh-TW" sz="1600" b="1" dirty="0">
                <a:solidFill>
                  <a:schemeClr val="accent5">
                    <a:lumMod val="50000"/>
                  </a:schemeClr>
                </a:solidFill>
                <a:latin typeface="標楷體" panose="03000509000000000000" pitchFamily="65" charset="-120"/>
                <a:ea typeface="標楷體" panose="03000509000000000000" pitchFamily="65" charset="-120"/>
              </a:rPr>
              <a:t>1-15</a:t>
            </a:r>
            <a:r>
              <a:rPr lang="zh-TW" altLang="en-US" sz="1600" b="1" dirty="0">
                <a:solidFill>
                  <a:schemeClr val="accent5">
                    <a:lumMod val="50000"/>
                  </a:schemeClr>
                </a:solidFill>
                <a:latin typeface="標楷體" panose="03000509000000000000" pitchFamily="65" charset="-120"/>
                <a:ea typeface="標楷體" panose="03000509000000000000" pitchFamily="65" charset="-120"/>
              </a:rPr>
              <a:t>日可自由操作平台內容</a:t>
            </a:r>
            <a:endParaRPr lang="en-US" altLang="zh-TW" sz="1600" b="1" dirty="0">
              <a:solidFill>
                <a:schemeClr val="accent5">
                  <a:lumMod val="50000"/>
                </a:schemeClr>
              </a:solidFill>
              <a:latin typeface="標楷體" panose="03000509000000000000" pitchFamily="65" charset="-120"/>
              <a:ea typeface="標楷體" panose="03000509000000000000" pitchFamily="65" charset="-120"/>
            </a:endParaRPr>
          </a:p>
        </p:txBody>
      </p:sp>
      <p:sp>
        <p:nvSpPr>
          <p:cNvPr id="47" name="文字方塊 46">
            <a:extLst>
              <a:ext uri="{FF2B5EF4-FFF2-40B4-BE49-F238E27FC236}">
                <a16:creationId xmlns:a16="http://schemas.microsoft.com/office/drawing/2014/main" id="{83525D14-F177-46F5-99BC-75A43F8D6703}"/>
              </a:ext>
            </a:extLst>
          </p:cNvPr>
          <p:cNvSpPr txBox="1"/>
          <p:nvPr/>
        </p:nvSpPr>
        <p:spPr>
          <a:xfrm>
            <a:off x="5812653" y="4797413"/>
            <a:ext cx="1811206" cy="646331"/>
          </a:xfrm>
          <a:prstGeom prst="rect">
            <a:avLst/>
          </a:prstGeom>
          <a:noFill/>
        </p:spPr>
        <p:txBody>
          <a:bodyPr wrap="square" rtlCol="0">
            <a:spAutoFit/>
          </a:bodyPr>
          <a:lstStyle/>
          <a:p>
            <a:r>
              <a:rPr lang="en-US" altLang="zh-TW" b="1" dirty="0">
                <a:solidFill>
                  <a:srgbClr val="C00000"/>
                </a:solidFill>
                <a:latin typeface="標楷體" panose="03000509000000000000" pitchFamily="65" charset="-120"/>
                <a:ea typeface="標楷體" panose="03000509000000000000" pitchFamily="65" charset="-120"/>
              </a:rPr>
              <a:t>16</a:t>
            </a:r>
            <a:r>
              <a:rPr lang="zh-TW" altLang="en-US" b="1" dirty="0">
                <a:solidFill>
                  <a:srgbClr val="C00000"/>
                </a:solidFill>
                <a:latin typeface="標楷體" panose="03000509000000000000" pitchFamily="65" charset="-120"/>
                <a:ea typeface="標楷體" panose="03000509000000000000" pitchFamily="65" charset="-120"/>
              </a:rPr>
              <a:t>、</a:t>
            </a:r>
            <a:r>
              <a:rPr lang="en-US" altLang="zh-TW" b="1" dirty="0">
                <a:solidFill>
                  <a:srgbClr val="C00000"/>
                </a:solidFill>
                <a:latin typeface="標楷體" panose="03000509000000000000" pitchFamily="65" charset="-120"/>
                <a:ea typeface="標楷體" panose="03000509000000000000" pitchFamily="65" charset="-120"/>
              </a:rPr>
              <a:t>17</a:t>
            </a:r>
            <a:r>
              <a:rPr lang="zh-TW" altLang="en-US" b="1" dirty="0">
                <a:solidFill>
                  <a:srgbClr val="C00000"/>
                </a:solidFill>
                <a:latin typeface="標楷體" panose="03000509000000000000" pitchFamily="65" charset="-120"/>
                <a:ea typeface="標楷體" panose="03000509000000000000" pitchFamily="65" charset="-120"/>
              </a:rPr>
              <a:t>為結算日</a:t>
            </a:r>
            <a:endParaRPr lang="en-US" altLang="zh-TW" b="1" dirty="0">
              <a:solidFill>
                <a:srgbClr val="C00000"/>
              </a:solidFill>
              <a:latin typeface="標楷體" panose="03000509000000000000" pitchFamily="65" charset="-120"/>
              <a:ea typeface="標楷體" panose="03000509000000000000" pitchFamily="65" charset="-120"/>
            </a:endParaRPr>
          </a:p>
          <a:p>
            <a:r>
              <a:rPr lang="zh-TW" altLang="en-US" b="1" dirty="0">
                <a:solidFill>
                  <a:srgbClr val="C00000"/>
                </a:solidFill>
                <a:latin typeface="標楷體" panose="03000509000000000000" pitchFamily="65" charset="-120"/>
                <a:ea typeface="標楷體" panose="03000509000000000000" pitchFamily="65" charset="-120"/>
              </a:rPr>
              <a:t>   不得操作</a:t>
            </a:r>
            <a:endParaRPr lang="en-US" altLang="zh-TW" b="1" dirty="0">
              <a:solidFill>
                <a:srgbClr val="C00000"/>
              </a:solidFill>
              <a:latin typeface="標楷體" panose="03000509000000000000" pitchFamily="65" charset="-120"/>
              <a:ea typeface="標楷體" panose="03000509000000000000" pitchFamily="65" charset="-120"/>
            </a:endParaRPr>
          </a:p>
        </p:txBody>
      </p:sp>
      <p:sp>
        <p:nvSpPr>
          <p:cNvPr id="48" name="文字方塊 47">
            <a:extLst>
              <a:ext uri="{FF2B5EF4-FFF2-40B4-BE49-F238E27FC236}">
                <a16:creationId xmlns:a16="http://schemas.microsoft.com/office/drawing/2014/main" id="{5927F836-8C8E-4C8B-8758-ED6D8F2866EA}"/>
              </a:ext>
            </a:extLst>
          </p:cNvPr>
          <p:cNvSpPr txBox="1"/>
          <p:nvPr/>
        </p:nvSpPr>
        <p:spPr>
          <a:xfrm>
            <a:off x="7886718" y="4652413"/>
            <a:ext cx="3456320" cy="338554"/>
          </a:xfrm>
          <a:prstGeom prst="rect">
            <a:avLst/>
          </a:prstGeom>
          <a:noFill/>
        </p:spPr>
        <p:txBody>
          <a:bodyPr wrap="square" rtlCol="0">
            <a:spAutoFit/>
          </a:bodyPr>
          <a:lstStyle/>
          <a:p>
            <a:r>
              <a:rPr lang="en-US" altLang="zh-TW" sz="1600" b="1" dirty="0">
                <a:solidFill>
                  <a:schemeClr val="accent5">
                    <a:lumMod val="50000"/>
                  </a:schemeClr>
                </a:solidFill>
                <a:latin typeface="標楷體" panose="03000509000000000000" pitchFamily="65" charset="-120"/>
                <a:ea typeface="標楷體" panose="03000509000000000000" pitchFamily="65" charset="-120"/>
              </a:rPr>
              <a:t>18-31</a:t>
            </a:r>
            <a:r>
              <a:rPr lang="zh-TW" altLang="en-US" sz="1600" b="1" dirty="0">
                <a:solidFill>
                  <a:schemeClr val="accent5">
                    <a:lumMod val="50000"/>
                  </a:schemeClr>
                </a:solidFill>
                <a:latin typeface="標楷體" panose="03000509000000000000" pitchFamily="65" charset="-120"/>
                <a:ea typeface="標楷體" panose="03000509000000000000" pitchFamily="65" charset="-120"/>
              </a:rPr>
              <a:t>日可預約操作下個月動作</a:t>
            </a:r>
            <a:endParaRPr lang="en-US" altLang="zh-TW" sz="1600" b="1" dirty="0">
              <a:solidFill>
                <a:schemeClr val="accent5">
                  <a:lumMod val="50000"/>
                </a:schemeClr>
              </a:solidFill>
              <a:latin typeface="標楷體" panose="03000509000000000000" pitchFamily="65" charset="-120"/>
              <a:ea typeface="標楷體" panose="03000509000000000000" pitchFamily="65" charset="-120"/>
            </a:endParaRPr>
          </a:p>
        </p:txBody>
      </p:sp>
      <p:sp>
        <p:nvSpPr>
          <p:cNvPr id="49" name="矩形 48">
            <a:extLst>
              <a:ext uri="{FF2B5EF4-FFF2-40B4-BE49-F238E27FC236}">
                <a16:creationId xmlns:a16="http://schemas.microsoft.com/office/drawing/2014/main" id="{C54CD5C2-5437-463F-B3E7-3E2ED3C7E8DE}"/>
              </a:ext>
            </a:extLst>
          </p:cNvPr>
          <p:cNvSpPr/>
          <p:nvPr/>
        </p:nvSpPr>
        <p:spPr>
          <a:xfrm>
            <a:off x="7102250" y="4273971"/>
            <a:ext cx="4449985" cy="79949"/>
          </a:xfrm>
          <a:prstGeom prst="rect">
            <a:avLst/>
          </a:prstGeom>
          <a:solidFill>
            <a:schemeClr val="accent6">
              <a:lumMod val="60000"/>
              <a:lumOff val="40000"/>
            </a:schemeClr>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50" name="弧形 49">
            <a:extLst>
              <a:ext uri="{FF2B5EF4-FFF2-40B4-BE49-F238E27FC236}">
                <a16:creationId xmlns:a16="http://schemas.microsoft.com/office/drawing/2014/main" id="{BB1BE528-F4CD-4167-8461-AB752F8995CE}"/>
              </a:ext>
            </a:extLst>
          </p:cNvPr>
          <p:cNvSpPr/>
          <p:nvPr/>
        </p:nvSpPr>
        <p:spPr>
          <a:xfrm rot="8145086">
            <a:off x="2156201" y="4187391"/>
            <a:ext cx="340020" cy="501512"/>
          </a:xfrm>
          <a:prstGeom prst="arc">
            <a:avLst>
              <a:gd name="adj1" fmla="val 16939571"/>
              <a:gd name="adj2" fmla="val 2572637"/>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51" name="弧形 50">
            <a:extLst>
              <a:ext uri="{FF2B5EF4-FFF2-40B4-BE49-F238E27FC236}">
                <a16:creationId xmlns:a16="http://schemas.microsoft.com/office/drawing/2014/main" id="{C3743796-3398-4ABA-884A-F3564E3F08D0}"/>
              </a:ext>
            </a:extLst>
          </p:cNvPr>
          <p:cNvSpPr/>
          <p:nvPr/>
        </p:nvSpPr>
        <p:spPr>
          <a:xfrm rot="8145086">
            <a:off x="7225208" y="4174615"/>
            <a:ext cx="340020" cy="501512"/>
          </a:xfrm>
          <a:prstGeom prst="arc">
            <a:avLst>
              <a:gd name="adj1" fmla="val 16939571"/>
              <a:gd name="adj2" fmla="val 2572637"/>
            </a:avLst>
          </a:prstGeom>
          <a:ln w="28575">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52" name="弧形 51">
            <a:extLst>
              <a:ext uri="{FF2B5EF4-FFF2-40B4-BE49-F238E27FC236}">
                <a16:creationId xmlns:a16="http://schemas.microsoft.com/office/drawing/2014/main" id="{DA060FF1-87F1-40C7-8D0D-84C3D32DB852}"/>
              </a:ext>
            </a:extLst>
          </p:cNvPr>
          <p:cNvSpPr/>
          <p:nvPr/>
        </p:nvSpPr>
        <p:spPr>
          <a:xfrm rot="13012934" flipH="1">
            <a:off x="5249810" y="3842763"/>
            <a:ext cx="802357" cy="787748"/>
          </a:xfrm>
          <a:prstGeom prst="arc">
            <a:avLst>
              <a:gd name="adj1" fmla="val 17800919"/>
              <a:gd name="adj2" fmla="val 755597"/>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53" name="弧形 52">
            <a:extLst>
              <a:ext uri="{FF2B5EF4-FFF2-40B4-BE49-F238E27FC236}">
                <a16:creationId xmlns:a16="http://schemas.microsoft.com/office/drawing/2014/main" id="{203C04C8-A813-4DB7-AC49-E91C0634C82E}"/>
              </a:ext>
            </a:extLst>
          </p:cNvPr>
          <p:cNvSpPr/>
          <p:nvPr/>
        </p:nvSpPr>
        <p:spPr>
          <a:xfrm rot="13012934" flipH="1">
            <a:off x="10706799" y="3851757"/>
            <a:ext cx="802357" cy="787748"/>
          </a:xfrm>
          <a:prstGeom prst="arc">
            <a:avLst>
              <a:gd name="adj1" fmla="val 17800919"/>
              <a:gd name="adj2" fmla="val 755597"/>
            </a:avLst>
          </a:prstGeom>
          <a:ln w="38100">
            <a:solidFill>
              <a:schemeClr val="accent5">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83" name="文字方塊 82">
            <a:extLst>
              <a:ext uri="{FF2B5EF4-FFF2-40B4-BE49-F238E27FC236}">
                <a16:creationId xmlns:a16="http://schemas.microsoft.com/office/drawing/2014/main" id="{62C6D747-4CEA-40F9-8621-0282D3EB5B31}"/>
              </a:ext>
            </a:extLst>
          </p:cNvPr>
          <p:cNvSpPr txBox="1"/>
          <p:nvPr/>
        </p:nvSpPr>
        <p:spPr>
          <a:xfrm>
            <a:off x="1713636" y="1527146"/>
            <a:ext cx="1904373" cy="830997"/>
          </a:xfrm>
          <a:prstGeom prst="rect">
            <a:avLst/>
          </a:prstGeom>
          <a:solidFill>
            <a:schemeClr val="accent4">
              <a:lumMod val="20000"/>
              <a:lumOff val="80000"/>
            </a:schemeClr>
          </a:solidFill>
          <a:ln w="28575">
            <a:solidFill>
              <a:schemeClr val="accent4">
                <a:lumMod val="40000"/>
                <a:lumOff val="60000"/>
              </a:schemeClr>
            </a:solidFill>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sz="2400" b="1" dirty="0">
                <a:latin typeface="標楷體" panose="03000509000000000000" pitchFamily="65" charset="-120"/>
                <a:ea typeface="標楷體" panose="03000509000000000000" pitchFamily="65" charset="-120"/>
              </a:rPr>
              <a:t>教職員專戶</a:t>
            </a:r>
            <a:endParaRPr lang="en-US" altLang="zh-TW" sz="2400" b="1" dirty="0">
              <a:latin typeface="標楷體" panose="03000509000000000000" pitchFamily="65" charset="-120"/>
              <a:ea typeface="標楷體" panose="03000509000000000000" pitchFamily="65" charset="-120"/>
            </a:endParaRPr>
          </a:p>
          <a:p>
            <a:r>
              <a:rPr lang="zh-TW" altLang="en-US" sz="2400" b="1" dirty="0">
                <a:latin typeface="標楷體" panose="03000509000000000000" pitchFamily="65" charset="-120"/>
                <a:ea typeface="標楷體" panose="03000509000000000000" pitchFamily="65" charset="-120"/>
              </a:rPr>
              <a:t>   </a:t>
            </a:r>
            <a:r>
              <a:rPr lang="en-US" altLang="zh-TW" sz="2400" b="1" dirty="0">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在職</a:t>
            </a:r>
            <a:r>
              <a:rPr lang="en-US" altLang="zh-TW" sz="2400" b="1" dirty="0">
                <a:latin typeface="標楷體" panose="03000509000000000000" pitchFamily="65" charset="-120"/>
                <a:ea typeface="標楷體" panose="03000509000000000000" pitchFamily="65" charset="-120"/>
              </a:rPr>
              <a:t>)</a:t>
            </a:r>
            <a:endParaRPr lang="zh-TW" altLang="en-US" sz="2400" b="1" dirty="0">
              <a:latin typeface="標楷體" panose="03000509000000000000" pitchFamily="65" charset="-120"/>
              <a:ea typeface="標楷體" panose="03000509000000000000" pitchFamily="65" charset="-120"/>
            </a:endParaRPr>
          </a:p>
        </p:txBody>
      </p:sp>
      <p:sp>
        <p:nvSpPr>
          <p:cNvPr id="88" name="文字方塊 87">
            <a:extLst>
              <a:ext uri="{FF2B5EF4-FFF2-40B4-BE49-F238E27FC236}">
                <a16:creationId xmlns:a16="http://schemas.microsoft.com/office/drawing/2014/main" id="{77E69C96-2AE2-4CD9-AB1A-6794C3C3E460}"/>
              </a:ext>
            </a:extLst>
          </p:cNvPr>
          <p:cNvSpPr txBox="1"/>
          <p:nvPr/>
        </p:nvSpPr>
        <p:spPr>
          <a:xfrm>
            <a:off x="4048891" y="1527146"/>
            <a:ext cx="2339743" cy="830997"/>
          </a:xfrm>
          <a:prstGeom prst="rect">
            <a:avLst/>
          </a:prstGeom>
          <a:solidFill>
            <a:schemeClr val="accent1">
              <a:lumMod val="20000"/>
              <a:lumOff val="80000"/>
            </a:schemeClr>
          </a:solidFill>
          <a:ln w="28575">
            <a:solidFill>
              <a:schemeClr val="accent1">
                <a:lumMod val="40000"/>
                <a:lumOff val="60000"/>
              </a:schemeClr>
            </a:solidFill>
          </a:ln>
        </p:spPr>
        <p:txBody>
          <a:bodyPr wrap="square" rtlCol="0">
            <a:spAutoFit/>
          </a:bodyPr>
          <a:lstStyle/>
          <a:p>
            <a:pPr algn="ctr"/>
            <a:r>
              <a:rPr lang="zh-TW" altLang="en-US" sz="2400" b="1" dirty="0">
                <a:latin typeface="標楷體" panose="03000509000000000000" pitchFamily="65" charset="-120"/>
                <a:ea typeface="標楷體" panose="03000509000000000000" pitchFamily="65" charset="-120"/>
              </a:rPr>
              <a:t> 增額提撥專戶</a:t>
            </a:r>
            <a:endParaRPr lang="en-US" altLang="zh-TW" sz="2400" b="1" dirty="0">
              <a:latin typeface="標楷體" panose="03000509000000000000" pitchFamily="65" charset="-120"/>
              <a:ea typeface="標楷體" panose="03000509000000000000" pitchFamily="65" charset="-120"/>
            </a:endParaRPr>
          </a:p>
          <a:p>
            <a:pPr algn="ctr"/>
            <a:r>
              <a:rPr lang="en-US" altLang="zh-TW" sz="2400" b="1" dirty="0">
                <a:latin typeface="標楷體" panose="03000509000000000000" pitchFamily="65" charset="-120"/>
                <a:ea typeface="標楷體" panose="03000509000000000000" pitchFamily="65" charset="-120"/>
              </a:rPr>
              <a:t>(</a:t>
            </a:r>
            <a:r>
              <a:rPr lang="zh-TW" altLang="en-US" sz="2400" b="1" dirty="0">
                <a:latin typeface="標楷體" panose="03000509000000000000" pitchFamily="65" charset="-120"/>
                <a:ea typeface="標楷體" panose="03000509000000000000" pitchFamily="65" charset="-120"/>
              </a:rPr>
              <a:t>有增額提撥</a:t>
            </a:r>
            <a:r>
              <a:rPr lang="en-US" altLang="zh-TW" sz="2400" b="1" dirty="0">
                <a:latin typeface="標楷體" panose="03000509000000000000" pitchFamily="65" charset="-120"/>
                <a:ea typeface="標楷體" panose="03000509000000000000" pitchFamily="65" charset="-120"/>
              </a:rPr>
              <a:t>)</a:t>
            </a:r>
          </a:p>
        </p:txBody>
      </p:sp>
      <p:sp>
        <p:nvSpPr>
          <p:cNvPr id="91" name="文字方塊 90">
            <a:extLst>
              <a:ext uri="{FF2B5EF4-FFF2-40B4-BE49-F238E27FC236}">
                <a16:creationId xmlns:a16="http://schemas.microsoft.com/office/drawing/2014/main" id="{3466E586-78C6-43D6-9F1F-9A5122EE3B44}"/>
              </a:ext>
            </a:extLst>
          </p:cNvPr>
          <p:cNvSpPr txBox="1"/>
          <p:nvPr/>
        </p:nvSpPr>
        <p:spPr>
          <a:xfrm>
            <a:off x="9623647" y="1511885"/>
            <a:ext cx="2189423" cy="954107"/>
          </a:xfrm>
          <a:prstGeom prst="rect">
            <a:avLst/>
          </a:prstGeom>
          <a:solidFill>
            <a:schemeClr val="accent6">
              <a:lumMod val="20000"/>
              <a:lumOff val="80000"/>
            </a:schemeClr>
          </a:solidFill>
          <a:ln w="28575">
            <a:solidFill>
              <a:schemeClr val="accent6">
                <a:lumMod val="40000"/>
                <a:lumOff val="60000"/>
              </a:schemeClr>
            </a:solidFill>
          </a:ln>
        </p:spPr>
        <p:txBody>
          <a:bodyPr wrap="square" rtlCol="0">
            <a:spAutoFit/>
          </a:bodyPr>
          <a:lstStyle/>
          <a:p>
            <a:pPr algn="ctr"/>
            <a:r>
              <a:rPr lang="zh-TW" altLang="en-US" sz="2400" b="1" dirty="0">
                <a:latin typeface="+mn-ea"/>
              </a:rPr>
              <a:t> </a:t>
            </a:r>
            <a:r>
              <a:rPr lang="zh-TW" altLang="en-US" sz="2400" b="1" dirty="0">
                <a:latin typeface="標楷體" panose="03000509000000000000" pitchFamily="65" charset="-120"/>
                <a:ea typeface="標楷體" panose="03000509000000000000" pitchFamily="65" charset="-120"/>
              </a:rPr>
              <a:t>分期請領專戶</a:t>
            </a:r>
            <a:endParaRPr lang="en-US" altLang="zh-TW" sz="2400" b="1" dirty="0">
              <a:latin typeface="標楷體" panose="03000509000000000000" pitchFamily="65" charset="-120"/>
              <a:ea typeface="標楷體" panose="03000509000000000000" pitchFamily="65" charset="-120"/>
            </a:endParaRPr>
          </a:p>
          <a:p>
            <a:pPr algn="ctr"/>
            <a:r>
              <a:rPr lang="en-US" altLang="zh-TW" sz="1600" b="1" dirty="0">
                <a:latin typeface="標楷體" panose="03000509000000000000" pitchFamily="65" charset="-120"/>
                <a:ea typeface="標楷體" panose="03000509000000000000" pitchFamily="65" charset="-120"/>
              </a:rPr>
              <a:t>(</a:t>
            </a:r>
            <a:r>
              <a:rPr lang="zh-TW" altLang="en-US" sz="1600" b="1" dirty="0">
                <a:latin typeface="標楷體" panose="03000509000000000000" pitchFamily="65" charset="-120"/>
                <a:ea typeface="標楷體" panose="03000509000000000000" pitchFamily="65" charset="-120"/>
              </a:rPr>
              <a:t>退休、資遣</a:t>
            </a:r>
            <a:r>
              <a:rPr lang="en-US" altLang="zh-TW" sz="1600" b="1" dirty="0">
                <a:latin typeface="標楷體" panose="03000509000000000000" pitchFamily="65" charset="-120"/>
                <a:ea typeface="標楷體" panose="03000509000000000000" pitchFamily="65" charset="-120"/>
              </a:rPr>
              <a:t>)</a:t>
            </a:r>
          </a:p>
          <a:p>
            <a:pPr algn="ctr"/>
            <a:r>
              <a:rPr lang="en-US" altLang="zh-TW" sz="1600" b="1" u="sng" dirty="0">
                <a:latin typeface="標楷體" panose="03000509000000000000" pitchFamily="65" charset="-120"/>
                <a:ea typeface="標楷體" panose="03000509000000000000" pitchFamily="65" charset="-120"/>
              </a:rPr>
              <a:t>(</a:t>
            </a:r>
            <a:r>
              <a:rPr lang="zh-TW" altLang="en-US" sz="1600" b="1" u="sng" dirty="0">
                <a:solidFill>
                  <a:srgbClr val="C00000"/>
                </a:solidFill>
                <a:latin typeface="標楷體" panose="03000509000000000000" pitchFamily="65" charset="-120"/>
                <a:ea typeface="標楷體" panose="03000509000000000000" pitchFamily="65" charset="-120"/>
              </a:rPr>
              <a:t>暫不請領年滿</a:t>
            </a:r>
            <a:r>
              <a:rPr lang="en-US" altLang="zh-TW" sz="1600" b="1" u="sng" dirty="0">
                <a:solidFill>
                  <a:srgbClr val="C00000"/>
                </a:solidFill>
                <a:latin typeface="標楷體" panose="03000509000000000000" pitchFamily="65" charset="-120"/>
                <a:ea typeface="標楷體" panose="03000509000000000000" pitchFamily="65" charset="-120"/>
              </a:rPr>
              <a:t>60</a:t>
            </a:r>
            <a:r>
              <a:rPr lang="zh-TW" altLang="en-US" sz="1600" b="1" u="sng" dirty="0">
                <a:solidFill>
                  <a:srgbClr val="C00000"/>
                </a:solidFill>
                <a:latin typeface="標楷體" panose="03000509000000000000" pitchFamily="65" charset="-120"/>
                <a:ea typeface="標楷體" panose="03000509000000000000" pitchFamily="65" charset="-120"/>
              </a:rPr>
              <a:t>歲後</a:t>
            </a:r>
            <a:r>
              <a:rPr lang="en-US" altLang="zh-TW" sz="1600" b="1" dirty="0">
                <a:latin typeface="標楷體" panose="03000509000000000000" pitchFamily="65" charset="-120"/>
                <a:ea typeface="標楷體" panose="03000509000000000000" pitchFamily="65" charset="-120"/>
              </a:rPr>
              <a:t>)</a:t>
            </a:r>
          </a:p>
        </p:txBody>
      </p:sp>
      <p:sp>
        <p:nvSpPr>
          <p:cNvPr id="97" name="文字方塊 96">
            <a:extLst>
              <a:ext uri="{FF2B5EF4-FFF2-40B4-BE49-F238E27FC236}">
                <a16:creationId xmlns:a16="http://schemas.microsoft.com/office/drawing/2014/main" id="{CC5B05FC-8BFA-4C65-A696-7731323071F5}"/>
              </a:ext>
            </a:extLst>
          </p:cNvPr>
          <p:cNvSpPr txBox="1"/>
          <p:nvPr/>
        </p:nvSpPr>
        <p:spPr>
          <a:xfrm>
            <a:off x="6819516" y="1523026"/>
            <a:ext cx="2444381" cy="892552"/>
          </a:xfrm>
          <a:prstGeom prst="rect">
            <a:avLst/>
          </a:prstGeom>
          <a:solidFill>
            <a:schemeClr val="accent2">
              <a:lumMod val="20000"/>
              <a:lumOff val="80000"/>
            </a:schemeClr>
          </a:solidFill>
          <a:ln w="28575">
            <a:solidFill>
              <a:schemeClr val="accent2">
                <a:lumMod val="40000"/>
                <a:lumOff val="60000"/>
              </a:schemeClr>
            </a:solidFill>
          </a:ln>
        </p:spPr>
        <p:txBody>
          <a:bodyPr wrap="square" rtlCol="0">
            <a:spAutoFit/>
          </a:bodyPr>
          <a:lstStyle/>
          <a:p>
            <a:pPr algn="ctr"/>
            <a:r>
              <a:rPr lang="zh-TW" altLang="en-US" sz="2400" dirty="0">
                <a:latin typeface="標楷體" panose="03000509000000000000" pitchFamily="65" charset="-120"/>
                <a:ea typeface="標楷體" panose="03000509000000000000" pitchFamily="65" charset="-120"/>
              </a:rPr>
              <a:t> </a:t>
            </a:r>
            <a:r>
              <a:rPr lang="zh-TW" altLang="en-US" sz="2400" b="1" dirty="0">
                <a:latin typeface="標楷體" panose="03000509000000000000" pitchFamily="65" charset="-120"/>
                <a:ea typeface="標楷體" panose="03000509000000000000" pitchFamily="65" charset="-120"/>
              </a:rPr>
              <a:t>暫不請領專戶</a:t>
            </a:r>
            <a:r>
              <a:rPr lang="en-US" altLang="zh-TW" sz="2000" b="1" dirty="0">
                <a:latin typeface="標楷體" panose="03000509000000000000" pitchFamily="65" charset="-120"/>
                <a:ea typeface="標楷體" panose="03000509000000000000" pitchFamily="65" charset="-120"/>
              </a:rPr>
              <a:t>(</a:t>
            </a:r>
            <a:r>
              <a:rPr lang="zh-TW" altLang="en-US" sz="2000" b="1" dirty="0">
                <a:latin typeface="標楷體" panose="03000509000000000000" pitchFamily="65" charset="-120"/>
                <a:ea typeface="標楷體" panose="03000509000000000000" pitchFamily="65" charset="-120"/>
              </a:rPr>
              <a:t>離職、資遣未請領</a:t>
            </a:r>
            <a:r>
              <a:rPr lang="en-US" altLang="zh-TW" sz="2000" b="1" dirty="0">
                <a:latin typeface="標楷體" panose="03000509000000000000" pitchFamily="65" charset="-120"/>
                <a:ea typeface="標楷體" panose="03000509000000000000" pitchFamily="65" charset="-120"/>
              </a:rPr>
              <a:t>)</a:t>
            </a:r>
          </a:p>
          <a:p>
            <a:pPr algn="ctr"/>
            <a:endParaRPr lang="en-US" altLang="zh-TW" sz="800" b="1" dirty="0">
              <a:latin typeface="標楷體" panose="03000509000000000000" pitchFamily="65" charset="-120"/>
              <a:ea typeface="標楷體" panose="03000509000000000000" pitchFamily="65" charset="-120"/>
            </a:endParaRPr>
          </a:p>
        </p:txBody>
      </p:sp>
      <p:sp>
        <p:nvSpPr>
          <p:cNvPr id="118" name="投影片編號版面配置區 11">
            <a:extLst>
              <a:ext uri="{FF2B5EF4-FFF2-40B4-BE49-F238E27FC236}">
                <a16:creationId xmlns:a16="http://schemas.microsoft.com/office/drawing/2014/main" id="{FE1BB031-952D-4C46-B808-DD6BD6BEF061}"/>
              </a:ext>
            </a:extLst>
          </p:cNvPr>
          <p:cNvSpPr>
            <a:spLocks noGrp="1"/>
          </p:cNvSpPr>
          <p:nvPr>
            <p:ph type="sldNum" sz="quarter" idx="12"/>
          </p:nvPr>
        </p:nvSpPr>
        <p:spPr>
          <a:xfrm>
            <a:off x="11729121" y="105508"/>
            <a:ext cx="429207" cy="365125"/>
          </a:xfrm>
        </p:spPr>
        <p:txBody>
          <a:bodyPr/>
          <a:lstStyle/>
          <a:p>
            <a:fld id="{7BD80B0F-6881-4047-A1BD-5901B0F00B99}" type="slidenum">
              <a:rPr lang="zh-CN" altLang="en-US" smtClean="0">
                <a:latin typeface="+mn-ea"/>
              </a:rPr>
              <a:t>73</a:t>
            </a:fld>
            <a:endParaRPr lang="zh-CN" altLang="en-US" dirty="0">
              <a:latin typeface="+mn-ea"/>
            </a:endParaRPr>
          </a:p>
        </p:txBody>
      </p:sp>
      <p:sp>
        <p:nvSpPr>
          <p:cNvPr id="8" name="文字方塊 7">
            <a:extLst>
              <a:ext uri="{FF2B5EF4-FFF2-40B4-BE49-F238E27FC236}">
                <a16:creationId xmlns:a16="http://schemas.microsoft.com/office/drawing/2014/main" id="{99DE9141-26C5-4D8F-9D8C-DD0505BA16CE}"/>
              </a:ext>
            </a:extLst>
          </p:cNvPr>
          <p:cNvSpPr txBox="1"/>
          <p:nvPr/>
        </p:nvSpPr>
        <p:spPr>
          <a:xfrm>
            <a:off x="619649" y="2515449"/>
            <a:ext cx="2601339" cy="261610"/>
          </a:xfrm>
          <a:prstGeom prst="rect">
            <a:avLst/>
          </a:prstGeom>
          <a:noFill/>
          <a:ln>
            <a:solidFill>
              <a:srgbClr val="C00000"/>
            </a:solidFill>
          </a:ln>
        </p:spPr>
        <p:txBody>
          <a:bodyPr wrap="square" rtlCol="0">
            <a:spAutoFit/>
          </a:bodyPr>
          <a:lstStyle/>
          <a:p>
            <a:r>
              <a:rPr lang="zh-TW" altLang="en-US" sz="1100" b="1" dirty="0">
                <a:solidFill>
                  <a:srgbClr val="C00000"/>
                </a:solidFill>
                <a:latin typeface="標楷體" panose="03000509000000000000" pitchFamily="65" charset="-120"/>
                <a:ea typeface="標楷體" panose="03000509000000000000" pitchFamily="65" charset="-120"/>
              </a:rPr>
              <a:t>*每年一月為人生週期轉換，操作時程</a:t>
            </a:r>
          </a:p>
        </p:txBody>
      </p:sp>
      <p:sp>
        <p:nvSpPr>
          <p:cNvPr id="2" name="矩形 8">
            <a:extLst>
              <a:ext uri="{FF2B5EF4-FFF2-40B4-BE49-F238E27FC236}">
                <a16:creationId xmlns:a16="http://schemas.microsoft.com/office/drawing/2014/main" id="{DE0E9C0A-8CBC-6637-8333-CA180154D4EB}"/>
              </a:ext>
            </a:extLst>
          </p:cNvPr>
          <p:cNvSpPr/>
          <p:nvPr/>
        </p:nvSpPr>
        <p:spPr>
          <a:xfrm>
            <a:off x="1708385" y="396739"/>
            <a:ext cx="10081951" cy="461665"/>
          </a:xfrm>
          <a:prstGeom prst="rect">
            <a:avLst/>
          </a:prstGeom>
        </p:spPr>
        <p:txBody>
          <a:bodyPr wrap="square">
            <a:spAutoFit/>
          </a:bodyPr>
          <a:lstStyle/>
          <a:p>
            <a:r>
              <a:rPr lang="en-US" altLang="zh-TW" sz="2400" spc="600" dirty="0">
                <a:latin typeface="標楷體" panose="03000509000000000000" pitchFamily="65" charset="-120"/>
                <a:ea typeface="標楷體" panose="03000509000000000000" pitchFamily="65" charset="-120"/>
                <a:cs typeface="+mn-ea"/>
                <a:sym typeface="+mn-lt"/>
              </a:rPr>
              <a:t>(</a:t>
            </a:r>
            <a:r>
              <a:rPr lang="zh-TW" altLang="en-US" sz="2400" spc="600" dirty="0">
                <a:latin typeface="標楷體" panose="03000509000000000000" pitchFamily="65" charset="-120"/>
                <a:ea typeface="標楷體" panose="03000509000000000000" pitchFamily="65" charset="-120"/>
                <a:cs typeface="+mn-ea"/>
                <a:sym typeface="+mn-lt"/>
              </a:rPr>
              <a:t>專戶與平台操作時程</a:t>
            </a:r>
            <a:r>
              <a:rPr lang="en-US" altLang="zh-TW" sz="2400" spc="600" dirty="0">
                <a:latin typeface="標楷體" panose="03000509000000000000" pitchFamily="65" charset="-120"/>
                <a:ea typeface="標楷體" panose="03000509000000000000" pitchFamily="65" charset="-120"/>
                <a:cs typeface="+mn-ea"/>
                <a:sym typeface="+mn-lt"/>
              </a:rPr>
              <a:t>)</a:t>
            </a:r>
            <a:endParaRPr lang="en-US" altLang="zh-TW" sz="2400" dirty="0">
              <a:latin typeface="標楷體" panose="03000509000000000000" pitchFamily="65" charset="-120"/>
              <a:ea typeface="標楷體" panose="03000509000000000000" pitchFamily="65" charset="-120"/>
              <a:cs typeface="+mn-ea"/>
              <a:sym typeface="+mn-lt"/>
            </a:endParaRPr>
          </a:p>
        </p:txBody>
      </p:sp>
      <p:pic>
        <p:nvPicPr>
          <p:cNvPr id="3" name="圖片 2">
            <a:extLst>
              <a:ext uri="{FF2B5EF4-FFF2-40B4-BE49-F238E27FC236}">
                <a16:creationId xmlns:a16="http://schemas.microsoft.com/office/drawing/2014/main" id="{CB54B90B-3ECB-F53E-56E6-D9C29E3CDA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5" name="文字方塊 4">
            <a:extLst>
              <a:ext uri="{FF2B5EF4-FFF2-40B4-BE49-F238E27FC236}">
                <a16:creationId xmlns:a16="http://schemas.microsoft.com/office/drawing/2014/main" id="{81146EE8-EA7B-B05C-8C46-E56F9F0927A0}"/>
              </a:ext>
            </a:extLst>
          </p:cNvPr>
          <p:cNvSpPr txBox="1"/>
          <p:nvPr/>
        </p:nvSpPr>
        <p:spPr>
          <a:xfrm>
            <a:off x="4495049" y="5716111"/>
            <a:ext cx="7170212" cy="1055097"/>
          </a:xfrm>
          <a:prstGeom prst="rect">
            <a:avLst/>
          </a:prstGeom>
          <a:noFill/>
        </p:spPr>
        <p:txBody>
          <a:bodyPr wrap="square">
            <a:spAutoFit/>
          </a:bodyPr>
          <a:lstStyle/>
          <a:p>
            <a:pPr marL="285750" indent="-285750">
              <a:lnSpc>
                <a:spcPts val="1500"/>
              </a:lnSpc>
              <a:buFont typeface="Wingdings" panose="05000000000000000000" pitchFamily="2" charset="2"/>
              <a:buChar char="ü"/>
            </a:pPr>
            <a:r>
              <a:rPr lang="zh-TW" altLang="en-US" sz="16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教職員之自主投資平台開立完成後，每月會收到中信銀寄發之電子對帳單，可了解儲金提撥情形及信託資產之帳務情形。</a:t>
            </a:r>
            <a:endParaRPr lang="en-US" altLang="zh-TW" sz="16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a:p>
            <a:pPr>
              <a:lnSpc>
                <a:spcPts val="1500"/>
              </a:lnSpc>
            </a:pPr>
            <a:endParaRPr lang="en-US" altLang="zh-TW" sz="16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a:p>
            <a:pPr marL="285750" indent="-285750">
              <a:lnSpc>
                <a:spcPts val="1500"/>
              </a:lnSpc>
              <a:buFont typeface="Wingdings" panose="05000000000000000000" pitchFamily="2" charset="2"/>
              <a:buChar char="ü"/>
            </a:pPr>
            <a:r>
              <a:rPr lang="zh-TW" altLang="en-US" sz="16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如對自主投資平台操作或對帳單內容有疑問，可致電洽詢中信銀私校教職員客服專線：</a:t>
            </a:r>
            <a:r>
              <a:rPr lang="en-US" altLang="zh-TW" sz="16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02-2558-0128</a:t>
            </a:r>
            <a:r>
              <a:rPr lang="zh-TW" altLang="en-US" sz="16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sz="16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7" name="箭號: 向右 6">
            <a:extLst>
              <a:ext uri="{FF2B5EF4-FFF2-40B4-BE49-F238E27FC236}">
                <a16:creationId xmlns:a16="http://schemas.microsoft.com/office/drawing/2014/main" id="{D6ED60A1-AF22-122F-0FAF-2256DF4D6519}"/>
              </a:ext>
            </a:extLst>
          </p:cNvPr>
          <p:cNvSpPr/>
          <p:nvPr/>
        </p:nvSpPr>
        <p:spPr>
          <a:xfrm rot="2373666">
            <a:off x="1809662" y="2171936"/>
            <a:ext cx="491998" cy="254034"/>
          </a:xfrm>
          <a:prstGeom prst="rightArrow">
            <a:avLst/>
          </a:prstGeom>
          <a:solidFill>
            <a:srgbClr val="FFCCCC"/>
          </a:solidFill>
          <a:ln>
            <a:solidFill>
              <a:srgbClr val="C0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箭號: 弧形上彎 8">
            <a:extLst>
              <a:ext uri="{FF2B5EF4-FFF2-40B4-BE49-F238E27FC236}">
                <a16:creationId xmlns:a16="http://schemas.microsoft.com/office/drawing/2014/main" id="{C35E80A4-5429-0378-2005-065B4E32FF9A}"/>
              </a:ext>
            </a:extLst>
          </p:cNvPr>
          <p:cNvSpPr/>
          <p:nvPr/>
        </p:nvSpPr>
        <p:spPr>
          <a:xfrm>
            <a:off x="8082161" y="2479997"/>
            <a:ext cx="2019744" cy="409543"/>
          </a:xfrm>
          <a:prstGeom prst="curvedUpArrow">
            <a:avLst/>
          </a:prstGeom>
          <a:solidFill>
            <a:schemeClr val="accent2"/>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10" name="文字方塊 9">
            <a:extLst>
              <a:ext uri="{FF2B5EF4-FFF2-40B4-BE49-F238E27FC236}">
                <a16:creationId xmlns:a16="http://schemas.microsoft.com/office/drawing/2014/main" id="{1A432A0F-FD14-D3F2-DE14-651BAAF8E302}"/>
              </a:ext>
            </a:extLst>
          </p:cNvPr>
          <p:cNvSpPr txBox="1"/>
          <p:nvPr/>
        </p:nvSpPr>
        <p:spPr>
          <a:xfrm>
            <a:off x="1647291" y="1227405"/>
            <a:ext cx="1763477" cy="276999"/>
          </a:xfrm>
          <a:prstGeom prst="rect">
            <a:avLst/>
          </a:prstGeom>
          <a:noFill/>
          <a:ln>
            <a:noFill/>
          </a:ln>
        </p:spPr>
        <p:txBody>
          <a:bodyPr wrap="square" rtlCol="0">
            <a:spAutoFit/>
          </a:bodyPr>
          <a:lstStyle/>
          <a:p>
            <a:r>
              <a:rPr lang="zh-TW" altLang="en-US" sz="1200" dirty="0">
                <a:solidFill>
                  <a:srgbClr val="0000FF"/>
                </a:solidFill>
                <a:latin typeface="標楷體" panose="03000509000000000000" pitchFamily="65" charset="-120"/>
                <a:ea typeface="標楷體" panose="03000509000000000000" pitchFamily="65" charset="-120"/>
              </a:rPr>
              <a:t>*預設投組</a:t>
            </a:r>
            <a:r>
              <a:rPr lang="en-US" altLang="zh-TW" sz="1200" dirty="0">
                <a:solidFill>
                  <a:srgbClr val="0000FF"/>
                </a:solidFill>
                <a:latin typeface="標楷體" panose="03000509000000000000" pitchFamily="65" charset="-120"/>
                <a:ea typeface="標楷體" panose="03000509000000000000" pitchFamily="65" charset="-120"/>
              </a:rPr>
              <a:t>:</a:t>
            </a:r>
            <a:r>
              <a:rPr lang="zh-TW" altLang="en-US" sz="1200" b="1" dirty="0">
                <a:solidFill>
                  <a:srgbClr val="FF0000"/>
                </a:solidFill>
                <a:latin typeface="標楷體" panose="03000509000000000000" pitchFamily="65" charset="-120"/>
                <a:ea typeface="標楷體" panose="03000509000000000000" pitchFamily="65" charset="-120"/>
              </a:rPr>
              <a:t>人生週期型</a:t>
            </a:r>
          </a:p>
        </p:txBody>
      </p:sp>
      <p:sp>
        <p:nvSpPr>
          <p:cNvPr id="11" name="文字方塊 10">
            <a:extLst>
              <a:ext uri="{FF2B5EF4-FFF2-40B4-BE49-F238E27FC236}">
                <a16:creationId xmlns:a16="http://schemas.microsoft.com/office/drawing/2014/main" id="{66AEF1CA-DC4A-F3F0-CA8D-D3E452A4A947}"/>
              </a:ext>
            </a:extLst>
          </p:cNvPr>
          <p:cNvSpPr txBox="1"/>
          <p:nvPr/>
        </p:nvSpPr>
        <p:spPr>
          <a:xfrm>
            <a:off x="3975145" y="1218419"/>
            <a:ext cx="2148547" cy="276999"/>
          </a:xfrm>
          <a:prstGeom prst="rect">
            <a:avLst/>
          </a:prstGeom>
          <a:noFill/>
          <a:ln>
            <a:noFill/>
          </a:ln>
        </p:spPr>
        <p:txBody>
          <a:bodyPr wrap="square" rtlCol="0">
            <a:spAutoFit/>
          </a:bodyPr>
          <a:lstStyle/>
          <a:p>
            <a:r>
              <a:rPr lang="zh-TW" altLang="en-US" sz="1200" dirty="0">
                <a:solidFill>
                  <a:srgbClr val="0000FF"/>
                </a:solidFill>
                <a:latin typeface="標楷體" panose="03000509000000000000" pitchFamily="65" charset="-120"/>
                <a:ea typeface="標楷體" panose="03000509000000000000" pitchFamily="65" charset="-120"/>
              </a:rPr>
              <a:t>*預設投組</a:t>
            </a:r>
            <a:r>
              <a:rPr lang="en-US" altLang="zh-TW" sz="1200" dirty="0">
                <a:solidFill>
                  <a:srgbClr val="0000FF"/>
                </a:solidFill>
                <a:latin typeface="標楷體" panose="03000509000000000000" pitchFamily="65" charset="-120"/>
                <a:ea typeface="標楷體" panose="03000509000000000000" pitchFamily="65" charset="-120"/>
              </a:rPr>
              <a:t>:</a:t>
            </a:r>
            <a:r>
              <a:rPr lang="zh-TW" altLang="en-US" sz="1200" dirty="0">
                <a:solidFill>
                  <a:srgbClr val="0000FF"/>
                </a:solidFill>
                <a:latin typeface="標楷體" panose="03000509000000000000" pitchFamily="65" charset="-120"/>
                <a:ea typeface="標楷體" panose="03000509000000000000" pitchFamily="65" charset="-120"/>
              </a:rPr>
              <a:t> 增額提撥</a:t>
            </a:r>
            <a:r>
              <a:rPr lang="zh-TW" altLang="en-US" sz="1200" b="1" u="sng" dirty="0">
                <a:solidFill>
                  <a:srgbClr val="FF0000"/>
                </a:solidFill>
                <a:latin typeface="標楷體" panose="03000509000000000000" pitchFamily="65" charset="-120"/>
                <a:ea typeface="標楷體" panose="03000509000000000000" pitchFamily="65" charset="-120"/>
              </a:rPr>
              <a:t>保守型</a:t>
            </a:r>
          </a:p>
        </p:txBody>
      </p:sp>
      <p:sp>
        <p:nvSpPr>
          <p:cNvPr id="12" name="文字方塊 11">
            <a:extLst>
              <a:ext uri="{FF2B5EF4-FFF2-40B4-BE49-F238E27FC236}">
                <a16:creationId xmlns:a16="http://schemas.microsoft.com/office/drawing/2014/main" id="{AF7175CA-D126-8692-B414-E3C921C99821}"/>
              </a:ext>
            </a:extLst>
          </p:cNvPr>
          <p:cNvSpPr txBox="1"/>
          <p:nvPr/>
        </p:nvSpPr>
        <p:spPr>
          <a:xfrm>
            <a:off x="6761815" y="1223654"/>
            <a:ext cx="1488991" cy="276999"/>
          </a:xfrm>
          <a:prstGeom prst="rect">
            <a:avLst/>
          </a:prstGeom>
          <a:noFill/>
          <a:ln>
            <a:noFill/>
          </a:ln>
        </p:spPr>
        <p:txBody>
          <a:bodyPr wrap="square" rtlCol="0">
            <a:spAutoFit/>
          </a:bodyPr>
          <a:lstStyle/>
          <a:p>
            <a:r>
              <a:rPr lang="zh-TW" altLang="en-US" sz="1200" dirty="0">
                <a:solidFill>
                  <a:srgbClr val="0000FF"/>
                </a:solidFill>
                <a:latin typeface="標楷體" panose="03000509000000000000" pitchFamily="65" charset="-120"/>
                <a:ea typeface="標楷體" panose="03000509000000000000" pitchFamily="65" charset="-120"/>
              </a:rPr>
              <a:t>*預設投組</a:t>
            </a:r>
            <a:r>
              <a:rPr lang="en-US" altLang="zh-TW" sz="1200" dirty="0">
                <a:solidFill>
                  <a:srgbClr val="0000FF"/>
                </a:solidFill>
                <a:latin typeface="標楷體" panose="03000509000000000000" pitchFamily="65" charset="-120"/>
                <a:ea typeface="標楷體" panose="03000509000000000000" pitchFamily="65" charset="-120"/>
              </a:rPr>
              <a:t>:</a:t>
            </a:r>
            <a:r>
              <a:rPr lang="zh-TW" altLang="en-US" sz="1200" b="1" dirty="0">
                <a:solidFill>
                  <a:srgbClr val="FF0000"/>
                </a:solidFill>
                <a:latin typeface="標楷體" panose="03000509000000000000" pitchFamily="65" charset="-120"/>
                <a:ea typeface="標楷體" panose="03000509000000000000" pitchFamily="65" charset="-120"/>
              </a:rPr>
              <a:t>存款型</a:t>
            </a:r>
          </a:p>
        </p:txBody>
      </p:sp>
      <p:sp>
        <p:nvSpPr>
          <p:cNvPr id="13" name="文字方塊 12">
            <a:extLst>
              <a:ext uri="{FF2B5EF4-FFF2-40B4-BE49-F238E27FC236}">
                <a16:creationId xmlns:a16="http://schemas.microsoft.com/office/drawing/2014/main" id="{BA2D0EF4-E60E-DD89-9F81-F392DFB942D7}"/>
              </a:ext>
            </a:extLst>
          </p:cNvPr>
          <p:cNvSpPr txBox="1"/>
          <p:nvPr/>
        </p:nvSpPr>
        <p:spPr>
          <a:xfrm>
            <a:off x="8698614" y="2897215"/>
            <a:ext cx="2019744" cy="261610"/>
          </a:xfrm>
          <a:prstGeom prst="rect">
            <a:avLst/>
          </a:prstGeom>
          <a:noFill/>
          <a:ln>
            <a:noFill/>
          </a:ln>
        </p:spPr>
        <p:txBody>
          <a:bodyPr wrap="square" rtlCol="0">
            <a:spAutoFit/>
          </a:bodyPr>
          <a:lstStyle/>
          <a:p>
            <a:r>
              <a:rPr lang="zh-TW" altLang="en-US" sz="1100" dirty="0">
                <a:solidFill>
                  <a:srgbClr val="0000FF"/>
                </a:solidFill>
                <a:latin typeface="標楷體" panose="03000509000000000000" pitchFamily="65" charset="-120"/>
                <a:ea typeface="標楷體" panose="03000509000000000000" pitchFamily="65" charset="-120"/>
              </a:rPr>
              <a:t>*預設投組</a:t>
            </a:r>
            <a:r>
              <a:rPr lang="en-US" altLang="zh-TW" sz="1100" dirty="0">
                <a:solidFill>
                  <a:srgbClr val="0000FF"/>
                </a:solidFill>
                <a:latin typeface="標楷體" panose="03000509000000000000" pitchFamily="65" charset="-120"/>
                <a:ea typeface="標楷體" panose="03000509000000000000" pitchFamily="65" charset="-120"/>
              </a:rPr>
              <a:t>:</a:t>
            </a:r>
            <a:r>
              <a:rPr lang="zh-TW" altLang="en-US" sz="1100" dirty="0">
                <a:solidFill>
                  <a:srgbClr val="0000FF"/>
                </a:solidFill>
                <a:latin typeface="標楷體" panose="03000509000000000000" pitchFamily="65" charset="-120"/>
                <a:ea typeface="標楷體" panose="03000509000000000000" pitchFamily="65" charset="-120"/>
              </a:rPr>
              <a:t> 分期請領</a:t>
            </a:r>
            <a:r>
              <a:rPr lang="zh-TW" altLang="en-US" sz="1100" b="1" u="sng" dirty="0">
                <a:solidFill>
                  <a:srgbClr val="FF0000"/>
                </a:solidFill>
                <a:latin typeface="標楷體" panose="03000509000000000000" pitchFamily="65" charset="-120"/>
                <a:ea typeface="標楷體" panose="03000509000000000000" pitchFamily="65" charset="-120"/>
              </a:rPr>
              <a:t>存款型</a:t>
            </a:r>
          </a:p>
        </p:txBody>
      </p:sp>
      <p:sp>
        <p:nvSpPr>
          <p:cNvPr id="14" name="文字方塊 13">
            <a:extLst>
              <a:ext uri="{FF2B5EF4-FFF2-40B4-BE49-F238E27FC236}">
                <a16:creationId xmlns:a16="http://schemas.microsoft.com/office/drawing/2014/main" id="{CFF01D99-1F7C-2296-7759-ACC79CDBBAA2}"/>
              </a:ext>
            </a:extLst>
          </p:cNvPr>
          <p:cNvSpPr txBox="1"/>
          <p:nvPr/>
        </p:nvSpPr>
        <p:spPr>
          <a:xfrm>
            <a:off x="809429" y="2772533"/>
            <a:ext cx="3165716" cy="307777"/>
          </a:xfrm>
          <a:prstGeom prst="rect">
            <a:avLst/>
          </a:prstGeom>
          <a:noFill/>
          <a:ln>
            <a:noFill/>
          </a:ln>
        </p:spPr>
        <p:txBody>
          <a:bodyPr wrap="square" rtlCol="0">
            <a:spAutoFit/>
          </a:bodyPr>
          <a:lstStyle/>
          <a:p>
            <a:r>
              <a:rPr lang="zh-TW" altLang="en-US" sz="1400" b="1" u="sng" dirty="0">
                <a:solidFill>
                  <a:schemeClr val="bg1">
                    <a:lumMod val="50000"/>
                  </a:schemeClr>
                </a:solidFill>
                <a:latin typeface="標楷體" panose="03000509000000000000" pitchFamily="65" charset="-120"/>
                <a:ea typeface="標楷體" panose="03000509000000000000" pitchFamily="65" charset="-120"/>
              </a:rPr>
              <a:t>*</a:t>
            </a:r>
            <a:r>
              <a:rPr lang="en-US" altLang="zh-TW" sz="1400" b="1" u="sng" dirty="0">
                <a:solidFill>
                  <a:schemeClr val="bg1">
                    <a:lumMod val="50000"/>
                  </a:schemeClr>
                </a:solidFill>
                <a:latin typeface="標楷體" panose="03000509000000000000" pitchFamily="65" charset="-120"/>
                <a:ea typeface="標楷體" panose="03000509000000000000" pitchFamily="65" charset="-120"/>
              </a:rPr>
              <a:t>114</a:t>
            </a:r>
            <a:r>
              <a:rPr lang="zh-TW" altLang="en-US" sz="1400" b="1" u="sng" dirty="0">
                <a:solidFill>
                  <a:schemeClr val="bg1">
                    <a:lumMod val="50000"/>
                  </a:schemeClr>
                </a:solidFill>
                <a:latin typeface="標楷體" panose="03000509000000000000" pitchFamily="65" charset="-120"/>
                <a:ea typeface="標楷體" panose="03000509000000000000" pitchFamily="65" charset="-120"/>
              </a:rPr>
              <a:t>年起開放</a:t>
            </a:r>
            <a:r>
              <a:rPr lang="en-US" altLang="zh-TW" sz="1400" b="1" u="sng" dirty="0">
                <a:solidFill>
                  <a:srgbClr val="0000FF"/>
                </a:solidFill>
                <a:latin typeface="標楷體" panose="03000509000000000000" pitchFamily="65" charset="-120"/>
                <a:ea typeface="標楷體" panose="03000509000000000000" pitchFamily="65" charset="-120"/>
              </a:rPr>
              <a:t>1/11-1/15</a:t>
            </a:r>
            <a:r>
              <a:rPr lang="zh-TW" altLang="en-US" sz="1400" b="1" u="sng" dirty="0">
                <a:solidFill>
                  <a:srgbClr val="0000FF"/>
                </a:solidFill>
                <a:latin typeface="標楷體" panose="03000509000000000000" pitchFamily="65" charset="-120"/>
                <a:ea typeface="標楷體" panose="03000509000000000000" pitchFamily="65" charset="-120"/>
              </a:rPr>
              <a:t>共</a:t>
            </a:r>
            <a:r>
              <a:rPr lang="en-US" altLang="zh-TW" sz="1400" b="1" u="sng" dirty="0">
                <a:solidFill>
                  <a:srgbClr val="0000FF"/>
                </a:solidFill>
                <a:latin typeface="標楷體" panose="03000509000000000000" pitchFamily="65" charset="-120"/>
                <a:ea typeface="標楷體" panose="03000509000000000000" pitchFamily="65" charset="-120"/>
              </a:rPr>
              <a:t>5</a:t>
            </a:r>
            <a:r>
              <a:rPr lang="zh-TW" altLang="en-US" sz="1400" b="1" u="sng" dirty="0">
                <a:solidFill>
                  <a:srgbClr val="0000FF"/>
                </a:solidFill>
                <a:latin typeface="標楷體" panose="03000509000000000000" pitchFamily="65" charset="-120"/>
                <a:ea typeface="標楷體" panose="03000509000000000000" pitchFamily="65" charset="-120"/>
              </a:rPr>
              <a:t>天</a:t>
            </a:r>
            <a:r>
              <a:rPr lang="zh-TW" altLang="en-US" sz="1400" b="1" u="sng" dirty="0">
                <a:solidFill>
                  <a:schemeClr val="bg1">
                    <a:lumMod val="50000"/>
                  </a:schemeClr>
                </a:solidFill>
                <a:latin typeface="標楷體" panose="03000509000000000000" pitchFamily="65" charset="-120"/>
                <a:ea typeface="標楷體" panose="03000509000000000000" pitchFamily="65" charset="-120"/>
              </a:rPr>
              <a:t>可操作</a:t>
            </a:r>
          </a:p>
        </p:txBody>
      </p:sp>
    </p:spTree>
    <p:extLst>
      <p:ext uri="{BB962C8B-B14F-4D97-AF65-F5344CB8AC3E}">
        <p14:creationId xmlns:p14="http://schemas.microsoft.com/office/powerpoint/2010/main" val="211585123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4337B-A723-F724-7517-650801D9B562}"/>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E698E130-D395-8B61-7711-238ABF42B1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2" name="投影片編號版面配置區 11">
            <a:extLst>
              <a:ext uri="{FF2B5EF4-FFF2-40B4-BE49-F238E27FC236}">
                <a16:creationId xmlns:a16="http://schemas.microsoft.com/office/drawing/2014/main" id="{6871B725-351F-89A9-E966-F7DAA9368700}"/>
              </a:ext>
            </a:extLst>
          </p:cNvPr>
          <p:cNvSpPr>
            <a:spLocks noGrp="1"/>
          </p:cNvSpPr>
          <p:nvPr>
            <p:ph type="sldNum" sz="quarter" idx="12"/>
          </p:nvPr>
        </p:nvSpPr>
        <p:spPr/>
        <p:txBody>
          <a:bodyPr/>
          <a:lstStyle/>
          <a:p>
            <a:fld id="{7BD80B0F-6881-4047-A1BD-5901B0F00B99}" type="slidenum">
              <a:rPr lang="zh-CN" altLang="en-US" smtClean="0"/>
              <a:t>74</a:t>
            </a:fld>
            <a:endParaRPr lang="zh-CN" altLang="en-US" dirty="0"/>
          </a:p>
        </p:txBody>
      </p:sp>
      <p:sp>
        <p:nvSpPr>
          <p:cNvPr id="16" name="矩形 15">
            <a:extLst>
              <a:ext uri="{FF2B5EF4-FFF2-40B4-BE49-F238E27FC236}">
                <a16:creationId xmlns:a16="http://schemas.microsoft.com/office/drawing/2014/main" id="{4D9D8E10-EDFB-3197-CA40-1AE746A49419}"/>
              </a:ext>
            </a:extLst>
          </p:cNvPr>
          <p:cNvSpPr/>
          <p:nvPr/>
        </p:nvSpPr>
        <p:spPr>
          <a:xfrm>
            <a:off x="1660884" y="2864683"/>
            <a:ext cx="3350873" cy="1574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標楷體" panose="03000509000000000000" pitchFamily="65" charset="-120"/>
                <a:ea typeface="標楷體" panose="03000509000000000000" pitchFamily="65" charset="-120"/>
              </a:rPr>
              <a:t>*本會不定期於官網新增宣導影片，請向教職員宣導可點選，觀看資訊新知</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以維護其自主投資之權益</a:t>
            </a:r>
            <a:r>
              <a:rPr lang="en-US" altLang="zh-TW" dirty="0">
                <a:solidFill>
                  <a:schemeClr val="tx1"/>
                </a:solidFill>
                <a:latin typeface="標楷體" panose="03000509000000000000" pitchFamily="65" charset="-120"/>
                <a:ea typeface="標楷體" panose="03000509000000000000" pitchFamily="65" charset="-120"/>
              </a:rPr>
              <a:t>~~</a:t>
            </a:r>
            <a:endParaRPr lang="zh-TW" altLang="en-US" dirty="0">
              <a:solidFill>
                <a:schemeClr val="tx1"/>
              </a:solidFill>
              <a:latin typeface="微軟正黑體" panose="020B0604030504040204" pitchFamily="34" charset="-120"/>
              <a:ea typeface="微軟正黑體" panose="020B0604030504040204" pitchFamily="34" charset="-120"/>
            </a:endParaRPr>
          </a:p>
        </p:txBody>
      </p:sp>
      <p:cxnSp>
        <p:nvCxnSpPr>
          <p:cNvPr id="17" name="接點: 弧形 16">
            <a:extLst>
              <a:ext uri="{FF2B5EF4-FFF2-40B4-BE49-F238E27FC236}">
                <a16:creationId xmlns:a16="http://schemas.microsoft.com/office/drawing/2014/main" id="{E186EA36-923C-DBF9-F456-81CB6BF4C22C}"/>
              </a:ext>
            </a:extLst>
          </p:cNvPr>
          <p:cNvCxnSpPr>
            <a:cxnSpLocks/>
            <a:endCxn id="16" idx="0"/>
          </p:cNvCxnSpPr>
          <p:nvPr/>
        </p:nvCxnSpPr>
        <p:spPr>
          <a:xfrm rot="10800000" flipV="1">
            <a:off x="3336321" y="1845655"/>
            <a:ext cx="1616680" cy="1019028"/>
          </a:xfrm>
          <a:prstGeom prst="curvedConnector2">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5" name="矩形 8">
            <a:extLst>
              <a:ext uri="{FF2B5EF4-FFF2-40B4-BE49-F238E27FC236}">
                <a16:creationId xmlns:a16="http://schemas.microsoft.com/office/drawing/2014/main" id="{9702CA94-5B29-E286-6DCD-AF274ABB9A46}"/>
              </a:ext>
            </a:extLst>
          </p:cNvPr>
          <p:cNvSpPr/>
          <p:nvPr/>
        </p:nvSpPr>
        <p:spPr>
          <a:xfrm>
            <a:off x="1840099" y="568132"/>
            <a:ext cx="2675823" cy="584775"/>
          </a:xfrm>
          <a:prstGeom prst="rect">
            <a:avLst/>
          </a:prstGeom>
          <a:solidFill>
            <a:schemeClr val="bg2">
              <a:lumMod val="90000"/>
            </a:schemeClr>
          </a:solidFill>
        </p:spPr>
        <p:txBody>
          <a:bodyPr wrap="square">
            <a:spAutoFit/>
          </a:bodyPr>
          <a:lstStyle/>
          <a:p>
            <a:pPr algn="ctr"/>
            <a:r>
              <a:rPr lang="zh-TW" altLang="en-US" sz="32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 </a:t>
            </a:r>
            <a:r>
              <a:rPr lang="zh-TW" altLang="en-US" sz="3200" b="1" spc="600" dirty="0">
                <a:solidFill>
                  <a:srgbClr val="0000FF"/>
                </a:solidFill>
                <a:latin typeface="標楷體" panose="03000509000000000000" pitchFamily="65" charset="-120"/>
                <a:ea typeface="標楷體" panose="03000509000000000000" pitchFamily="65" charset="-120"/>
                <a:cs typeface="+mn-ea"/>
                <a:sym typeface="+mn-lt"/>
              </a:rPr>
              <a:t>宣導影音</a:t>
            </a:r>
            <a:endParaRPr lang="en-US" altLang="zh-TW" sz="3200" b="1" spc="600" dirty="0">
              <a:solidFill>
                <a:srgbClr val="0000FF"/>
              </a:solidFill>
              <a:latin typeface="標楷體" panose="03000509000000000000" pitchFamily="65" charset="-120"/>
              <a:ea typeface="標楷體" panose="03000509000000000000" pitchFamily="65" charset="-120"/>
              <a:cs typeface="+mn-ea"/>
              <a:sym typeface="+mn-lt"/>
            </a:endParaRPr>
          </a:p>
        </p:txBody>
      </p:sp>
      <p:pic>
        <p:nvPicPr>
          <p:cNvPr id="4" name="圖片 3">
            <a:extLst>
              <a:ext uri="{FF2B5EF4-FFF2-40B4-BE49-F238E27FC236}">
                <a16:creationId xmlns:a16="http://schemas.microsoft.com/office/drawing/2014/main" id="{BB400622-E7E4-DA9A-00B5-6C412D00189D}"/>
              </a:ext>
            </a:extLst>
          </p:cNvPr>
          <p:cNvPicPr>
            <a:picLocks noChangeAspect="1"/>
          </p:cNvPicPr>
          <p:nvPr/>
        </p:nvPicPr>
        <p:blipFill>
          <a:blip r:embed="rId4"/>
          <a:stretch>
            <a:fillRect/>
          </a:stretch>
        </p:blipFill>
        <p:spPr>
          <a:xfrm>
            <a:off x="5011757" y="147239"/>
            <a:ext cx="5896798" cy="6477917"/>
          </a:xfrm>
          <a:prstGeom prst="rect">
            <a:avLst/>
          </a:prstGeom>
        </p:spPr>
      </p:pic>
    </p:spTree>
    <p:extLst>
      <p:ext uri="{BB962C8B-B14F-4D97-AF65-F5344CB8AC3E}">
        <p14:creationId xmlns:p14="http://schemas.microsoft.com/office/powerpoint/2010/main" val="32905938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E2EB9-F231-EFC3-BF70-9C148E91BA6A}"/>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95118C34-2695-E454-E1AC-F7BDAA607A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2" name="投影片編號版面配置區 11">
            <a:extLst>
              <a:ext uri="{FF2B5EF4-FFF2-40B4-BE49-F238E27FC236}">
                <a16:creationId xmlns:a16="http://schemas.microsoft.com/office/drawing/2014/main" id="{3FB7173D-CD05-B145-88D9-27D8840AE409}"/>
              </a:ext>
            </a:extLst>
          </p:cNvPr>
          <p:cNvSpPr>
            <a:spLocks noGrp="1"/>
          </p:cNvSpPr>
          <p:nvPr>
            <p:ph type="sldNum" sz="quarter" idx="12"/>
          </p:nvPr>
        </p:nvSpPr>
        <p:spPr/>
        <p:txBody>
          <a:bodyPr/>
          <a:lstStyle/>
          <a:p>
            <a:fld id="{7BD80B0F-6881-4047-A1BD-5901B0F00B99}" type="slidenum">
              <a:rPr lang="zh-CN" altLang="en-US" smtClean="0"/>
              <a:t>75</a:t>
            </a:fld>
            <a:endParaRPr lang="zh-CN" altLang="en-US" dirty="0"/>
          </a:p>
        </p:txBody>
      </p:sp>
      <p:sp>
        <p:nvSpPr>
          <p:cNvPr id="25" name="矩形 8">
            <a:extLst>
              <a:ext uri="{FF2B5EF4-FFF2-40B4-BE49-F238E27FC236}">
                <a16:creationId xmlns:a16="http://schemas.microsoft.com/office/drawing/2014/main" id="{A3D6BCF8-2BF9-068B-829F-764AE444F132}"/>
              </a:ext>
            </a:extLst>
          </p:cNvPr>
          <p:cNvSpPr/>
          <p:nvPr/>
        </p:nvSpPr>
        <p:spPr>
          <a:xfrm>
            <a:off x="1840099" y="568132"/>
            <a:ext cx="2675823" cy="584775"/>
          </a:xfrm>
          <a:prstGeom prst="rect">
            <a:avLst/>
          </a:prstGeom>
          <a:solidFill>
            <a:schemeClr val="bg2">
              <a:lumMod val="90000"/>
            </a:schemeClr>
          </a:solidFill>
        </p:spPr>
        <p:txBody>
          <a:bodyPr wrap="square">
            <a:spAutoFit/>
          </a:bodyPr>
          <a:lstStyle/>
          <a:p>
            <a:pPr algn="ctr"/>
            <a:r>
              <a:rPr lang="zh-TW" altLang="en-US" sz="32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 </a:t>
            </a:r>
            <a:r>
              <a:rPr lang="zh-TW" altLang="en-US" sz="3200" b="1" spc="600" dirty="0">
                <a:solidFill>
                  <a:srgbClr val="0000FF"/>
                </a:solidFill>
                <a:latin typeface="標楷體" panose="03000509000000000000" pitchFamily="65" charset="-120"/>
                <a:ea typeface="標楷體" panose="03000509000000000000" pitchFamily="65" charset="-120"/>
                <a:cs typeface="+mn-ea"/>
                <a:sym typeface="+mn-lt"/>
              </a:rPr>
              <a:t>宣導影音</a:t>
            </a:r>
            <a:endParaRPr lang="en-US" altLang="zh-TW" sz="3200" b="1" spc="600" dirty="0">
              <a:solidFill>
                <a:srgbClr val="0000FF"/>
              </a:solidFill>
              <a:latin typeface="標楷體" panose="03000509000000000000" pitchFamily="65" charset="-120"/>
              <a:ea typeface="標楷體" panose="03000509000000000000" pitchFamily="65" charset="-120"/>
              <a:cs typeface="+mn-ea"/>
              <a:sym typeface="+mn-lt"/>
            </a:endParaRPr>
          </a:p>
        </p:txBody>
      </p:sp>
      <p:pic>
        <p:nvPicPr>
          <p:cNvPr id="5" name="圖片 4">
            <a:extLst>
              <a:ext uri="{FF2B5EF4-FFF2-40B4-BE49-F238E27FC236}">
                <a16:creationId xmlns:a16="http://schemas.microsoft.com/office/drawing/2014/main" id="{98D4DA4E-0BBE-D449-49F7-E16B89B84F0B}"/>
              </a:ext>
            </a:extLst>
          </p:cNvPr>
          <p:cNvPicPr>
            <a:picLocks noChangeAspect="1"/>
          </p:cNvPicPr>
          <p:nvPr/>
        </p:nvPicPr>
        <p:blipFill>
          <a:blip r:embed="rId4"/>
          <a:stretch>
            <a:fillRect/>
          </a:stretch>
        </p:blipFill>
        <p:spPr>
          <a:xfrm>
            <a:off x="1840099" y="1423788"/>
            <a:ext cx="2170533" cy="2163346"/>
          </a:xfrm>
          <a:prstGeom prst="rect">
            <a:avLst/>
          </a:prstGeom>
        </p:spPr>
      </p:pic>
      <p:pic>
        <p:nvPicPr>
          <p:cNvPr id="7" name="圖片 6">
            <a:extLst>
              <a:ext uri="{FF2B5EF4-FFF2-40B4-BE49-F238E27FC236}">
                <a16:creationId xmlns:a16="http://schemas.microsoft.com/office/drawing/2014/main" id="{AEF47B41-3F3A-EEE8-5494-4841F4556982}"/>
              </a:ext>
            </a:extLst>
          </p:cNvPr>
          <p:cNvPicPr>
            <a:picLocks noChangeAspect="1"/>
          </p:cNvPicPr>
          <p:nvPr/>
        </p:nvPicPr>
        <p:blipFill>
          <a:blip r:embed="rId5"/>
          <a:stretch>
            <a:fillRect/>
          </a:stretch>
        </p:blipFill>
        <p:spPr>
          <a:xfrm>
            <a:off x="5194290" y="1404734"/>
            <a:ext cx="2199283" cy="2177721"/>
          </a:xfrm>
          <a:prstGeom prst="rect">
            <a:avLst/>
          </a:prstGeom>
        </p:spPr>
      </p:pic>
      <p:pic>
        <p:nvPicPr>
          <p:cNvPr id="9" name="圖片 8">
            <a:extLst>
              <a:ext uri="{FF2B5EF4-FFF2-40B4-BE49-F238E27FC236}">
                <a16:creationId xmlns:a16="http://schemas.microsoft.com/office/drawing/2014/main" id="{D6A96B63-5D97-2F79-B7C4-FB6E2D823FA2}"/>
              </a:ext>
            </a:extLst>
          </p:cNvPr>
          <p:cNvPicPr>
            <a:picLocks noChangeAspect="1"/>
          </p:cNvPicPr>
          <p:nvPr/>
        </p:nvPicPr>
        <p:blipFill>
          <a:blip r:embed="rId6"/>
          <a:stretch>
            <a:fillRect/>
          </a:stretch>
        </p:blipFill>
        <p:spPr>
          <a:xfrm>
            <a:off x="8586588" y="1423788"/>
            <a:ext cx="2163346" cy="2148972"/>
          </a:xfrm>
          <a:prstGeom prst="rect">
            <a:avLst/>
          </a:prstGeom>
        </p:spPr>
      </p:pic>
      <p:sp>
        <p:nvSpPr>
          <p:cNvPr id="11" name="文字方塊 10">
            <a:extLst>
              <a:ext uri="{FF2B5EF4-FFF2-40B4-BE49-F238E27FC236}">
                <a16:creationId xmlns:a16="http://schemas.microsoft.com/office/drawing/2014/main" id="{8D165EA8-3EEC-59E0-FFB0-C59543C0CFB9}"/>
              </a:ext>
            </a:extLst>
          </p:cNvPr>
          <p:cNvSpPr txBox="1"/>
          <p:nvPr/>
        </p:nvSpPr>
        <p:spPr>
          <a:xfrm>
            <a:off x="1630312" y="3997360"/>
            <a:ext cx="6451600" cy="369332"/>
          </a:xfrm>
          <a:prstGeom prst="rect">
            <a:avLst/>
          </a:prstGeom>
          <a:noFill/>
        </p:spPr>
        <p:txBody>
          <a:bodyPr wrap="square">
            <a:spAutoFit/>
          </a:bodyPr>
          <a:lstStyle/>
          <a:p>
            <a:r>
              <a:rPr lang="zh-TW" altLang="en-US" dirty="0"/>
              <a:t>✓ </a:t>
            </a:r>
            <a:r>
              <a:rPr lang="zh-TW" altLang="en-US" dirty="0">
                <a:highlight>
                  <a:srgbClr val="FFFF00"/>
                </a:highlight>
              </a:rPr>
              <a:t>協助宣導教職員線上進行風險屬性評估</a:t>
            </a:r>
            <a:r>
              <a:rPr lang="zh-TW" altLang="en-US" dirty="0"/>
              <a:t>。</a:t>
            </a:r>
          </a:p>
        </p:txBody>
      </p:sp>
      <p:sp>
        <p:nvSpPr>
          <p:cNvPr id="15" name="文字方塊 14">
            <a:extLst>
              <a:ext uri="{FF2B5EF4-FFF2-40B4-BE49-F238E27FC236}">
                <a16:creationId xmlns:a16="http://schemas.microsoft.com/office/drawing/2014/main" id="{28B99CF9-26ED-5722-5DD9-C96ABA1C8C3F}"/>
              </a:ext>
            </a:extLst>
          </p:cNvPr>
          <p:cNvSpPr txBox="1"/>
          <p:nvPr/>
        </p:nvSpPr>
        <p:spPr>
          <a:xfrm>
            <a:off x="1630312" y="4434467"/>
            <a:ext cx="5394490" cy="1200329"/>
          </a:xfrm>
          <a:prstGeom prst="rect">
            <a:avLst/>
          </a:prstGeom>
          <a:noFill/>
        </p:spPr>
        <p:txBody>
          <a:bodyPr wrap="square">
            <a:spAutoFit/>
          </a:bodyPr>
          <a:lstStyle/>
          <a:p>
            <a:r>
              <a:rPr lang="zh-TW" altLang="en-US" dirty="0"/>
              <a:t>✓ 協助彙整紙本「風險屬性評估暨投資選擇申請書」</a:t>
            </a:r>
            <a:endParaRPr lang="en-US" altLang="zh-TW" dirty="0"/>
          </a:p>
          <a:p>
            <a:r>
              <a:rPr lang="zh-TW" altLang="en-US" dirty="0"/>
              <a:t>    寄至私校退撫儲金管理會。</a:t>
            </a:r>
            <a:endParaRPr lang="en-US" altLang="zh-TW" dirty="0"/>
          </a:p>
          <a:p>
            <a:r>
              <a:rPr lang="zh-TW" altLang="en-US" dirty="0">
                <a:solidFill>
                  <a:srgbClr val="FF0000"/>
                </a:solidFill>
              </a:rPr>
              <a:t>    紙本：每月</a:t>
            </a:r>
            <a:r>
              <a:rPr lang="en-US" altLang="zh-TW" dirty="0">
                <a:solidFill>
                  <a:srgbClr val="FF0000"/>
                </a:solidFill>
              </a:rPr>
              <a:t>1</a:t>
            </a:r>
            <a:r>
              <a:rPr lang="zh-TW" altLang="en-US" dirty="0">
                <a:solidFill>
                  <a:srgbClr val="FF0000"/>
                </a:solidFill>
              </a:rPr>
              <a:t>日</a:t>
            </a:r>
            <a:r>
              <a:rPr lang="en-US" altLang="zh-TW" dirty="0">
                <a:solidFill>
                  <a:srgbClr val="FF0000"/>
                </a:solidFill>
              </a:rPr>
              <a:t>~10</a:t>
            </a:r>
            <a:r>
              <a:rPr lang="zh-TW" altLang="en-US" dirty="0">
                <a:solidFill>
                  <a:srgbClr val="FF0000"/>
                </a:solidFill>
              </a:rPr>
              <a:t>日受理，將於當月生效；</a:t>
            </a:r>
            <a:endParaRPr lang="en-US" altLang="zh-TW" dirty="0">
              <a:solidFill>
                <a:srgbClr val="FF0000"/>
              </a:solidFill>
            </a:endParaRPr>
          </a:p>
          <a:p>
            <a:r>
              <a:rPr lang="zh-TW" altLang="en-US" dirty="0">
                <a:solidFill>
                  <a:srgbClr val="FF0000"/>
                </a:solidFill>
              </a:rPr>
              <a:t>               每月</a:t>
            </a:r>
            <a:r>
              <a:rPr lang="en-US" altLang="zh-TW" dirty="0">
                <a:solidFill>
                  <a:srgbClr val="FF0000"/>
                </a:solidFill>
              </a:rPr>
              <a:t>11</a:t>
            </a:r>
            <a:r>
              <a:rPr lang="zh-TW" altLang="en-US" dirty="0">
                <a:solidFill>
                  <a:srgbClr val="FF0000"/>
                </a:solidFill>
              </a:rPr>
              <a:t>日</a:t>
            </a:r>
            <a:r>
              <a:rPr lang="en-US" altLang="zh-TW" dirty="0">
                <a:solidFill>
                  <a:srgbClr val="FF0000"/>
                </a:solidFill>
              </a:rPr>
              <a:t>~30</a:t>
            </a:r>
            <a:r>
              <a:rPr lang="zh-TW" altLang="en-US" dirty="0">
                <a:solidFill>
                  <a:srgbClr val="FF0000"/>
                </a:solidFill>
              </a:rPr>
              <a:t>日受理，將於次月生效。 </a:t>
            </a:r>
          </a:p>
        </p:txBody>
      </p:sp>
      <p:pic>
        <p:nvPicPr>
          <p:cNvPr id="19" name="圖片 18">
            <a:extLst>
              <a:ext uri="{FF2B5EF4-FFF2-40B4-BE49-F238E27FC236}">
                <a16:creationId xmlns:a16="http://schemas.microsoft.com/office/drawing/2014/main" id="{787E0B24-3BFD-D40B-E1BB-7C63420CCB8F}"/>
              </a:ext>
            </a:extLst>
          </p:cNvPr>
          <p:cNvPicPr>
            <a:picLocks noChangeAspect="1"/>
          </p:cNvPicPr>
          <p:nvPr/>
        </p:nvPicPr>
        <p:blipFill>
          <a:blip r:embed="rId7"/>
          <a:stretch>
            <a:fillRect/>
          </a:stretch>
        </p:blipFill>
        <p:spPr>
          <a:xfrm>
            <a:off x="7175325" y="4016412"/>
            <a:ext cx="3954772" cy="1923653"/>
          </a:xfrm>
          <a:prstGeom prst="rect">
            <a:avLst/>
          </a:prstGeom>
        </p:spPr>
      </p:pic>
      <p:sp>
        <p:nvSpPr>
          <p:cNvPr id="20" name="矩形 19">
            <a:extLst>
              <a:ext uri="{FF2B5EF4-FFF2-40B4-BE49-F238E27FC236}">
                <a16:creationId xmlns:a16="http://schemas.microsoft.com/office/drawing/2014/main" id="{A74A8F28-9B57-E58A-2960-9A39E467BBA6}"/>
              </a:ext>
            </a:extLst>
          </p:cNvPr>
          <p:cNvSpPr/>
          <p:nvPr/>
        </p:nvSpPr>
        <p:spPr>
          <a:xfrm>
            <a:off x="8363479" y="5089165"/>
            <a:ext cx="2598323" cy="460104"/>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cxnSp>
        <p:nvCxnSpPr>
          <p:cNvPr id="21" name="接點: 弧形 20">
            <a:extLst>
              <a:ext uri="{FF2B5EF4-FFF2-40B4-BE49-F238E27FC236}">
                <a16:creationId xmlns:a16="http://schemas.microsoft.com/office/drawing/2014/main" id="{50D8DECC-F4DE-35D2-CEA3-147CC0476F2B}"/>
              </a:ext>
            </a:extLst>
          </p:cNvPr>
          <p:cNvCxnSpPr>
            <a:cxnSpLocks/>
          </p:cNvCxnSpPr>
          <p:nvPr/>
        </p:nvCxnSpPr>
        <p:spPr>
          <a:xfrm>
            <a:off x="6051132" y="4852330"/>
            <a:ext cx="1162447" cy="364601"/>
          </a:xfrm>
          <a:prstGeom prst="curvedConnector3">
            <a:avLst>
              <a:gd name="adj1" fmla="val 50000"/>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12897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53932-4EFA-D579-2787-A77FB35F10FE}"/>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B6DDC775-5DB4-DA45-F4B8-96E44CE4FA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2" name="投影片編號版面配置區 11">
            <a:extLst>
              <a:ext uri="{FF2B5EF4-FFF2-40B4-BE49-F238E27FC236}">
                <a16:creationId xmlns:a16="http://schemas.microsoft.com/office/drawing/2014/main" id="{EAC2A966-5725-3DFE-585A-014AAC588ACE}"/>
              </a:ext>
            </a:extLst>
          </p:cNvPr>
          <p:cNvSpPr>
            <a:spLocks noGrp="1"/>
          </p:cNvSpPr>
          <p:nvPr>
            <p:ph type="sldNum" sz="quarter" idx="12"/>
          </p:nvPr>
        </p:nvSpPr>
        <p:spPr/>
        <p:txBody>
          <a:bodyPr/>
          <a:lstStyle/>
          <a:p>
            <a:fld id="{7BD80B0F-6881-4047-A1BD-5901B0F00B99}" type="slidenum">
              <a:rPr lang="zh-CN" altLang="en-US" smtClean="0"/>
              <a:t>76</a:t>
            </a:fld>
            <a:endParaRPr lang="zh-CN" altLang="en-US" dirty="0"/>
          </a:p>
        </p:txBody>
      </p:sp>
      <p:sp>
        <p:nvSpPr>
          <p:cNvPr id="25" name="矩形 8">
            <a:extLst>
              <a:ext uri="{FF2B5EF4-FFF2-40B4-BE49-F238E27FC236}">
                <a16:creationId xmlns:a16="http://schemas.microsoft.com/office/drawing/2014/main" id="{5DC0F908-5907-4D24-D370-DA4C120D8D0D}"/>
              </a:ext>
            </a:extLst>
          </p:cNvPr>
          <p:cNvSpPr/>
          <p:nvPr/>
        </p:nvSpPr>
        <p:spPr>
          <a:xfrm>
            <a:off x="1655725" y="677956"/>
            <a:ext cx="2675823" cy="584775"/>
          </a:xfrm>
          <a:prstGeom prst="rect">
            <a:avLst/>
          </a:prstGeom>
          <a:solidFill>
            <a:schemeClr val="bg2">
              <a:lumMod val="90000"/>
            </a:schemeClr>
          </a:solidFill>
        </p:spPr>
        <p:txBody>
          <a:bodyPr wrap="square">
            <a:spAutoFit/>
          </a:bodyPr>
          <a:lstStyle/>
          <a:p>
            <a:pPr algn="ctr"/>
            <a:r>
              <a:rPr lang="zh-TW" altLang="en-US" sz="3200" b="1" spc="600" dirty="0">
                <a:solidFill>
                  <a:schemeClr val="tx1">
                    <a:lumMod val="65000"/>
                    <a:lumOff val="35000"/>
                  </a:schemeClr>
                </a:solidFill>
                <a:latin typeface="標楷體" panose="03000509000000000000" pitchFamily="65" charset="-120"/>
                <a:ea typeface="標楷體" panose="03000509000000000000" pitchFamily="65" charset="-120"/>
                <a:cs typeface="+mn-ea"/>
                <a:sym typeface="+mn-lt"/>
              </a:rPr>
              <a:t> </a:t>
            </a:r>
            <a:r>
              <a:rPr lang="zh-TW" altLang="en-US" sz="3200" b="1" spc="600" dirty="0">
                <a:solidFill>
                  <a:srgbClr val="0000FF"/>
                </a:solidFill>
                <a:latin typeface="標楷體" panose="03000509000000000000" pitchFamily="65" charset="-120"/>
                <a:ea typeface="標楷體" panose="03000509000000000000" pitchFamily="65" charset="-120"/>
                <a:cs typeface="+mn-ea"/>
                <a:sym typeface="+mn-lt"/>
              </a:rPr>
              <a:t>最新消息</a:t>
            </a:r>
            <a:endParaRPr lang="en-US" altLang="zh-TW" sz="3200" b="1" spc="600" dirty="0">
              <a:solidFill>
                <a:srgbClr val="0000FF"/>
              </a:solidFill>
              <a:latin typeface="標楷體" panose="03000509000000000000" pitchFamily="65" charset="-120"/>
              <a:ea typeface="標楷體" panose="03000509000000000000" pitchFamily="65" charset="-120"/>
              <a:cs typeface="+mn-ea"/>
              <a:sym typeface="+mn-lt"/>
            </a:endParaRPr>
          </a:p>
        </p:txBody>
      </p:sp>
      <p:pic>
        <p:nvPicPr>
          <p:cNvPr id="8" name="圖片 7">
            <a:extLst>
              <a:ext uri="{FF2B5EF4-FFF2-40B4-BE49-F238E27FC236}">
                <a16:creationId xmlns:a16="http://schemas.microsoft.com/office/drawing/2014/main" id="{8E3EF863-5B33-0F5A-79AA-7D9A7AF6884F}"/>
              </a:ext>
            </a:extLst>
          </p:cNvPr>
          <p:cNvPicPr>
            <a:picLocks noChangeAspect="1"/>
          </p:cNvPicPr>
          <p:nvPr/>
        </p:nvPicPr>
        <p:blipFill>
          <a:blip r:embed="rId4"/>
          <a:stretch>
            <a:fillRect/>
          </a:stretch>
        </p:blipFill>
        <p:spPr>
          <a:xfrm>
            <a:off x="4475752" y="292229"/>
            <a:ext cx="6911827" cy="6434363"/>
          </a:xfrm>
          <a:prstGeom prst="rect">
            <a:avLst/>
          </a:prstGeom>
        </p:spPr>
      </p:pic>
      <p:sp>
        <p:nvSpPr>
          <p:cNvPr id="10" name="矩形 9">
            <a:extLst>
              <a:ext uri="{FF2B5EF4-FFF2-40B4-BE49-F238E27FC236}">
                <a16:creationId xmlns:a16="http://schemas.microsoft.com/office/drawing/2014/main" id="{2151A6CC-C171-C109-E0B2-14657C95BB52}"/>
              </a:ext>
            </a:extLst>
          </p:cNvPr>
          <p:cNvSpPr/>
          <p:nvPr/>
        </p:nvSpPr>
        <p:spPr>
          <a:xfrm>
            <a:off x="2007909" y="3185194"/>
            <a:ext cx="2323639" cy="1122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solidFill>
                  <a:schemeClr val="tx1"/>
                </a:solidFill>
                <a:latin typeface="標楷體" panose="03000509000000000000" pitchFamily="65" charset="-120"/>
                <a:ea typeface="標楷體" panose="03000509000000000000" pitchFamily="65" charset="-120"/>
              </a:rPr>
              <a:t>*本會不定期於官網發布及更新訊息，請關注資訊</a:t>
            </a:r>
            <a:r>
              <a:rPr lang="en-US" altLang="zh-TW" dirty="0">
                <a:solidFill>
                  <a:schemeClr val="tx1"/>
                </a:solidFill>
                <a:latin typeface="標楷體" panose="03000509000000000000" pitchFamily="65" charset="-120"/>
                <a:ea typeface="標楷體" panose="03000509000000000000" pitchFamily="65" charset="-120"/>
              </a:rPr>
              <a:t>~</a:t>
            </a:r>
            <a:r>
              <a:rPr lang="zh-TW" altLang="en-US" dirty="0">
                <a:solidFill>
                  <a:schemeClr val="tx1"/>
                </a:solidFill>
                <a:latin typeface="標楷體" panose="03000509000000000000" pitchFamily="65" charset="-120"/>
                <a:ea typeface="標楷體" panose="03000509000000000000" pitchFamily="65" charset="-120"/>
              </a:rPr>
              <a:t>以維護其自主投資之權益</a:t>
            </a:r>
            <a:r>
              <a:rPr lang="en-US" altLang="zh-TW" dirty="0">
                <a:solidFill>
                  <a:schemeClr val="tx1"/>
                </a:solidFill>
                <a:latin typeface="標楷體" panose="03000509000000000000" pitchFamily="65" charset="-120"/>
                <a:ea typeface="標楷體" panose="03000509000000000000" pitchFamily="65" charset="-120"/>
              </a:rPr>
              <a:t>~~</a:t>
            </a:r>
            <a:endParaRPr lang="zh-TW" altLang="en-US" dirty="0">
              <a:solidFill>
                <a:schemeClr val="tx1"/>
              </a:solidFill>
              <a:latin typeface="微軟正黑體" panose="020B0604030504040204" pitchFamily="34" charset="-120"/>
              <a:ea typeface="微軟正黑體" panose="020B0604030504040204" pitchFamily="34" charset="-120"/>
            </a:endParaRPr>
          </a:p>
        </p:txBody>
      </p:sp>
      <p:cxnSp>
        <p:nvCxnSpPr>
          <p:cNvPr id="12" name="接點: 弧形 11">
            <a:extLst>
              <a:ext uri="{FF2B5EF4-FFF2-40B4-BE49-F238E27FC236}">
                <a16:creationId xmlns:a16="http://schemas.microsoft.com/office/drawing/2014/main" id="{2C572E5C-2838-89B7-002D-E2E6F120C6A1}"/>
              </a:ext>
            </a:extLst>
          </p:cNvPr>
          <p:cNvCxnSpPr>
            <a:cxnSpLocks/>
          </p:cNvCxnSpPr>
          <p:nvPr/>
        </p:nvCxnSpPr>
        <p:spPr>
          <a:xfrm rot="10800000" flipV="1">
            <a:off x="2714868" y="2131030"/>
            <a:ext cx="1616680" cy="1019028"/>
          </a:xfrm>
          <a:prstGeom prst="curvedConnector2">
            <a:avLst/>
          </a:prstGeom>
          <a:ln w="38100">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272020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15104" y="6195376"/>
            <a:ext cx="3249991" cy="647850"/>
          </a:xfrm>
          <a:prstGeom prst="rect">
            <a:avLst/>
          </a:prstGeom>
        </p:spPr>
      </p:pic>
      <p:sp>
        <p:nvSpPr>
          <p:cNvPr id="66" name="ïş1ídè">
            <a:extLst>
              <a:ext uri="{FF2B5EF4-FFF2-40B4-BE49-F238E27FC236}">
                <a16:creationId xmlns:a16="http://schemas.microsoft.com/office/drawing/2014/main" id="{B9A5068E-3B4E-46E4-846B-EEEB034B2CCE}"/>
              </a:ext>
            </a:extLst>
          </p:cNvPr>
          <p:cNvSpPr txBox="1"/>
          <p:nvPr/>
        </p:nvSpPr>
        <p:spPr>
          <a:xfrm>
            <a:off x="-1000945" y="337792"/>
            <a:ext cx="8422023" cy="614649"/>
          </a:xfrm>
          <a:prstGeom prst="rect">
            <a:avLst/>
          </a:prstGeom>
          <a:no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rPr>
              <a:t>退休金試算資訊</a:t>
            </a:r>
            <a:r>
              <a:rPr lang="en-US" altLang="zh-TW"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(11308</a:t>
            </a:r>
            <a:r>
              <a:rPr lang="zh-TW" altLang="en-US" sz="3400" b="1" dirty="0">
                <a:solidFill>
                  <a:prstClr val="white"/>
                </a:solidFill>
                <a:effectLst>
                  <a:outerShdw blurRad="38100" dist="38100" dir="2700000" algn="tl">
                    <a:srgbClr val="000000">
                      <a:alpha val="43137"/>
                    </a:srgbClr>
                  </a:outerShdw>
                </a:effectLst>
                <a:latin typeface="標楷體" panose="03000509000000000000" pitchFamily="65" charset="-120"/>
                <a:ea typeface="標楷體" panose="03000509000000000000" pitchFamily="65" charset="-120"/>
                <a:cs typeface="+mn-ea"/>
                <a:sym typeface="+mn-lt"/>
              </a:rPr>
              <a:t>公告官網</a:t>
            </a:r>
            <a:r>
              <a:rPr kumimoji="0" lang="en-US" altLang="zh-TW"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rPr>
              <a:t>)</a:t>
            </a:r>
            <a:endParaRPr kumimoji="0" lang="zh-CN" altLang="en-US" sz="3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標楷體" panose="03000509000000000000" pitchFamily="65" charset="-120"/>
              <a:ea typeface="標楷體" panose="03000509000000000000" pitchFamily="65" charset="-120"/>
              <a:cs typeface="+mn-ea"/>
              <a:sym typeface="+mn-lt"/>
            </a:endParaRPr>
          </a:p>
        </p:txBody>
      </p:sp>
      <p:pic>
        <p:nvPicPr>
          <p:cNvPr id="5" name="圖片 4"/>
          <p:cNvPicPr>
            <a:picLocks noChangeAspect="1"/>
          </p:cNvPicPr>
          <p:nvPr/>
        </p:nvPicPr>
        <p:blipFill>
          <a:blip r:embed="rId4"/>
          <a:stretch>
            <a:fillRect/>
          </a:stretch>
        </p:blipFill>
        <p:spPr>
          <a:xfrm>
            <a:off x="5397810" y="1155491"/>
            <a:ext cx="6143280" cy="5711123"/>
          </a:xfrm>
          <a:prstGeom prst="rect">
            <a:avLst/>
          </a:prstGeom>
          <a:ln>
            <a:solidFill>
              <a:schemeClr val="bg2">
                <a:lumMod val="50000"/>
              </a:schemeClr>
            </a:solidFill>
          </a:ln>
        </p:spPr>
      </p:pic>
      <p:pic>
        <p:nvPicPr>
          <p:cNvPr id="4" name="圖片 3">
            <a:extLst>
              <a:ext uri="{FF2B5EF4-FFF2-40B4-BE49-F238E27FC236}">
                <a16:creationId xmlns:a16="http://schemas.microsoft.com/office/drawing/2014/main" id="{C691C7D6-3B3A-6AFF-A13A-5AEFBA4889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09054" y="136525"/>
            <a:ext cx="1514490" cy="1514490"/>
          </a:xfrm>
          <a:prstGeom prst="rect">
            <a:avLst/>
          </a:prstGeom>
          <a:ln w="76200">
            <a:solidFill>
              <a:srgbClr val="FF2C09"/>
            </a:solidFill>
          </a:ln>
        </p:spPr>
      </p:pic>
      <p:pic>
        <p:nvPicPr>
          <p:cNvPr id="3" name="圖片 2">
            <a:extLst>
              <a:ext uri="{FF2B5EF4-FFF2-40B4-BE49-F238E27FC236}">
                <a16:creationId xmlns:a16="http://schemas.microsoft.com/office/drawing/2014/main" id="{6BF884A7-9238-783D-A847-319E76239890}"/>
              </a:ext>
            </a:extLst>
          </p:cNvPr>
          <p:cNvPicPr>
            <a:picLocks noChangeAspect="1"/>
          </p:cNvPicPr>
          <p:nvPr/>
        </p:nvPicPr>
        <p:blipFill>
          <a:blip r:embed="rId6"/>
          <a:stretch>
            <a:fillRect/>
          </a:stretch>
        </p:blipFill>
        <p:spPr>
          <a:xfrm>
            <a:off x="217128" y="1576367"/>
            <a:ext cx="5790743" cy="3705266"/>
          </a:xfrm>
          <a:prstGeom prst="rect">
            <a:avLst/>
          </a:prstGeom>
          <a:ln>
            <a:solidFill>
              <a:schemeClr val="bg2">
                <a:lumMod val="50000"/>
              </a:schemeClr>
            </a:solidFill>
          </a:ln>
        </p:spPr>
      </p:pic>
      <p:sp>
        <p:nvSpPr>
          <p:cNvPr id="9" name="矩形 8">
            <a:extLst>
              <a:ext uri="{FF2B5EF4-FFF2-40B4-BE49-F238E27FC236}">
                <a16:creationId xmlns:a16="http://schemas.microsoft.com/office/drawing/2014/main" id="{0718B922-66D4-09AC-2173-8B355F2FE6D9}"/>
              </a:ext>
            </a:extLst>
          </p:cNvPr>
          <p:cNvSpPr/>
          <p:nvPr/>
        </p:nvSpPr>
        <p:spPr>
          <a:xfrm>
            <a:off x="2149843" y="3429000"/>
            <a:ext cx="4034288" cy="1683224"/>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 name="矩形 7">
            <a:extLst>
              <a:ext uri="{FF2B5EF4-FFF2-40B4-BE49-F238E27FC236}">
                <a16:creationId xmlns:a16="http://schemas.microsoft.com/office/drawing/2014/main" id="{72C6D253-70F3-8C09-0B85-4329421B54E2}"/>
              </a:ext>
            </a:extLst>
          </p:cNvPr>
          <p:cNvSpPr/>
          <p:nvPr/>
        </p:nvSpPr>
        <p:spPr>
          <a:xfrm>
            <a:off x="3657757" y="2358189"/>
            <a:ext cx="1578463" cy="774289"/>
          </a:xfrm>
          <a:prstGeom prst="rect">
            <a:avLst/>
          </a:prstGeom>
          <a:noFill/>
          <a:ln w="762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1" name="文字方塊 10">
            <a:extLst>
              <a:ext uri="{FF2B5EF4-FFF2-40B4-BE49-F238E27FC236}">
                <a16:creationId xmlns:a16="http://schemas.microsoft.com/office/drawing/2014/main" id="{4B49AABE-F019-2CB5-F9B6-18621FBFE405}"/>
              </a:ext>
            </a:extLst>
          </p:cNvPr>
          <p:cNvSpPr txBox="1"/>
          <p:nvPr/>
        </p:nvSpPr>
        <p:spPr>
          <a:xfrm>
            <a:off x="7062471" y="464368"/>
            <a:ext cx="2700654" cy="369332"/>
          </a:xfrm>
          <a:prstGeom prst="rect">
            <a:avLst/>
          </a:prstGeom>
          <a:noFill/>
        </p:spPr>
        <p:txBody>
          <a:bodyPr wrap="square" rtlCol="0">
            <a:spAutoFit/>
          </a:bodyPr>
          <a:lstStyle/>
          <a:p>
            <a:r>
              <a:rPr lang="zh-TW" altLang="en-US" b="1" dirty="0">
                <a:solidFill>
                  <a:srgbClr val="C00000"/>
                </a:solidFill>
                <a:latin typeface="標楷體" panose="03000509000000000000" pitchFamily="65" charset="-120"/>
                <a:ea typeface="標楷體" panose="03000509000000000000" pitchFamily="65" charset="-120"/>
              </a:rPr>
              <a:t>*方法二</a:t>
            </a:r>
            <a:r>
              <a:rPr lang="en-US" altLang="zh-TW" b="1" dirty="0">
                <a:solidFill>
                  <a:srgbClr val="C00000"/>
                </a:solidFill>
                <a:latin typeface="標楷體" panose="03000509000000000000" pitchFamily="65" charset="-120"/>
                <a:ea typeface="標楷體" panose="03000509000000000000" pitchFamily="65" charset="-120"/>
              </a:rPr>
              <a:t>:</a:t>
            </a:r>
            <a:r>
              <a:rPr lang="zh-TW" altLang="en-US" b="1" dirty="0">
                <a:solidFill>
                  <a:srgbClr val="C00000"/>
                </a:solidFill>
                <a:latin typeface="標楷體" panose="03000509000000000000" pitchFamily="65" charset="-120"/>
                <a:ea typeface="標楷體" panose="03000509000000000000" pitchFamily="65" charset="-120"/>
              </a:rPr>
              <a:t>掃描</a:t>
            </a:r>
            <a:r>
              <a:rPr lang="en-US" altLang="zh-TW" b="1" dirty="0">
                <a:solidFill>
                  <a:srgbClr val="C00000"/>
                </a:solidFill>
                <a:latin typeface="標楷體" panose="03000509000000000000" pitchFamily="65" charset="-120"/>
                <a:ea typeface="標楷體" panose="03000509000000000000" pitchFamily="65" charset="-120"/>
              </a:rPr>
              <a:t>QR code</a:t>
            </a:r>
            <a:endParaRPr lang="zh-TW" altLang="en-US" b="1" dirty="0">
              <a:solidFill>
                <a:srgbClr val="C00000"/>
              </a:solidFill>
              <a:latin typeface="標楷體" panose="03000509000000000000" pitchFamily="65" charset="-120"/>
              <a:ea typeface="標楷體" panose="03000509000000000000" pitchFamily="65" charset="-120"/>
            </a:endParaRPr>
          </a:p>
        </p:txBody>
      </p:sp>
      <p:sp>
        <p:nvSpPr>
          <p:cNvPr id="13" name="投影片編號版面配置區 11">
            <a:extLst>
              <a:ext uri="{FF2B5EF4-FFF2-40B4-BE49-F238E27FC236}">
                <a16:creationId xmlns:a16="http://schemas.microsoft.com/office/drawing/2014/main" id="{9B6353BB-B062-B85C-5EDE-51F04857C84E}"/>
              </a:ext>
            </a:extLst>
          </p:cNvPr>
          <p:cNvSpPr txBox="1">
            <a:spLocks/>
          </p:cNvSpPr>
          <p:nvPr/>
        </p:nvSpPr>
        <p:spPr>
          <a:xfrm>
            <a:off x="9345910" y="6494011"/>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solidFill>
                  <a:schemeClr val="bg1"/>
                </a:solidFill>
              </a:rPr>
              <a:pPr/>
              <a:t>77</a:t>
            </a:fld>
            <a:endParaRPr lang="zh-CN" altLang="en-US" dirty="0">
              <a:solidFill>
                <a:schemeClr val="bg1"/>
              </a:solidFill>
            </a:endParaRPr>
          </a:p>
        </p:txBody>
      </p:sp>
      <p:sp>
        <p:nvSpPr>
          <p:cNvPr id="16" name="文字方塊 15">
            <a:extLst>
              <a:ext uri="{FF2B5EF4-FFF2-40B4-BE49-F238E27FC236}">
                <a16:creationId xmlns:a16="http://schemas.microsoft.com/office/drawing/2014/main" id="{D15D0DF6-BE26-6CE3-27A9-458C7B8CD56A}"/>
              </a:ext>
            </a:extLst>
          </p:cNvPr>
          <p:cNvSpPr txBox="1"/>
          <p:nvPr/>
        </p:nvSpPr>
        <p:spPr>
          <a:xfrm>
            <a:off x="1742174" y="5371864"/>
            <a:ext cx="3031266" cy="369332"/>
          </a:xfrm>
          <a:prstGeom prst="rect">
            <a:avLst/>
          </a:prstGeom>
          <a:noFill/>
        </p:spPr>
        <p:txBody>
          <a:bodyPr wrap="square" rtlCol="0">
            <a:spAutoFit/>
          </a:bodyPr>
          <a:lstStyle/>
          <a:p>
            <a:r>
              <a:rPr lang="zh-TW" altLang="en-US" b="1" dirty="0">
                <a:solidFill>
                  <a:srgbClr val="C00000"/>
                </a:solidFill>
                <a:latin typeface="標楷體" panose="03000509000000000000" pitchFamily="65" charset="-120"/>
                <a:ea typeface="標楷體" panose="03000509000000000000" pitchFamily="65" charset="-120"/>
              </a:rPr>
              <a:t>*方法一</a:t>
            </a:r>
            <a:r>
              <a:rPr lang="en-US" altLang="zh-TW" b="1" dirty="0">
                <a:solidFill>
                  <a:srgbClr val="C00000"/>
                </a:solidFill>
                <a:latin typeface="標楷體" panose="03000509000000000000" pitchFamily="65" charset="-120"/>
                <a:ea typeface="標楷體" panose="03000509000000000000" pitchFamily="65" charset="-120"/>
              </a:rPr>
              <a:t>:</a:t>
            </a:r>
            <a:r>
              <a:rPr lang="zh-TW" altLang="en-US" b="1" dirty="0">
                <a:solidFill>
                  <a:srgbClr val="C00000"/>
                </a:solidFill>
                <a:latin typeface="標楷體" panose="03000509000000000000" pitchFamily="65" charset="-120"/>
                <a:ea typeface="標楷體" panose="03000509000000000000" pitchFamily="65" charset="-120"/>
              </a:rPr>
              <a:t>至官網點選連結</a:t>
            </a:r>
          </a:p>
        </p:txBody>
      </p:sp>
      <p:sp>
        <p:nvSpPr>
          <p:cNvPr id="17" name="箭號: 上彎 16">
            <a:extLst>
              <a:ext uri="{FF2B5EF4-FFF2-40B4-BE49-F238E27FC236}">
                <a16:creationId xmlns:a16="http://schemas.microsoft.com/office/drawing/2014/main" id="{20DD79AD-0FDA-CD6B-1629-98D4CFFDA262}"/>
              </a:ext>
            </a:extLst>
          </p:cNvPr>
          <p:cNvSpPr/>
          <p:nvPr/>
        </p:nvSpPr>
        <p:spPr>
          <a:xfrm rot="5400000">
            <a:off x="4229741" y="5249522"/>
            <a:ext cx="1305366" cy="1030771"/>
          </a:xfrm>
          <a:prstGeom prst="bentUpArrow">
            <a:avLst/>
          </a:prstGeom>
          <a:solidFill>
            <a:srgbClr val="FFC000"/>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8" name="箭號: 上彎 17">
            <a:extLst>
              <a:ext uri="{FF2B5EF4-FFF2-40B4-BE49-F238E27FC236}">
                <a16:creationId xmlns:a16="http://schemas.microsoft.com/office/drawing/2014/main" id="{7B33A010-ED22-A941-BBE6-CA1FC2CD30DD}"/>
              </a:ext>
            </a:extLst>
          </p:cNvPr>
          <p:cNvSpPr/>
          <p:nvPr/>
        </p:nvSpPr>
        <p:spPr>
          <a:xfrm rot="10800000">
            <a:off x="9345910" y="334387"/>
            <a:ext cx="994809" cy="1111754"/>
          </a:xfrm>
          <a:prstGeom prst="bentUpArrow">
            <a:avLst/>
          </a:prstGeom>
          <a:solidFill>
            <a:srgbClr val="FFC000"/>
          </a:solid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0465669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7" name="矩形 6">
            <a:extLst>
              <a:ext uri="{FF2B5EF4-FFF2-40B4-BE49-F238E27FC236}">
                <a16:creationId xmlns:a16="http://schemas.microsoft.com/office/drawing/2014/main" id="{C148B635-C72D-BE41-B3A6-30C9782CF294}"/>
              </a:ext>
            </a:extLst>
          </p:cNvPr>
          <p:cNvSpPr/>
          <p:nvPr/>
        </p:nvSpPr>
        <p:spPr>
          <a:xfrm>
            <a:off x="1618242" y="302955"/>
            <a:ext cx="11841976" cy="2913618"/>
          </a:xfrm>
          <a:prstGeom prst="rect">
            <a:avLst/>
          </a:prstGeom>
        </p:spPr>
        <p:txBody>
          <a:bodyPr wrap="square">
            <a:spAutoFit/>
          </a:bodyPr>
          <a:lstStyle/>
          <a:p>
            <a:pPr marL="285750" indent="-285750">
              <a:buFont typeface="Wingdings" panose="05000000000000000000" pitchFamily="2" charset="2"/>
              <a:buChar char="p"/>
            </a:pPr>
            <a:r>
              <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關於</a:t>
            </a:r>
            <a:r>
              <a:rPr lang="en-US" altLang="zh-TW" sz="11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400" b="1" u="sng"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rPr>
              <a:t>3%</a:t>
            </a:r>
            <a:r>
              <a:rPr lang="zh-TW" altLang="en-US" sz="2400" b="1" u="sng"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rPr>
              <a:t>準備金</a:t>
            </a:r>
            <a:r>
              <a:rPr lang="en-US" altLang="zh-TW" sz="1200" b="1" u="sng"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1200" u="sng" dirty="0">
                <a:latin typeface="標楷體" panose="03000509000000000000" pitchFamily="65" charset="-120"/>
                <a:ea typeface="標楷體" panose="03000509000000000000" pitchFamily="65" charset="-120"/>
              </a:rPr>
              <a:t>依私校退撫條例第</a:t>
            </a:r>
            <a:r>
              <a:rPr lang="en-US" altLang="zh-TW" sz="1200" u="sng" dirty="0">
                <a:latin typeface="標楷體" panose="03000509000000000000" pitchFamily="65" charset="-120"/>
                <a:ea typeface="標楷體" panose="03000509000000000000" pitchFamily="65" charset="-120"/>
              </a:rPr>
              <a:t>8</a:t>
            </a:r>
            <a:r>
              <a:rPr lang="zh-TW" altLang="en-US" sz="1200" u="sng" dirty="0">
                <a:latin typeface="標楷體" panose="03000509000000000000" pitchFamily="65" charset="-120"/>
                <a:ea typeface="標楷體" panose="03000509000000000000" pitchFamily="65" charset="-120"/>
              </a:rPr>
              <a:t>條辦理準備金提繳</a:t>
            </a:r>
            <a:r>
              <a:rPr lang="en-US" altLang="zh-TW" sz="1200" u="sng" dirty="0">
                <a:latin typeface="標楷體" panose="03000509000000000000" pitchFamily="65" charset="-120"/>
                <a:ea typeface="標楷體" panose="03000509000000000000" pitchFamily="65" charset="-120"/>
              </a:rPr>
              <a:t>]</a:t>
            </a:r>
            <a:endParaRPr lang="en-US" altLang="zh-TW" sz="1200" u="sng" dirty="0">
              <a:latin typeface="標楷體" panose="03000509000000000000" pitchFamily="65" charset="-120"/>
              <a:ea typeface="標楷體" panose="03000509000000000000" pitchFamily="65" charset="-120"/>
              <a:cs typeface="Times New Roman" panose="02020603050405020304" pitchFamily="18" charset="0"/>
            </a:endParaRPr>
          </a:p>
          <a:p>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請於私校退撫儲金管理系統下載「統計表」填寫 </a:t>
            </a:r>
            <a:r>
              <a:rPr lang="en-US" altLang="zh-TW" sz="2000" i="1" dirty="0">
                <a:latin typeface="標楷體" panose="03000509000000000000" pitchFamily="65" charset="-120"/>
                <a:ea typeface="標楷體" panose="03000509000000000000" pitchFamily="65" charset="-120"/>
              </a:rPr>
              <a:t>(</a:t>
            </a:r>
            <a:r>
              <a:rPr lang="zh-TW" altLang="en-US" sz="2000" b="1" i="1" u="sng" dirty="0">
                <a:solidFill>
                  <a:srgbClr val="0000FF"/>
                </a:solidFill>
                <a:latin typeface="標楷體" panose="03000509000000000000" pitchFamily="65" charset="-120"/>
                <a:ea typeface="標楷體" panose="03000509000000000000" pitchFamily="65" charset="-120"/>
              </a:rPr>
              <a:t>統計表欄位所設定之計算公式請勿解除</a:t>
            </a:r>
            <a:r>
              <a:rPr lang="en-US" altLang="zh-TW" sz="2000" i="1" dirty="0">
                <a:latin typeface="標楷體" panose="03000509000000000000" pitchFamily="65" charset="-120"/>
                <a:ea typeface="標楷體" panose="03000509000000000000" pitchFamily="65" charset="-120"/>
              </a:rPr>
              <a:t>)</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  於資料上傳申報後，再下載紙本</a:t>
            </a:r>
            <a:r>
              <a:rPr lang="zh-TW" altLang="en-US" dirty="0">
                <a:solidFill>
                  <a:srgbClr val="0070C0"/>
                </a:solidFill>
                <a:latin typeface="標楷體" panose="03000509000000000000" pitchFamily="65" charset="-120"/>
                <a:ea typeface="標楷體" panose="03000509000000000000" pitchFamily="65" charset="-120"/>
              </a:rPr>
              <a:t>準備金文件</a:t>
            </a:r>
            <a:r>
              <a:rPr lang="zh-TW" altLang="en-US" dirty="0">
                <a:latin typeface="標楷體" panose="03000509000000000000" pitchFamily="65" charset="-120"/>
                <a:ea typeface="標楷體" panose="03000509000000000000" pitchFamily="65" charset="-120"/>
              </a:rPr>
              <a:t>。</a:t>
            </a:r>
            <a:endParaRPr lang="en-US" altLang="zh-TW" dirty="0">
              <a:latin typeface="標楷體" panose="03000509000000000000" pitchFamily="65" charset="-120"/>
              <a:ea typeface="標楷體" panose="03000509000000000000" pitchFamily="65" charset="-120"/>
            </a:endParaRPr>
          </a:p>
          <a:p>
            <a:r>
              <a:rPr lang="en-US" altLang="zh-TW" dirty="0">
                <a:latin typeface="標楷體" panose="03000509000000000000" pitchFamily="65" charset="-120"/>
                <a:ea typeface="標楷體" panose="03000509000000000000" pitchFamily="65" charset="-120"/>
              </a:rPr>
              <a:t>2.</a:t>
            </a:r>
            <a:r>
              <a:rPr lang="zh-TW" altLang="en-US" dirty="0">
                <a:solidFill>
                  <a:srgbClr val="0070C0"/>
                </a:solidFill>
                <a:latin typeface="標楷體" panose="03000509000000000000" pitchFamily="65" charset="-120"/>
                <a:ea typeface="標楷體" panose="03000509000000000000" pitchFamily="65" charset="-120"/>
              </a:rPr>
              <a:t>準備金文件</a:t>
            </a:r>
            <a:r>
              <a:rPr lang="zh-TW" altLang="en-US" dirty="0">
                <a:latin typeface="標楷體" panose="03000509000000000000" pitchFamily="65" charset="-120"/>
                <a:ea typeface="標楷體" panose="03000509000000000000" pitchFamily="65" charset="-120"/>
              </a:rPr>
              <a:t>請務必</a:t>
            </a:r>
            <a:r>
              <a:rPr lang="zh-TW" altLang="en-US" u="sng" dirty="0">
                <a:solidFill>
                  <a:srgbClr val="FF2C09"/>
                </a:solidFill>
                <a:latin typeface="標楷體" panose="03000509000000000000" pitchFamily="65" charset="-120"/>
                <a:ea typeface="標楷體" panose="03000509000000000000" pitchFamily="65" charset="-120"/>
              </a:rPr>
              <a:t>提早發文</a:t>
            </a:r>
            <a:r>
              <a:rPr lang="zh-TW" altLang="en-US" dirty="0">
                <a:latin typeface="標楷體" panose="03000509000000000000" pitchFamily="65" charset="-120"/>
                <a:ea typeface="標楷體" panose="03000509000000000000" pitchFamily="65" charset="-120"/>
              </a:rPr>
              <a:t>送交</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郵寄</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至本會審查，以免因資料延誤更正，導致須提繳滯納金。</a:t>
            </a:r>
            <a:endParaRPr lang="en-US" altLang="zh-TW" dirty="0">
              <a:latin typeface="標楷體" panose="03000509000000000000" pitchFamily="65" charset="-120"/>
              <a:ea typeface="標楷體" panose="03000509000000000000" pitchFamily="65" charset="-120"/>
            </a:endParaRPr>
          </a:p>
          <a:p>
            <a:pPr>
              <a:lnSpc>
                <a:spcPts val="2500"/>
              </a:lnSpc>
              <a:spcBef>
                <a:spcPts val="600"/>
              </a:spcBef>
            </a:pPr>
            <a:r>
              <a:rPr lang="en-US" altLang="zh-TW" dirty="0">
                <a:latin typeface="標楷體" panose="03000509000000000000" pitchFamily="65" charset="-120"/>
                <a:ea typeface="標楷體" panose="03000509000000000000" pitchFamily="65" charset="-120"/>
              </a:rPr>
              <a:t>3.</a:t>
            </a:r>
            <a:r>
              <a:rPr lang="zh-TW" altLang="en-US" dirty="0">
                <a:solidFill>
                  <a:srgbClr val="FF0000"/>
                </a:solidFill>
                <a:latin typeface="標楷體" panose="03000509000000000000" pitchFamily="65" charset="-120"/>
                <a:ea typeface="標楷體" panose="03000509000000000000" pitchFamily="65" charset="-120"/>
              </a:rPr>
              <a:t>準備金款項</a:t>
            </a:r>
            <a:r>
              <a:rPr lang="zh-TW" altLang="en-US" dirty="0">
                <a:latin typeface="標楷體" panose="03000509000000000000" pitchFamily="65" charset="-120"/>
                <a:ea typeface="標楷體" panose="03000509000000000000" pitchFamily="65" charset="-120"/>
              </a:rPr>
              <a:t>請務必於</a:t>
            </a:r>
            <a:r>
              <a:rPr lang="zh-TW" altLang="en-US" u="sng" dirty="0">
                <a:solidFill>
                  <a:srgbClr val="FF0000"/>
                </a:solidFill>
                <a:latin typeface="標楷體" panose="03000509000000000000" pitchFamily="65" charset="-120"/>
                <a:ea typeface="標楷體" panose="03000509000000000000" pitchFamily="65" charset="-120"/>
              </a:rPr>
              <a:t>函文規定之期限內</a:t>
            </a:r>
            <a:r>
              <a:rPr lang="zh-TW" altLang="en-US" dirty="0">
                <a:latin typeface="標楷體" panose="03000509000000000000" pitchFamily="65" charset="-120"/>
                <a:ea typeface="標楷體" panose="03000509000000000000" pitchFamily="65" charset="-120"/>
              </a:rPr>
              <a:t>匯入</a:t>
            </a:r>
            <a:r>
              <a:rPr lang="zh-TW" altLang="en-US" dirty="0">
                <a:solidFill>
                  <a:srgbClr val="FF0000"/>
                </a:solidFill>
                <a:latin typeface="標楷體" panose="03000509000000000000" pitchFamily="65" charset="-120"/>
                <a:ea typeface="標楷體" panose="03000509000000000000" pitchFamily="65" charset="-120"/>
              </a:rPr>
              <a:t>「學校儲金準備專戶」</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以實際入帳日為據</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a:t>
            </a:r>
            <a:endParaRPr lang="en-US" altLang="zh-TW" dirty="0">
              <a:latin typeface="標楷體" panose="03000509000000000000" pitchFamily="65" charset="-120"/>
              <a:ea typeface="標楷體" panose="03000509000000000000" pitchFamily="65" charset="-120"/>
            </a:endParaRPr>
          </a:p>
          <a:p>
            <a:pPr>
              <a:lnSpc>
                <a:spcPts val="2500"/>
              </a:lnSpc>
              <a:spcBef>
                <a:spcPts val="600"/>
              </a:spcBef>
            </a:pPr>
            <a:r>
              <a:rPr lang="en-US" altLang="zh-TW" dirty="0">
                <a:latin typeface="標楷體" panose="03000509000000000000" pitchFamily="65" charset="-120"/>
                <a:ea typeface="標楷體" panose="03000509000000000000" pitchFamily="65" charset="-120"/>
              </a:rPr>
              <a:t>Ps.</a:t>
            </a:r>
            <a:r>
              <a:rPr lang="zh-TW" altLang="en-US" dirty="0">
                <a:latin typeface="標楷體" panose="03000509000000000000" pitchFamily="65" charset="-120"/>
                <a:ea typeface="標楷體" panose="03000509000000000000" pitchFamily="65" charset="-120"/>
              </a:rPr>
              <a:t>若未依期限提繳或足額提繳者</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包含未於期限內以新臺幣入帳、錯匯專戶、自準備金內扣除另行</a:t>
            </a:r>
            <a:endParaRPr lang="en-US" altLang="zh-TW" dirty="0">
              <a:latin typeface="標楷體" panose="03000509000000000000" pitchFamily="65" charset="-120"/>
              <a:ea typeface="標楷體" panose="03000509000000000000" pitchFamily="65" charset="-120"/>
            </a:endParaRPr>
          </a:p>
          <a:p>
            <a:pPr>
              <a:lnSpc>
                <a:spcPts val="2500"/>
              </a:lnSpc>
              <a:spcBef>
                <a:spcPts val="600"/>
              </a:spcBef>
            </a:pPr>
            <a:r>
              <a:rPr lang="en-US" altLang="zh-TW" dirty="0">
                <a:latin typeface="標楷體" panose="03000509000000000000" pitchFamily="65" charset="-120"/>
                <a:ea typeface="標楷體" panose="03000509000000000000" pitchFamily="65" charset="-120"/>
              </a:rPr>
              <a:t>   </a:t>
            </a:r>
            <a:r>
              <a:rPr lang="zh-TW" altLang="en-US" dirty="0">
                <a:latin typeface="標楷體" panose="03000509000000000000" pitchFamily="65" charset="-120"/>
                <a:ea typeface="標楷體" panose="03000509000000000000" pitchFamily="65" charset="-120"/>
              </a:rPr>
              <a:t>負擔、未足額繳納或經本會審核後有短繳情事等</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，隔日起至完繳前</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日止，每</a:t>
            </a:r>
            <a:r>
              <a:rPr lang="zh-TW" altLang="en-US" dirty="0">
                <a:solidFill>
                  <a:srgbClr val="FF0000"/>
                </a:solidFill>
                <a:latin typeface="標楷體" panose="03000509000000000000" pitchFamily="65" charset="-120"/>
                <a:ea typeface="標楷體" panose="03000509000000000000" pitchFamily="65" charset="-120"/>
              </a:rPr>
              <a:t>逾</a:t>
            </a:r>
            <a:r>
              <a:rPr lang="en-US" altLang="zh-TW" dirty="0">
                <a:solidFill>
                  <a:srgbClr val="FF0000"/>
                </a:solidFill>
                <a:latin typeface="標楷體" panose="03000509000000000000" pitchFamily="65" charset="-120"/>
                <a:ea typeface="標楷體" panose="03000509000000000000" pitchFamily="65" charset="-120"/>
              </a:rPr>
              <a:t>1</a:t>
            </a:r>
            <a:r>
              <a:rPr lang="zh-TW" altLang="en-US" dirty="0">
                <a:solidFill>
                  <a:srgbClr val="FF0000"/>
                </a:solidFill>
                <a:latin typeface="標楷體" panose="03000509000000000000" pitchFamily="65" charset="-120"/>
                <a:ea typeface="標楷體" panose="03000509000000000000" pitchFamily="65" charset="-120"/>
              </a:rPr>
              <a:t>日之滯納金</a:t>
            </a:r>
            <a:r>
              <a:rPr lang="zh-TW" altLang="en-US" dirty="0">
                <a:latin typeface="標楷體" panose="03000509000000000000" pitchFamily="65" charset="-120"/>
                <a:ea typeface="標楷體" panose="03000509000000000000" pitchFamily="65" charset="-120"/>
              </a:rPr>
              <a:t>為</a:t>
            </a:r>
            <a:endParaRPr lang="en-US" altLang="zh-TW" dirty="0">
              <a:latin typeface="標楷體" panose="03000509000000000000" pitchFamily="65" charset="-120"/>
              <a:ea typeface="標楷體" panose="03000509000000000000" pitchFamily="65" charset="-120"/>
            </a:endParaRPr>
          </a:p>
          <a:p>
            <a:pPr>
              <a:lnSpc>
                <a:spcPts val="2500"/>
              </a:lnSpc>
              <a:spcBef>
                <a:spcPts val="600"/>
              </a:spcBef>
            </a:pPr>
            <a:r>
              <a:rPr lang="en-US" altLang="zh-TW" dirty="0">
                <a:solidFill>
                  <a:srgbClr val="FF0000"/>
                </a:solidFill>
                <a:latin typeface="標楷體" panose="03000509000000000000" pitchFamily="65" charset="-120"/>
                <a:ea typeface="標楷體" panose="03000509000000000000" pitchFamily="65" charset="-120"/>
              </a:rPr>
              <a:t>   </a:t>
            </a:r>
            <a:r>
              <a:rPr lang="zh-TW" altLang="en-US" dirty="0">
                <a:solidFill>
                  <a:srgbClr val="FF0000"/>
                </a:solidFill>
                <a:latin typeface="標楷體" panose="03000509000000000000" pitchFamily="65" charset="-120"/>
                <a:ea typeface="標楷體" panose="03000509000000000000" pitchFamily="65" charset="-120"/>
              </a:rPr>
              <a:t>應提繳金額百分之</a:t>
            </a:r>
            <a:r>
              <a:rPr lang="en-US" altLang="zh-TW" dirty="0">
                <a:solidFill>
                  <a:srgbClr val="FF0000"/>
                </a:solidFill>
                <a:latin typeface="標楷體" panose="03000509000000000000" pitchFamily="65" charset="-120"/>
                <a:ea typeface="標楷體" panose="03000509000000000000" pitchFamily="65" charset="-120"/>
              </a:rPr>
              <a:t>3</a:t>
            </a:r>
            <a:r>
              <a:rPr lang="zh-TW" altLang="en-US" dirty="0">
                <a:latin typeface="標楷體" panose="03000509000000000000" pitchFamily="65" charset="-120"/>
                <a:ea typeface="標楷體" panose="03000509000000000000" pitchFamily="65" charset="-120"/>
              </a:rPr>
              <a:t>。</a:t>
            </a:r>
            <a:endPar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78</a:t>
            </a:fld>
            <a:endParaRPr lang="zh-CN" altLang="en-US" dirty="0"/>
          </a:p>
        </p:txBody>
      </p:sp>
      <p:sp>
        <p:nvSpPr>
          <p:cNvPr id="12" name="矩形 11">
            <a:extLst>
              <a:ext uri="{FF2B5EF4-FFF2-40B4-BE49-F238E27FC236}">
                <a16:creationId xmlns:a16="http://schemas.microsoft.com/office/drawing/2014/main" id="{17DA243E-5980-297C-3E83-4B99972CE276}"/>
              </a:ext>
            </a:extLst>
          </p:cNvPr>
          <p:cNvSpPr/>
          <p:nvPr/>
        </p:nvSpPr>
        <p:spPr>
          <a:xfrm>
            <a:off x="323973" y="4887339"/>
            <a:ext cx="5683963" cy="792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600" b="1" dirty="0">
                <a:solidFill>
                  <a:srgbClr val="FF0000"/>
                </a:solidFill>
                <a:latin typeface="標楷體" panose="03000509000000000000" pitchFamily="65" charset="-120"/>
                <a:ea typeface="標楷體" panose="03000509000000000000" pitchFamily="65" charset="-120"/>
              </a:rPr>
              <a:t>匯款銀行：中國信託商業銀行</a:t>
            </a:r>
            <a:r>
              <a:rPr lang="en-US" altLang="zh-TW" sz="1600" b="1" dirty="0">
                <a:solidFill>
                  <a:srgbClr val="FF0000"/>
                </a:solidFill>
                <a:latin typeface="標楷體" panose="03000509000000000000" pitchFamily="65" charset="-120"/>
                <a:ea typeface="標楷體" panose="03000509000000000000" pitchFamily="65" charset="-120"/>
              </a:rPr>
              <a:t>(822)</a:t>
            </a:r>
            <a:r>
              <a:rPr lang="zh-TW" altLang="en-US" sz="1600" b="1" dirty="0">
                <a:solidFill>
                  <a:srgbClr val="FF0000"/>
                </a:solidFill>
                <a:latin typeface="標楷體" panose="03000509000000000000" pitchFamily="65" charset="-120"/>
                <a:ea typeface="標楷體" panose="03000509000000000000" pitchFamily="65" charset="-120"/>
              </a:rPr>
              <a:t>營業部</a:t>
            </a:r>
            <a:r>
              <a:rPr lang="en-US" altLang="zh-TW" sz="1600" b="1" dirty="0">
                <a:solidFill>
                  <a:srgbClr val="FF0000"/>
                </a:solidFill>
                <a:latin typeface="標楷體" panose="03000509000000000000" pitchFamily="65" charset="-120"/>
                <a:ea typeface="標楷體" panose="03000509000000000000" pitchFamily="65" charset="-120"/>
              </a:rPr>
              <a:t>(0901)</a:t>
            </a:r>
          </a:p>
          <a:p>
            <a:r>
              <a:rPr lang="zh-TW" altLang="en-US" sz="1600" b="1" dirty="0">
                <a:solidFill>
                  <a:srgbClr val="FF0000"/>
                </a:solidFill>
                <a:latin typeface="標楷體" panose="03000509000000000000" pitchFamily="65" charset="-120"/>
                <a:ea typeface="標楷體" panose="03000509000000000000" pitchFamily="65" charset="-120"/>
              </a:rPr>
              <a:t>戶名：「中國信託商業銀行股份有限公司受託信託財產專戶」</a:t>
            </a:r>
          </a:p>
        </p:txBody>
      </p:sp>
      <p:pic>
        <p:nvPicPr>
          <p:cNvPr id="15" name="圖片 14">
            <a:extLst>
              <a:ext uri="{FF2B5EF4-FFF2-40B4-BE49-F238E27FC236}">
                <a16:creationId xmlns:a16="http://schemas.microsoft.com/office/drawing/2014/main" id="{85EDD61F-6B93-9EC8-9FFE-F236899520CE}"/>
              </a:ext>
            </a:extLst>
          </p:cNvPr>
          <p:cNvPicPr>
            <a:picLocks noChangeAspect="1"/>
          </p:cNvPicPr>
          <p:nvPr/>
        </p:nvPicPr>
        <p:blipFill>
          <a:blip r:embed="rId4"/>
          <a:stretch>
            <a:fillRect/>
          </a:stretch>
        </p:blipFill>
        <p:spPr>
          <a:xfrm>
            <a:off x="5837038" y="3166565"/>
            <a:ext cx="5938066" cy="3176904"/>
          </a:xfrm>
          <a:prstGeom prst="rect">
            <a:avLst/>
          </a:prstGeom>
        </p:spPr>
      </p:pic>
      <p:sp>
        <p:nvSpPr>
          <p:cNvPr id="16" name="矩形 15">
            <a:extLst>
              <a:ext uri="{FF2B5EF4-FFF2-40B4-BE49-F238E27FC236}">
                <a16:creationId xmlns:a16="http://schemas.microsoft.com/office/drawing/2014/main" id="{07AC81C1-A089-42ED-5E56-A63570C0319F}"/>
              </a:ext>
            </a:extLst>
          </p:cNvPr>
          <p:cNvSpPr/>
          <p:nvPr/>
        </p:nvSpPr>
        <p:spPr>
          <a:xfrm>
            <a:off x="464023" y="3202762"/>
            <a:ext cx="4476467" cy="4355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zh-TW" altLang="en-US" sz="1800" dirty="0">
                <a:solidFill>
                  <a:schemeClr val="tx1"/>
                </a:solidFill>
                <a:latin typeface="標楷體" panose="03000509000000000000" pitchFamily="65" charset="-120"/>
                <a:ea typeface="標楷體" panose="03000509000000000000" pitchFamily="65" charset="-120"/>
              </a:rPr>
              <a:t>*學校儲金準備專戶，相關資訊查詢路徑</a:t>
            </a:r>
            <a:r>
              <a:rPr lang="zh-TW" altLang="en-US" dirty="0">
                <a:solidFill>
                  <a:schemeClr val="tx1"/>
                </a:solidFill>
                <a:latin typeface="微軟正黑體" panose="020B0604030504040204" pitchFamily="34" charset="-120"/>
                <a:ea typeface="微軟正黑體" panose="020B0604030504040204" pitchFamily="34" charset="-120"/>
              </a:rPr>
              <a:t>：</a:t>
            </a:r>
          </a:p>
        </p:txBody>
      </p:sp>
      <p:sp>
        <p:nvSpPr>
          <p:cNvPr id="3" name="箭號: 上彎 2">
            <a:extLst>
              <a:ext uri="{FF2B5EF4-FFF2-40B4-BE49-F238E27FC236}">
                <a16:creationId xmlns:a16="http://schemas.microsoft.com/office/drawing/2014/main" id="{25529293-F434-FD10-0A0E-FE049BF20118}"/>
              </a:ext>
            </a:extLst>
          </p:cNvPr>
          <p:cNvSpPr/>
          <p:nvPr/>
        </p:nvSpPr>
        <p:spPr>
          <a:xfrm rot="5400000">
            <a:off x="4030136" y="2867836"/>
            <a:ext cx="792105" cy="2322100"/>
          </a:xfrm>
          <a:prstGeom prst="bentUpArrow">
            <a:avLst/>
          </a:prstGeom>
          <a:solidFill>
            <a:schemeClr val="tx1">
              <a:lumMod val="50000"/>
              <a:lumOff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B597E2E6-FB5B-90F8-3DFF-989F5CCA823C}"/>
              </a:ext>
            </a:extLst>
          </p:cNvPr>
          <p:cNvSpPr/>
          <p:nvPr/>
        </p:nvSpPr>
        <p:spPr>
          <a:xfrm>
            <a:off x="2641600" y="1041400"/>
            <a:ext cx="2489200" cy="249148"/>
          </a:xfrm>
          <a:prstGeom prst="rect">
            <a:avLst/>
          </a:prstGeom>
          <a:noFill/>
          <a:ln w="127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677741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296398"/>
            <a:ext cx="2743201" cy="546827"/>
          </a:xfrm>
          <a:prstGeom prst="rect">
            <a:avLst/>
          </a:prstGeom>
        </p:spPr>
      </p:pic>
      <p:sp>
        <p:nvSpPr>
          <p:cNvPr id="2" name="投影片編號版面配置區 11">
            <a:extLst>
              <a:ext uri="{FF2B5EF4-FFF2-40B4-BE49-F238E27FC236}">
                <a16:creationId xmlns:a16="http://schemas.microsoft.com/office/drawing/2014/main" id="{C585B951-72FB-7D8C-102D-E228182C33F5}"/>
              </a:ext>
            </a:extLst>
          </p:cNvPr>
          <p:cNvSpPr>
            <a:spLocks noGrp="1"/>
          </p:cNvSpPr>
          <p:nvPr>
            <p:ph type="sldNum" sz="quarter" idx="12"/>
          </p:nvPr>
        </p:nvSpPr>
        <p:spPr/>
        <p:txBody>
          <a:bodyPr/>
          <a:lstStyle/>
          <a:p>
            <a:fld id="{7BD80B0F-6881-4047-A1BD-5901B0F00B99}" type="slidenum">
              <a:rPr lang="zh-CN" altLang="en-US" smtClean="0"/>
              <a:t>79</a:t>
            </a:fld>
            <a:endParaRPr lang="zh-CN" altLang="en-US" dirty="0"/>
          </a:p>
        </p:txBody>
      </p:sp>
      <p:sp>
        <p:nvSpPr>
          <p:cNvPr id="8" name="矩形 7"/>
          <p:cNvSpPr/>
          <p:nvPr/>
        </p:nvSpPr>
        <p:spPr>
          <a:xfrm>
            <a:off x="1586704" y="575949"/>
            <a:ext cx="3775393" cy="523220"/>
          </a:xfrm>
          <a:prstGeom prst="rect">
            <a:avLst/>
          </a:prstGeom>
        </p:spPr>
        <p:txBody>
          <a:bodyPr wrap="none">
            <a:spAutoFit/>
          </a:bodyPr>
          <a:lstStyle/>
          <a:p>
            <a:pPr marL="285750" indent="-285750">
              <a:buFont typeface="Wingdings" panose="05000000000000000000" pitchFamily="2" charset="2"/>
              <a:buChar char="p"/>
            </a:pPr>
            <a:r>
              <a:rPr lang="en-US" altLang="zh-TW" sz="11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r>
              <a:rPr lang="zh-TW" altLang="en-US" sz="2800" b="1" u="sng"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rPr>
              <a:t>育嬰留停期間不停繳</a:t>
            </a:r>
            <a:endParaRPr lang="en-US" altLang="zh-TW" sz="2800" dirty="0">
              <a:solidFill>
                <a:schemeClr val="accent1">
                  <a:lumMod val="75000"/>
                </a:schemeClr>
              </a:solidFill>
              <a:latin typeface="標楷體" panose="03000509000000000000" pitchFamily="65" charset="-120"/>
              <a:ea typeface="標楷體" panose="03000509000000000000" pitchFamily="65" charset="-120"/>
              <a:cs typeface="Times New Roman" panose="02020603050405020304" pitchFamily="18" charset="0"/>
            </a:endParaRPr>
          </a:p>
        </p:txBody>
      </p:sp>
      <p:sp>
        <p:nvSpPr>
          <p:cNvPr id="19" name="內容版面配置區 3"/>
          <p:cNvSpPr txBox="1">
            <a:spLocks/>
          </p:cNvSpPr>
          <p:nvPr/>
        </p:nvSpPr>
        <p:spPr>
          <a:xfrm>
            <a:off x="1311579" y="1263519"/>
            <a:ext cx="11780126" cy="5248323"/>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zh-TW" altLang="en-US" sz="1600" dirty="0">
                <a:latin typeface="標楷體" panose="03000509000000000000" pitchFamily="65" charset="-120"/>
                <a:ea typeface="標楷體" panose="03000509000000000000" pitchFamily="65" charset="-120"/>
              </a:rPr>
              <a:t>私校退撫條例第</a:t>
            </a:r>
            <a:r>
              <a:rPr lang="en-US" altLang="zh-TW" sz="1600" dirty="0">
                <a:latin typeface="標楷體" panose="03000509000000000000" pitchFamily="65" charset="-120"/>
                <a:ea typeface="標楷體" panose="03000509000000000000" pitchFamily="65" charset="-120"/>
              </a:rPr>
              <a:t>8</a:t>
            </a:r>
            <a:r>
              <a:rPr lang="zh-TW" altLang="en-US" sz="1600" dirty="0">
                <a:latin typeface="標楷體" panose="03000509000000000000" pitchFamily="65" charset="-120"/>
                <a:ea typeface="標楷體" panose="03000509000000000000" pitchFamily="65" charset="-120"/>
              </a:rPr>
              <a:t>條第</a:t>
            </a:r>
            <a:r>
              <a:rPr lang="en-US" altLang="zh-TW" sz="1600" dirty="0">
                <a:latin typeface="標楷體" panose="03000509000000000000" pitchFamily="65" charset="-120"/>
                <a:ea typeface="標楷體" panose="03000509000000000000" pitchFamily="65" charset="-120"/>
              </a:rPr>
              <a:t>14</a:t>
            </a:r>
            <a:r>
              <a:rPr lang="zh-TW" altLang="en-US" sz="1600" dirty="0">
                <a:latin typeface="標楷體" panose="03000509000000000000" pitchFamily="65" charset="-120"/>
                <a:ea typeface="標楷體" panose="03000509000000000000" pitchFamily="65" charset="-120"/>
              </a:rPr>
              <a:t>項規定，私立學校教職員自本項施行後，依法令辦理育嬰留職停薪期間，</a:t>
            </a:r>
            <a:endParaRPr lang="en-US" altLang="zh-TW" sz="1600" dirty="0">
              <a:latin typeface="標楷體" panose="03000509000000000000" pitchFamily="65" charset="-120"/>
              <a:ea typeface="標楷體" panose="03000509000000000000" pitchFamily="65" charset="-120"/>
            </a:endParaRPr>
          </a:p>
          <a:p>
            <a:pPr marL="0" indent="0" algn="just">
              <a:lnSpc>
                <a:spcPct val="150000"/>
              </a:lnSpc>
              <a:buNone/>
            </a:pPr>
            <a:r>
              <a:rPr lang="en-US" altLang="zh-TW" sz="1600" dirty="0">
                <a:latin typeface="標楷體" panose="03000509000000000000" pitchFamily="65" charset="-120"/>
                <a:ea typeface="標楷體" panose="03000509000000000000" pitchFamily="65" charset="-120"/>
              </a:rPr>
              <a:t>  </a:t>
            </a:r>
            <a:r>
              <a:rPr lang="zh-TW" altLang="en-US" sz="1600" dirty="0">
                <a:latin typeface="標楷體" panose="03000509000000000000" pitchFamily="65" charset="-120"/>
                <a:ea typeface="標楷體" panose="03000509000000000000" pitchFamily="65" charset="-120"/>
              </a:rPr>
              <a:t>得選擇</a:t>
            </a:r>
            <a:r>
              <a:rPr lang="zh-TW" altLang="en-US" sz="1600" dirty="0">
                <a:solidFill>
                  <a:srgbClr val="FF0000"/>
                </a:solidFill>
                <a:latin typeface="標楷體" panose="03000509000000000000" pitchFamily="65" charset="-120"/>
                <a:ea typeface="標楷體" panose="03000509000000000000" pitchFamily="65" charset="-120"/>
              </a:rPr>
              <a:t>全額</a:t>
            </a:r>
            <a:r>
              <a:rPr lang="zh-TW" altLang="en-US" sz="1600" dirty="0">
                <a:latin typeface="標楷體" panose="03000509000000000000" pitchFamily="65" charset="-120"/>
                <a:ea typeface="標楷體" panose="03000509000000000000" pitchFamily="65" charset="-120"/>
              </a:rPr>
              <a:t>負擔並繼續撥繳退撫儲金之費用，並得遞延三年撥繳，以併計年資。</a:t>
            </a:r>
            <a:endParaRPr lang="en-US" altLang="zh-TW" sz="1600" dirty="0">
              <a:latin typeface="標楷體" panose="03000509000000000000" pitchFamily="65" charset="-120"/>
              <a:ea typeface="標楷體" panose="03000509000000000000" pitchFamily="65" charset="-120"/>
            </a:endParaRPr>
          </a:p>
          <a:p>
            <a:pPr algn="just">
              <a:lnSpc>
                <a:spcPct val="150000"/>
              </a:lnSpc>
            </a:pPr>
            <a:r>
              <a:rPr lang="zh-TW" altLang="en-US" sz="1600" dirty="0">
                <a:latin typeface="標楷體" panose="03000509000000000000" pitchFamily="65" charset="-120"/>
                <a:ea typeface="標楷體" panose="03000509000000000000" pitchFamily="65" charset="-120"/>
              </a:rPr>
              <a:t>適用對象：</a:t>
            </a:r>
            <a:r>
              <a:rPr lang="zh-TW" altLang="en-US" sz="1600" b="1" dirty="0">
                <a:latin typeface="標楷體" panose="03000509000000000000" pitchFamily="65" charset="-120"/>
                <a:ea typeface="標楷體" panose="03000509000000000000" pitchFamily="65" charset="-120"/>
              </a:rPr>
              <a:t>以具有</a:t>
            </a:r>
            <a:r>
              <a:rPr lang="en-US" altLang="zh-TW" sz="2000" b="1" dirty="0">
                <a:solidFill>
                  <a:srgbClr val="0000CC"/>
                </a:solidFill>
                <a:latin typeface="標楷體" panose="03000509000000000000" pitchFamily="65" charset="-120"/>
                <a:ea typeface="標楷體" panose="03000509000000000000" pitchFamily="65" charset="-120"/>
              </a:rPr>
              <a:t>112</a:t>
            </a:r>
            <a:r>
              <a:rPr lang="zh-TW" altLang="en-US" sz="2000" b="1" dirty="0">
                <a:solidFill>
                  <a:srgbClr val="0000CC"/>
                </a:solidFill>
                <a:latin typeface="標楷體" panose="03000509000000000000" pitchFamily="65" charset="-120"/>
                <a:ea typeface="標楷體" panose="03000509000000000000" pitchFamily="65" charset="-120"/>
              </a:rPr>
              <a:t>年</a:t>
            </a:r>
            <a:r>
              <a:rPr lang="en-US" altLang="zh-TW" sz="2000" b="1" dirty="0">
                <a:solidFill>
                  <a:srgbClr val="0000CC"/>
                </a:solidFill>
                <a:latin typeface="標楷體" panose="03000509000000000000" pitchFamily="65" charset="-120"/>
                <a:ea typeface="標楷體" panose="03000509000000000000" pitchFamily="65" charset="-120"/>
              </a:rPr>
              <a:t>6</a:t>
            </a:r>
            <a:r>
              <a:rPr lang="zh-TW" altLang="en-US" sz="2000" b="1" dirty="0">
                <a:solidFill>
                  <a:srgbClr val="0000CC"/>
                </a:solidFill>
                <a:latin typeface="標楷體" panose="03000509000000000000" pitchFamily="65" charset="-120"/>
                <a:ea typeface="標楷體" panose="03000509000000000000" pitchFamily="65" charset="-120"/>
              </a:rPr>
              <a:t>月</a:t>
            </a:r>
            <a:r>
              <a:rPr lang="en-US" altLang="zh-TW" sz="2000" b="1" dirty="0">
                <a:solidFill>
                  <a:srgbClr val="0000CC"/>
                </a:solidFill>
                <a:latin typeface="標楷體" panose="03000509000000000000" pitchFamily="65" charset="-120"/>
                <a:ea typeface="標楷體" panose="03000509000000000000" pitchFamily="65" charset="-120"/>
              </a:rPr>
              <a:t>11</a:t>
            </a:r>
            <a:r>
              <a:rPr lang="zh-TW" altLang="en-US" sz="2000" b="1" dirty="0">
                <a:solidFill>
                  <a:srgbClr val="0000CC"/>
                </a:solidFill>
                <a:latin typeface="標楷體" panose="03000509000000000000" pitchFamily="65" charset="-120"/>
                <a:ea typeface="標楷體" panose="03000509000000000000" pitchFamily="65" charset="-120"/>
              </a:rPr>
              <a:t>日以後</a:t>
            </a:r>
            <a:r>
              <a:rPr lang="zh-TW" altLang="en-US" sz="1600" b="1" dirty="0">
                <a:latin typeface="標楷體" panose="03000509000000000000" pitchFamily="65" charset="-120"/>
                <a:ea typeface="標楷體" panose="03000509000000000000" pitchFamily="65" charset="-120"/>
              </a:rPr>
              <a:t>之</a:t>
            </a:r>
            <a:r>
              <a:rPr lang="zh-TW" altLang="en-US" sz="1600" b="1" u="sng" dirty="0">
                <a:latin typeface="標楷體" panose="03000509000000000000" pitchFamily="65" charset="-120"/>
                <a:ea typeface="標楷體" panose="03000509000000000000" pitchFamily="65" charset="-120"/>
              </a:rPr>
              <a:t>育嬰留職停薪年資</a:t>
            </a:r>
            <a:r>
              <a:rPr lang="zh-TW" altLang="en-US" sz="1600" b="1" dirty="0">
                <a:latin typeface="標楷體" panose="03000509000000000000" pitchFamily="65" charset="-120"/>
                <a:ea typeface="標楷體" panose="03000509000000000000" pitchFamily="65" charset="-120"/>
              </a:rPr>
              <a:t>。</a:t>
            </a:r>
            <a:endParaRPr lang="en-US" altLang="zh-TW" sz="1600" b="1" dirty="0">
              <a:latin typeface="標楷體" panose="03000509000000000000" pitchFamily="65" charset="-120"/>
              <a:ea typeface="標楷體" panose="03000509000000000000" pitchFamily="65" charset="-120"/>
            </a:endParaRPr>
          </a:p>
          <a:p>
            <a:pPr algn="just">
              <a:lnSpc>
                <a:spcPct val="150000"/>
              </a:lnSpc>
            </a:pPr>
            <a:r>
              <a:rPr lang="zh-TW" altLang="en-US" sz="1800" b="1" dirty="0">
                <a:solidFill>
                  <a:srgbClr val="FF0000"/>
                </a:solidFill>
                <a:latin typeface="標楷體" panose="03000509000000000000" pitchFamily="65" charset="-120"/>
                <a:ea typeface="標楷體" panose="03000509000000000000" pitchFamily="65" charset="-120"/>
              </a:rPr>
              <a:t>申請人</a:t>
            </a:r>
            <a:r>
              <a:rPr lang="zh-TW" altLang="en-US" sz="1800" b="1" dirty="0">
                <a:latin typeface="標楷體" panose="03000509000000000000" pitchFamily="65" charset="-120"/>
                <a:ea typeface="標楷體" panose="03000509000000000000" pitchFamily="65" charset="-120"/>
              </a:rPr>
              <a:t>得選擇於留職停薪期間「繼續撥繳」或「停止撥繳」</a:t>
            </a:r>
            <a:r>
              <a:rPr lang="zh-TW" altLang="en-US" sz="1800" b="1" dirty="0">
                <a:solidFill>
                  <a:srgbClr val="FF0000"/>
                </a:solidFill>
                <a:latin typeface="標楷體" panose="03000509000000000000" pitchFamily="65" charset="-120"/>
                <a:ea typeface="標楷體" panose="03000509000000000000" pitchFamily="65" charset="-120"/>
              </a:rPr>
              <a:t>全額退撫儲金</a:t>
            </a:r>
            <a:r>
              <a:rPr lang="zh-TW" altLang="en-US" sz="1800" b="1" dirty="0">
                <a:latin typeface="標楷體" panose="03000509000000000000" pitchFamily="65" charset="-120"/>
                <a:ea typeface="標楷體" panose="03000509000000000000" pitchFamily="65" charset="-120"/>
              </a:rPr>
              <a:t>費用</a:t>
            </a:r>
            <a:r>
              <a:rPr lang="en-US" altLang="zh-TW" sz="2200" b="1" dirty="0">
                <a:solidFill>
                  <a:srgbClr val="FF0000"/>
                </a:solidFill>
                <a:latin typeface="標楷體" panose="03000509000000000000" pitchFamily="65" charset="-120"/>
                <a:ea typeface="標楷體" panose="03000509000000000000" pitchFamily="65" charset="-120"/>
              </a:rPr>
              <a:t>(</a:t>
            </a:r>
            <a:r>
              <a:rPr lang="zh-TW" altLang="en-US" sz="2200" b="1" dirty="0">
                <a:solidFill>
                  <a:srgbClr val="FF0000"/>
                </a:solidFill>
                <a:latin typeface="標楷體" panose="03000509000000000000" pitchFamily="65" charset="-120"/>
                <a:ea typeface="標楷體" panose="03000509000000000000" pitchFamily="65" charset="-120"/>
              </a:rPr>
              <a:t>即</a:t>
            </a:r>
            <a:r>
              <a:rPr lang="zh-TW" altLang="en-US" sz="2200" b="1" u="sng" dirty="0">
                <a:solidFill>
                  <a:srgbClr val="FF0000"/>
                </a:solidFill>
                <a:latin typeface="標楷體" panose="03000509000000000000" pitchFamily="65" charset="-120"/>
                <a:ea typeface="標楷體" panose="03000509000000000000" pitchFamily="65" charset="-120"/>
              </a:rPr>
              <a:t>三方提撥之總額</a:t>
            </a:r>
            <a:r>
              <a:rPr lang="en-US" altLang="zh-TW" sz="2200" b="1" dirty="0">
                <a:solidFill>
                  <a:srgbClr val="FF0000"/>
                </a:solidFill>
                <a:latin typeface="標楷體" panose="03000509000000000000" pitchFamily="65" charset="-120"/>
                <a:ea typeface="標楷體" panose="03000509000000000000" pitchFamily="65" charset="-120"/>
              </a:rPr>
              <a:t>)</a:t>
            </a:r>
            <a:r>
              <a:rPr lang="zh-TW" altLang="en-US" sz="1800" b="1" dirty="0">
                <a:latin typeface="標楷體" panose="03000509000000000000" pitchFamily="65" charset="-120"/>
                <a:ea typeface="標楷體" panose="03000509000000000000" pitchFamily="65" charset="-120"/>
              </a:rPr>
              <a:t>。</a:t>
            </a:r>
            <a:endParaRPr lang="en-US" altLang="zh-TW" sz="1800" b="1" dirty="0">
              <a:latin typeface="標楷體" panose="03000509000000000000" pitchFamily="65" charset="-120"/>
              <a:ea typeface="標楷體" panose="03000509000000000000" pitchFamily="65" charset="-120"/>
            </a:endParaRPr>
          </a:p>
          <a:p>
            <a:pPr algn="just">
              <a:lnSpc>
                <a:spcPct val="150000"/>
              </a:lnSpc>
            </a:pPr>
            <a:r>
              <a:rPr lang="zh-TW" altLang="en-US" sz="1800" b="1" dirty="0">
                <a:latin typeface="標楷體" panose="03000509000000000000" pitchFamily="65" charset="-120"/>
                <a:ea typeface="標楷體" panose="03000509000000000000" pitchFamily="65" charset="-120"/>
              </a:rPr>
              <a:t>選擇繼續撥繳留職停薪期間全額退撫儲金費用者，應再選擇「</a:t>
            </a:r>
            <a:r>
              <a:rPr lang="zh-TW" altLang="en-US" sz="1800" b="1" dirty="0">
                <a:solidFill>
                  <a:srgbClr val="FF0000"/>
                </a:solidFill>
                <a:latin typeface="標楷體" panose="03000509000000000000" pitchFamily="65" charset="-120"/>
                <a:ea typeface="標楷體" panose="03000509000000000000" pitchFamily="65" charset="-120"/>
              </a:rPr>
              <a:t>自留職停薪之日起按月撥繳</a:t>
            </a:r>
            <a:r>
              <a:rPr lang="zh-TW" altLang="en-US" sz="1800" b="1" dirty="0">
                <a:latin typeface="標楷體" panose="03000509000000000000" pitchFamily="65" charset="-120"/>
                <a:ea typeface="標楷體" panose="03000509000000000000" pitchFamily="65" charset="-120"/>
              </a:rPr>
              <a:t>」或</a:t>
            </a:r>
            <a:endParaRPr lang="en-US" altLang="zh-TW" sz="1800" b="1" dirty="0">
              <a:latin typeface="標楷體" panose="03000509000000000000" pitchFamily="65" charset="-120"/>
              <a:ea typeface="標楷體" panose="03000509000000000000" pitchFamily="65" charset="-120"/>
            </a:endParaRPr>
          </a:p>
          <a:p>
            <a:pPr marL="0" indent="0" algn="just">
              <a:lnSpc>
                <a:spcPct val="150000"/>
              </a:lnSpc>
              <a:buNone/>
            </a:pPr>
            <a:r>
              <a:rPr lang="en-US" altLang="zh-TW" sz="1800" b="1" dirty="0">
                <a:latin typeface="標楷體" panose="03000509000000000000" pitchFamily="65" charset="-120"/>
                <a:ea typeface="標楷體" panose="03000509000000000000" pitchFamily="65" charset="-120"/>
              </a:rPr>
              <a:t>  </a:t>
            </a:r>
            <a:r>
              <a:rPr lang="zh-TW" altLang="en-US" sz="1800" b="1" dirty="0">
                <a:latin typeface="標楷體" panose="03000509000000000000" pitchFamily="65" charset="-120"/>
                <a:ea typeface="標楷體" panose="03000509000000000000" pitchFamily="65" charset="-120"/>
              </a:rPr>
              <a:t>「</a:t>
            </a:r>
            <a:r>
              <a:rPr lang="zh-TW" altLang="en-US" sz="1800" b="1" dirty="0">
                <a:solidFill>
                  <a:srgbClr val="FF0000"/>
                </a:solidFill>
                <a:latin typeface="標楷體" panose="03000509000000000000" pitchFamily="65" charset="-120"/>
                <a:ea typeface="標楷體" panose="03000509000000000000" pitchFamily="65" charset="-120"/>
              </a:rPr>
              <a:t>遞延三年撥繳</a:t>
            </a:r>
            <a:r>
              <a:rPr lang="zh-TW" altLang="en-US" sz="1800" b="1" dirty="0">
                <a:latin typeface="標楷體" panose="03000509000000000000" pitchFamily="65" charset="-120"/>
                <a:ea typeface="標楷體" panose="03000509000000000000" pitchFamily="65" charset="-120"/>
              </a:rPr>
              <a:t>」退撫儲金費用。</a:t>
            </a:r>
            <a:endParaRPr lang="en-US" altLang="zh-TW" sz="1800" b="1" dirty="0">
              <a:latin typeface="標楷體" panose="03000509000000000000" pitchFamily="65" charset="-120"/>
              <a:ea typeface="標楷體" panose="03000509000000000000" pitchFamily="65" charset="-120"/>
            </a:endParaRPr>
          </a:p>
          <a:p>
            <a:pPr algn="just">
              <a:lnSpc>
                <a:spcPts val="1500"/>
              </a:lnSpc>
            </a:pPr>
            <a:r>
              <a:rPr lang="zh-TW" altLang="en-US" sz="1600" dirty="0">
                <a:latin typeface="標楷體" panose="03000509000000000000" pitchFamily="65" charset="-120"/>
                <a:ea typeface="標楷體" panose="03000509000000000000" pitchFamily="65" charset="-120"/>
              </a:rPr>
              <a:t>「自留職停薪之日起按月撥繳」指應撥繳之退撫儲金費用，應按月交由服務學校併同其他現職教職員之退撫儲金</a:t>
            </a:r>
            <a:endParaRPr lang="en-US" altLang="zh-TW" sz="1600" dirty="0">
              <a:latin typeface="標楷體" panose="03000509000000000000" pitchFamily="65" charset="-120"/>
              <a:ea typeface="標楷體" panose="03000509000000000000" pitchFamily="65" charset="-120"/>
            </a:endParaRPr>
          </a:p>
          <a:p>
            <a:pPr marL="0" indent="0" algn="just">
              <a:lnSpc>
                <a:spcPts val="1500"/>
              </a:lnSpc>
              <a:buNone/>
            </a:pPr>
            <a:r>
              <a:rPr lang="en-US" altLang="zh-TW" sz="1600" dirty="0">
                <a:latin typeface="標楷體" panose="03000509000000000000" pitchFamily="65" charset="-120"/>
                <a:ea typeface="標楷體" panose="03000509000000000000" pitchFamily="65" charset="-120"/>
              </a:rPr>
              <a:t>   </a:t>
            </a:r>
            <a:r>
              <a:rPr lang="zh-TW" altLang="en-US" sz="1600" dirty="0">
                <a:latin typeface="標楷體" panose="03000509000000000000" pitchFamily="65" charset="-120"/>
                <a:ea typeface="標楷體" panose="03000509000000000000" pitchFamily="65" charset="-120"/>
              </a:rPr>
              <a:t>費用，依私校退撫條例施行細則第</a:t>
            </a:r>
            <a:r>
              <a:rPr lang="en-US" altLang="zh-TW" sz="1600" dirty="0">
                <a:latin typeface="標楷體" panose="03000509000000000000" pitchFamily="65" charset="-120"/>
                <a:ea typeface="標楷體" panose="03000509000000000000" pitchFamily="65" charset="-120"/>
              </a:rPr>
              <a:t>10</a:t>
            </a:r>
            <a:r>
              <a:rPr lang="zh-TW" altLang="en-US" sz="1600" dirty="0">
                <a:latin typeface="標楷體" panose="03000509000000000000" pitchFamily="65" charset="-120"/>
                <a:ea typeface="標楷體" panose="03000509000000000000" pitchFamily="65" charset="-120"/>
              </a:rPr>
              <a:t>條規定，於應撥繳月份之次月</a:t>
            </a:r>
            <a:r>
              <a:rPr lang="en-US" altLang="zh-TW" sz="1600" dirty="0">
                <a:latin typeface="標楷體" panose="03000509000000000000" pitchFamily="65" charset="-120"/>
                <a:ea typeface="標楷體" panose="03000509000000000000" pitchFamily="65" charset="-120"/>
              </a:rPr>
              <a:t>15</a:t>
            </a:r>
            <a:r>
              <a:rPr lang="zh-TW" altLang="en-US" sz="1600" dirty="0">
                <a:latin typeface="標楷體" panose="03000509000000000000" pitchFamily="65" charset="-120"/>
                <a:ea typeface="標楷體" panose="03000509000000000000" pitchFamily="65" charset="-120"/>
              </a:rPr>
              <a:t>日前彙繳受託金融機構。</a:t>
            </a:r>
            <a:endParaRPr lang="en-US" altLang="zh-TW" sz="1600" dirty="0">
              <a:latin typeface="標楷體" panose="03000509000000000000" pitchFamily="65" charset="-120"/>
              <a:ea typeface="標楷體" panose="03000509000000000000" pitchFamily="65" charset="-120"/>
            </a:endParaRPr>
          </a:p>
          <a:p>
            <a:pPr algn="just">
              <a:lnSpc>
                <a:spcPts val="1600"/>
              </a:lnSpc>
            </a:pPr>
            <a:r>
              <a:rPr lang="zh-TW" altLang="en-US" sz="1600" dirty="0">
                <a:latin typeface="標楷體" panose="03000509000000000000" pitchFamily="65" charset="-120"/>
                <a:ea typeface="標楷體" panose="03000509000000000000" pitchFamily="65" charset="-120"/>
              </a:rPr>
              <a:t>「遞延三年撥繳」是採按月計算，如某師自</a:t>
            </a:r>
            <a:r>
              <a:rPr lang="en-US" altLang="zh-TW" sz="1600" dirty="0">
                <a:latin typeface="標楷體" panose="03000509000000000000" pitchFamily="65" charset="-120"/>
                <a:ea typeface="標楷體" panose="03000509000000000000" pitchFamily="65" charset="-120"/>
              </a:rPr>
              <a:t>112</a:t>
            </a:r>
            <a:r>
              <a:rPr lang="zh-TW" altLang="en-US" sz="1600" dirty="0">
                <a:latin typeface="標楷體" panose="03000509000000000000" pitchFamily="65" charset="-120"/>
                <a:ea typeface="標楷體" panose="03000509000000000000" pitchFamily="65" charset="-120"/>
              </a:rPr>
              <a:t>年</a:t>
            </a:r>
            <a:r>
              <a:rPr lang="en-US" altLang="zh-TW" sz="1600" dirty="0">
                <a:latin typeface="標楷體" panose="03000509000000000000" pitchFamily="65" charset="-120"/>
                <a:ea typeface="標楷體" panose="03000509000000000000" pitchFamily="65" charset="-120"/>
              </a:rPr>
              <a:t>8</a:t>
            </a:r>
            <a:r>
              <a:rPr lang="zh-TW" altLang="en-US" sz="1600" dirty="0">
                <a:latin typeface="標楷體" panose="03000509000000000000" pitchFamily="65" charset="-120"/>
                <a:ea typeface="標楷體" panose="03000509000000000000" pitchFamily="65" charset="-120"/>
              </a:rPr>
              <a:t>月</a:t>
            </a:r>
            <a:r>
              <a:rPr lang="en-US" altLang="zh-TW" sz="1600" dirty="0">
                <a:latin typeface="標楷體" panose="03000509000000000000" pitchFamily="65" charset="-120"/>
                <a:ea typeface="標楷體" panose="03000509000000000000" pitchFamily="65" charset="-120"/>
              </a:rPr>
              <a:t>1</a:t>
            </a:r>
            <a:r>
              <a:rPr lang="zh-TW" altLang="en-US" sz="1600" dirty="0">
                <a:latin typeface="標楷體" panose="03000509000000000000" pitchFamily="65" charset="-120"/>
                <a:ea typeface="標楷體" panose="03000509000000000000" pitchFamily="65" charset="-120"/>
              </a:rPr>
              <a:t>日至</a:t>
            </a:r>
            <a:r>
              <a:rPr lang="en-US" altLang="zh-TW" sz="1600" dirty="0">
                <a:latin typeface="標楷體" panose="03000509000000000000" pitchFamily="65" charset="-120"/>
                <a:ea typeface="標楷體" panose="03000509000000000000" pitchFamily="65" charset="-120"/>
              </a:rPr>
              <a:t>113</a:t>
            </a:r>
            <a:r>
              <a:rPr lang="zh-TW" altLang="en-US" sz="1600" dirty="0">
                <a:latin typeface="標楷體" panose="03000509000000000000" pitchFamily="65" charset="-120"/>
                <a:ea typeface="標楷體" panose="03000509000000000000" pitchFamily="65" charset="-120"/>
              </a:rPr>
              <a:t>年</a:t>
            </a:r>
            <a:r>
              <a:rPr lang="en-US" altLang="zh-TW" sz="1600" dirty="0">
                <a:latin typeface="標楷體" panose="03000509000000000000" pitchFamily="65" charset="-120"/>
                <a:ea typeface="標楷體" panose="03000509000000000000" pitchFamily="65" charset="-120"/>
              </a:rPr>
              <a:t>7</a:t>
            </a:r>
            <a:r>
              <a:rPr lang="zh-TW" altLang="en-US" sz="1600" dirty="0">
                <a:latin typeface="標楷體" panose="03000509000000000000" pitchFamily="65" charset="-120"/>
                <a:ea typeface="標楷體" panose="03000509000000000000" pitchFamily="65" charset="-120"/>
              </a:rPr>
              <a:t>月</a:t>
            </a:r>
            <a:r>
              <a:rPr lang="en-US" altLang="zh-TW" sz="1600" dirty="0">
                <a:latin typeface="標楷體" panose="03000509000000000000" pitchFamily="65" charset="-120"/>
                <a:ea typeface="標楷體" panose="03000509000000000000" pitchFamily="65" charset="-120"/>
              </a:rPr>
              <a:t>31</a:t>
            </a:r>
            <a:r>
              <a:rPr lang="zh-TW" altLang="en-US" sz="1600" dirty="0">
                <a:latin typeface="標楷體" panose="03000509000000000000" pitchFamily="65" charset="-120"/>
                <a:ea typeface="標楷體" panose="03000509000000000000" pitchFamily="65" charset="-120"/>
              </a:rPr>
              <a:t>日止育嬰留職停薪，如選擇遞延三年撥繳</a:t>
            </a:r>
            <a:endParaRPr lang="en-US" altLang="zh-TW" sz="1600" dirty="0">
              <a:latin typeface="標楷體" panose="03000509000000000000" pitchFamily="65" charset="-120"/>
              <a:ea typeface="標楷體" panose="03000509000000000000" pitchFamily="65" charset="-120"/>
            </a:endParaRPr>
          </a:p>
          <a:p>
            <a:pPr marL="0" indent="0" algn="just">
              <a:lnSpc>
                <a:spcPts val="1600"/>
              </a:lnSpc>
              <a:buNone/>
            </a:pPr>
            <a:r>
              <a:rPr lang="en-US" altLang="zh-TW" sz="1600" dirty="0">
                <a:latin typeface="標楷體" panose="03000509000000000000" pitchFamily="65" charset="-120"/>
                <a:ea typeface="標楷體" panose="03000509000000000000" pitchFamily="65" charset="-120"/>
              </a:rPr>
              <a:t>   </a:t>
            </a:r>
            <a:r>
              <a:rPr lang="zh-TW" altLang="en-US" sz="1600" dirty="0">
                <a:latin typeface="標楷體" panose="03000509000000000000" pitchFamily="65" charset="-120"/>
                <a:ea typeface="標楷體" panose="03000509000000000000" pitchFamily="65" charset="-120"/>
              </a:rPr>
              <a:t>退撫儲金費用，其</a:t>
            </a:r>
            <a:r>
              <a:rPr lang="en-US" altLang="zh-TW" sz="1600" dirty="0">
                <a:latin typeface="標楷體" panose="03000509000000000000" pitchFamily="65" charset="-120"/>
                <a:ea typeface="標楷體" panose="03000509000000000000" pitchFamily="65" charset="-120"/>
              </a:rPr>
              <a:t>112</a:t>
            </a:r>
            <a:r>
              <a:rPr lang="zh-TW" altLang="en-US" sz="1600" dirty="0">
                <a:latin typeface="標楷體" panose="03000509000000000000" pitchFamily="65" charset="-120"/>
                <a:ea typeface="標楷體" panose="03000509000000000000" pitchFamily="65" charset="-120"/>
              </a:rPr>
              <a:t>年</a:t>
            </a:r>
            <a:r>
              <a:rPr lang="en-US" altLang="zh-TW" sz="1600" dirty="0">
                <a:latin typeface="標楷體" panose="03000509000000000000" pitchFamily="65" charset="-120"/>
                <a:ea typeface="標楷體" panose="03000509000000000000" pitchFamily="65" charset="-120"/>
              </a:rPr>
              <a:t>8</a:t>
            </a:r>
            <a:r>
              <a:rPr lang="zh-TW" altLang="en-US" sz="1600" dirty="0">
                <a:latin typeface="標楷體" panose="03000509000000000000" pitchFamily="65" charset="-120"/>
                <a:ea typeface="標楷體" panose="03000509000000000000" pitchFamily="65" charset="-120"/>
              </a:rPr>
              <a:t>月份應撥繳之全額退撫儲金費用，應於</a:t>
            </a:r>
            <a:r>
              <a:rPr lang="en-US" altLang="zh-TW" sz="1600" dirty="0">
                <a:latin typeface="標楷體" panose="03000509000000000000" pitchFamily="65" charset="-120"/>
                <a:ea typeface="標楷體" panose="03000509000000000000" pitchFamily="65" charset="-120"/>
              </a:rPr>
              <a:t>115</a:t>
            </a:r>
            <a:r>
              <a:rPr lang="zh-TW" altLang="en-US" sz="1600" dirty="0">
                <a:latin typeface="標楷體" panose="03000509000000000000" pitchFamily="65" charset="-120"/>
                <a:ea typeface="標楷體" panose="03000509000000000000" pitchFamily="65" charset="-120"/>
              </a:rPr>
              <a:t>年</a:t>
            </a:r>
            <a:r>
              <a:rPr lang="en-US" altLang="zh-TW" sz="1600" dirty="0">
                <a:latin typeface="標楷體" panose="03000509000000000000" pitchFamily="65" charset="-120"/>
                <a:ea typeface="標楷體" panose="03000509000000000000" pitchFamily="65" charset="-120"/>
              </a:rPr>
              <a:t>8</a:t>
            </a:r>
            <a:r>
              <a:rPr lang="zh-TW" altLang="en-US" sz="1600" dirty="0">
                <a:latin typeface="標楷體" panose="03000509000000000000" pitchFamily="65" charset="-120"/>
                <a:ea typeface="標楷體" panose="03000509000000000000" pitchFamily="65" charset="-120"/>
              </a:rPr>
              <a:t>月繳清</a:t>
            </a:r>
            <a:r>
              <a:rPr lang="en-US" altLang="zh-TW" sz="1600"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*教職員若於前述期間離職，則須提前</a:t>
            </a:r>
            <a:endParaRPr lang="en-US" altLang="zh-TW" sz="1600" u="sng" dirty="0">
              <a:latin typeface="標楷體" panose="03000509000000000000" pitchFamily="65" charset="-120"/>
              <a:ea typeface="標楷體" panose="03000509000000000000" pitchFamily="65" charset="-120"/>
            </a:endParaRPr>
          </a:p>
          <a:p>
            <a:pPr marL="0" indent="0" algn="just">
              <a:lnSpc>
                <a:spcPts val="1600"/>
              </a:lnSpc>
              <a:buNone/>
            </a:pPr>
            <a:r>
              <a:rPr lang="en-US" altLang="zh-TW" sz="1600" dirty="0">
                <a:latin typeface="標楷體" panose="03000509000000000000" pitchFamily="65" charset="-120"/>
                <a:ea typeface="標楷體" panose="03000509000000000000" pitchFamily="65" charset="-120"/>
              </a:rPr>
              <a:t>   </a:t>
            </a:r>
            <a:r>
              <a:rPr lang="zh-TW" altLang="en-US" sz="1600" u="sng" dirty="0">
                <a:latin typeface="標楷體" panose="03000509000000000000" pitchFamily="65" charset="-120"/>
                <a:ea typeface="標楷體" panose="03000509000000000000" pitchFamily="65" charset="-120"/>
              </a:rPr>
              <a:t>撥繳應繳之自提儲金</a:t>
            </a:r>
            <a:r>
              <a:rPr lang="en-US" altLang="zh-TW" sz="1600" u="sng" dirty="0">
                <a:latin typeface="標楷體" panose="03000509000000000000" pitchFamily="65" charset="-120"/>
                <a:ea typeface="標楷體" panose="03000509000000000000" pitchFamily="65" charset="-120"/>
              </a:rPr>
              <a:t>!)</a:t>
            </a:r>
            <a:r>
              <a:rPr lang="zh-TW" altLang="en-US" sz="1600" dirty="0">
                <a:latin typeface="標楷體" panose="03000509000000000000" pitchFamily="65" charset="-120"/>
                <a:ea typeface="標楷體" panose="03000509000000000000" pitchFamily="65" charset="-120"/>
              </a:rPr>
              <a:t>。</a:t>
            </a:r>
            <a:endParaRPr lang="en-US" altLang="zh-TW" sz="1600" dirty="0">
              <a:latin typeface="標楷體" panose="03000509000000000000" pitchFamily="65" charset="-120"/>
              <a:ea typeface="標楷體" panose="03000509000000000000" pitchFamily="65" charset="-120"/>
            </a:endParaRPr>
          </a:p>
          <a:p>
            <a:pPr algn="just">
              <a:lnSpc>
                <a:spcPts val="1800"/>
              </a:lnSpc>
            </a:pPr>
            <a:r>
              <a:rPr lang="zh-TW" altLang="en-US" sz="1600" b="1" u="sng" dirty="0">
                <a:solidFill>
                  <a:srgbClr val="C00000"/>
                </a:solidFill>
                <a:latin typeface="標楷體" panose="03000509000000000000" pitchFamily="65" charset="-120"/>
                <a:ea typeface="標楷體" panose="03000509000000000000" pitchFamily="65" charset="-120"/>
              </a:rPr>
              <a:t>請各校務必以公文函送教職員之育嬰留停選擇書至本會， 並請同時將該段留停紀錄鍵入私校退撫系統教職員之基本資料中，</a:t>
            </a:r>
            <a:endParaRPr lang="en-US" altLang="zh-TW" sz="1600" b="1" u="sng" dirty="0">
              <a:solidFill>
                <a:srgbClr val="C00000"/>
              </a:solidFill>
              <a:latin typeface="標楷體" panose="03000509000000000000" pitchFamily="65" charset="-120"/>
              <a:ea typeface="標楷體" panose="03000509000000000000" pitchFamily="65" charset="-120"/>
            </a:endParaRPr>
          </a:p>
          <a:p>
            <a:pPr marL="0" indent="0" algn="just">
              <a:lnSpc>
                <a:spcPts val="1800"/>
              </a:lnSpc>
              <a:buNone/>
            </a:pPr>
            <a:r>
              <a:rPr lang="zh-TW" altLang="en-US" sz="1600" b="1" dirty="0">
                <a:solidFill>
                  <a:srgbClr val="C00000"/>
                </a:solidFill>
                <a:latin typeface="標楷體" panose="03000509000000000000" pitchFamily="65" charset="-120"/>
                <a:ea typeface="標楷體" panose="03000509000000000000" pitchFamily="65" charset="-120"/>
              </a:rPr>
              <a:t>  </a:t>
            </a:r>
            <a:r>
              <a:rPr lang="zh-TW" altLang="en-US" sz="1600" b="1" u="sng" dirty="0">
                <a:solidFill>
                  <a:srgbClr val="C00000"/>
                </a:solidFill>
                <a:latin typeface="標楷體" panose="03000509000000000000" pitchFamily="65" charset="-120"/>
                <a:ea typeface="標楷體" panose="03000509000000000000" pitchFamily="65" charset="-120"/>
              </a:rPr>
              <a:t>以利退撫儲金之收繳及維護教職員退撫權益</a:t>
            </a:r>
            <a:r>
              <a:rPr lang="en-US" altLang="zh-TW" sz="1600" b="1" u="sng" dirty="0">
                <a:solidFill>
                  <a:srgbClr val="C00000"/>
                </a:solidFill>
                <a:latin typeface="標楷體" panose="03000509000000000000" pitchFamily="65" charset="-120"/>
                <a:ea typeface="標楷體" panose="03000509000000000000" pitchFamily="65" charset="-120"/>
              </a:rPr>
              <a:t>!!!</a:t>
            </a:r>
          </a:p>
          <a:p>
            <a:pPr algn="just">
              <a:lnSpc>
                <a:spcPts val="1600"/>
              </a:lnSpc>
            </a:pPr>
            <a:endParaRPr lang="en-US" altLang="zh-TW" sz="1600" dirty="0">
              <a:latin typeface="標楷體" panose="03000509000000000000" pitchFamily="65" charset="-120"/>
              <a:ea typeface="標楷體" panose="03000509000000000000" pitchFamily="65" charset="-120"/>
            </a:endParaRPr>
          </a:p>
          <a:p>
            <a:pPr>
              <a:lnSpc>
                <a:spcPct val="150000"/>
              </a:lnSpc>
            </a:pPr>
            <a:endParaRPr lang="en-US" altLang="zh-TW" sz="1400" dirty="0"/>
          </a:p>
        </p:txBody>
      </p:sp>
      <p:sp>
        <p:nvSpPr>
          <p:cNvPr id="13" name="矩形 12"/>
          <p:cNvSpPr/>
          <p:nvPr/>
        </p:nvSpPr>
        <p:spPr>
          <a:xfrm>
            <a:off x="6109849" y="360505"/>
            <a:ext cx="4762842" cy="738664"/>
          </a:xfrm>
          <a:prstGeom prst="rect">
            <a:avLst/>
          </a:prstGeom>
        </p:spPr>
        <p:txBody>
          <a:bodyPr wrap="none">
            <a:spAutoFit/>
          </a:bodyPr>
          <a:lstStyle/>
          <a:p>
            <a:r>
              <a:rPr lang="zh-TW" altLang="en-US" sz="1400" dirty="0">
                <a:latin typeface="標楷體" panose="03000509000000000000" pitchFamily="65" charset="-120"/>
                <a:ea typeface="標楷體" panose="03000509000000000000" pitchFamily="65" charset="-120"/>
              </a:rPr>
              <a:t>*</a:t>
            </a:r>
            <a:r>
              <a:rPr lang="en-US" altLang="zh-TW" sz="1400" dirty="0">
                <a:latin typeface="標楷體" panose="03000509000000000000" pitchFamily="65" charset="-120"/>
                <a:ea typeface="標楷體" panose="03000509000000000000" pitchFamily="65" charset="-120"/>
              </a:rPr>
              <a:t>112</a:t>
            </a:r>
            <a:r>
              <a:rPr lang="zh-TW" altLang="en-US" sz="1400" dirty="0">
                <a:latin typeface="標楷體" panose="03000509000000000000" pitchFamily="65" charset="-120"/>
                <a:ea typeface="標楷體" panose="03000509000000000000" pitchFamily="65" charset="-120"/>
              </a:rPr>
              <a:t>年</a:t>
            </a:r>
            <a:r>
              <a:rPr lang="en-US" altLang="zh-TW" sz="1400" dirty="0">
                <a:latin typeface="標楷體" panose="03000509000000000000" pitchFamily="65" charset="-120"/>
                <a:ea typeface="標楷體" panose="03000509000000000000" pitchFamily="65" charset="-120"/>
              </a:rPr>
              <a:t>6</a:t>
            </a:r>
            <a:r>
              <a:rPr lang="zh-TW" altLang="en-US" sz="1400" dirty="0">
                <a:latin typeface="標楷體" panose="03000509000000000000" pitchFamily="65" charset="-120"/>
                <a:ea typeface="標楷體" panose="03000509000000000000" pitchFamily="65" charset="-120"/>
              </a:rPr>
              <a:t>月</a:t>
            </a:r>
            <a:r>
              <a:rPr lang="en-US" altLang="zh-TW" sz="1400" dirty="0">
                <a:latin typeface="標楷體" panose="03000509000000000000" pitchFamily="65" charset="-120"/>
                <a:ea typeface="標楷體" panose="03000509000000000000" pitchFamily="65" charset="-120"/>
              </a:rPr>
              <a:t>9</a:t>
            </a:r>
            <a:r>
              <a:rPr lang="zh-TW" altLang="en-US" sz="1400" dirty="0">
                <a:latin typeface="標楷體" panose="03000509000000000000" pitchFamily="65" charset="-120"/>
                <a:ea typeface="標楷體" panose="03000509000000000000" pitchFamily="65" charset="-120"/>
              </a:rPr>
              <a:t>日華總一義字第</a:t>
            </a:r>
            <a:r>
              <a:rPr lang="en-US" altLang="zh-TW" sz="1400" dirty="0">
                <a:latin typeface="標楷體" panose="03000509000000000000" pitchFamily="65" charset="-120"/>
                <a:ea typeface="標楷體" panose="03000509000000000000" pitchFamily="65" charset="-120"/>
              </a:rPr>
              <a:t>11200049011</a:t>
            </a:r>
            <a:r>
              <a:rPr lang="zh-TW" altLang="en-US" sz="1400" dirty="0">
                <a:latin typeface="標楷體" panose="03000509000000000000" pitchFamily="65" charset="-120"/>
                <a:ea typeface="標楷體" panose="03000509000000000000" pitchFamily="65" charset="-120"/>
              </a:rPr>
              <a:t>號令修正公布。</a:t>
            </a:r>
            <a:endParaRPr lang="en-US" altLang="zh-TW" sz="1400" dirty="0">
              <a:latin typeface="標楷體" panose="03000509000000000000" pitchFamily="65" charset="-120"/>
              <a:ea typeface="標楷體" panose="03000509000000000000" pitchFamily="65" charset="-120"/>
            </a:endParaRPr>
          </a:p>
          <a:p>
            <a:r>
              <a:rPr lang="zh-TW" altLang="en-US" sz="1400" dirty="0">
                <a:latin typeface="標楷體" panose="03000509000000000000" pitchFamily="65" charset="-120"/>
                <a:ea typeface="標楷體" panose="03000509000000000000" pitchFamily="65" charset="-120"/>
              </a:rPr>
              <a:t>*教育部</a:t>
            </a:r>
            <a:r>
              <a:rPr lang="en-US" altLang="zh-TW" sz="1400" dirty="0">
                <a:latin typeface="標楷體" panose="03000509000000000000" pitchFamily="65" charset="-120"/>
                <a:ea typeface="標楷體" panose="03000509000000000000" pitchFamily="65" charset="-120"/>
              </a:rPr>
              <a:t>112</a:t>
            </a:r>
            <a:r>
              <a:rPr lang="zh-TW" altLang="en-US" sz="1400" dirty="0">
                <a:latin typeface="標楷體" panose="03000509000000000000" pitchFamily="65" charset="-120"/>
                <a:ea typeface="標楷體" panose="03000509000000000000" pitchFamily="65" charset="-120"/>
              </a:rPr>
              <a:t>年</a:t>
            </a:r>
            <a:r>
              <a:rPr lang="en-US" altLang="zh-TW" sz="1400" dirty="0">
                <a:latin typeface="標楷體" panose="03000509000000000000" pitchFamily="65" charset="-120"/>
                <a:ea typeface="標楷體" panose="03000509000000000000" pitchFamily="65" charset="-120"/>
              </a:rPr>
              <a:t>7</a:t>
            </a:r>
            <a:r>
              <a:rPr lang="zh-TW" altLang="en-US" sz="1400" dirty="0">
                <a:latin typeface="標楷體" panose="03000509000000000000" pitchFamily="65" charset="-120"/>
                <a:ea typeface="標楷體" panose="03000509000000000000" pitchFamily="65" charset="-120"/>
              </a:rPr>
              <a:t>月</a:t>
            </a:r>
            <a:r>
              <a:rPr lang="en-US" altLang="zh-TW" sz="1400" dirty="0">
                <a:latin typeface="標楷體" panose="03000509000000000000" pitchFamily="65" charset="-120"/>
                <a:ea typeface="標楷體" panose="03000509000000000000" pitchFamily="65" charset="-120"/>
              </a:rPr>
              <a:t>3</a:t>
            </a:r>
            <a:r>
              <a:rPr lang="zh-TW" altLang="en-US" sz="1400" dirty="0">
                <a:latin typeface="標楷體" panose="03000509000000000000" pitchFamily="65" charset="-120"/>
                <a:ea typeface="標楷體" panose="03000509000000000000" pitchFamily="65" charset="-120"/>
              </a:rPr>
              <a:t>日臺教人</a:t>
            </a:r>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五</a:t>
            </a:r>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字第</a:t>
            </a:r>
            <a:r>
              <a:rPr lang="en-US" altLang="zh-TW" sz="1400" dirty="0">
                <a:latin typeface="標楷體" panose="03000509000000000000" pitchFamily="65" charset="-120"/>
                <a:ea typeface="標楷體" panose="03000509000000000000" pitchFamily="65" charset="-120"/>
              </a:rPr>
              <a:t>1120058783</a:t>
            </a:r>
            <a:r>
              <a:rPr lang="zh-TW" altLang="en-US" sz="1400" dirty="0">
                <a:latin typeface="標楷體" panose="03000509000000000000" pitchFamily="65" charset="-120"/>
                <a:ea typeface="標楷體" panose="03000509000000000000" pitchFamily="65" charset="-120"/>
              </a:rPr>
              <a:t>號函轉知</a:t>
            </a:r>
            <a:endParaRPr lang="en-US" altLang="zh-TW" sz="1400" dirty="0">
              <a:latin typeface="標楷體" panose="03000509000000000000" pitchFamily="65" charset="-120"/>
              <a:ea typeface="標楷體" panose="03000509000000000000" pitchFamily="65" charset="-120"/>
            </a:endParaRPr>
          </a:p>
          <a:p>
            <a:r>
              <a:rPr lang="zh-TW" altLang="en-US" sz="1400" dirty="0">
                <a:latin typeface="標楷體" panose="03000509000000000000" pitchFamily="65" charset="-120"/>
                <a:ea typeface="標楷體" panose="03000509000000000000" pitchFamily="65" charset="-120"/>
              </a:rPr>
              <a:t> 予各私立大專校院、各直轄市政府教育局及各縣市政府。</a:t>
            </a:r>
          </a:p>
        </p:txBody>
      </p:sp>
    </p:spTree>
    <p:extLst>
      <p:ext uri="{BB962C8B-B14F-4D97-AF65-F5344CB8AC3E}">
        <p14:creationId xmlns:p14="http://schemas.microsoft.com/office/powerpoint/2010/main" val="3353818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8</a:t>
            </a:fld>
            <a:endParaRPr lang="zh-CN" altLang="en-US" dirty="0"/>
          </a:p>
        </p:txBody>
      </p:sp>
      <p:sp>
        <p:nvSpPr>
          <p:cNvPr id="4" name="矩形 3">
            <a:extLst>
              <a:ext uri="{FF2B5EF4-FFF2-40B4-BE49-F238E27FC236}">
                <a16:creationId xmlns:a16="http://schemas.microsoft.com/office/drawing/2014/main" id="{6B3FEEAA-0958-9045-B147-6735E59F6D5A}"/>
              </a:ext>
            </a:extLst>
          </p:cNvPr>
          <p:cNvSpPr/>
          <p:nvPr/>
        </p:nvSpPr>
        <p:spPr>
          <a:xfrm>
            <a:off x="796746" y="800050"/>
            <a:ext cx="11752184" cy="5468164"/>
          </a:xfrm>
          <a:prstGeom prst="rect">
            <a:avLst/>
          </a:prstGeom>
        </p:spPr>
        <p:txBody>
          <a:bodyPr wrap="square">
            <a:spAutoFit/>
          </a:bodyPr>
          <a:lstStyle/>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        </a:t>
            </a:r>
          </a:p>
          <a:p>
            <a:pPr lvl="0"/>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Step 2</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 敘薪審查結果確認無誤後，至私校退撫系統新增新進人員資料</a:t>
            </a:r>
            <a:endParaRPr lang="en-US" altLang="zh-TW" sz="2000" b="1" dirty="0">
              <a:latin typeface="標楷體" panose="03000509000000000000" pitchFamily="65" charset="-120"/>
              <a:ea typeface="標楷體" panose="03000509000000000000" pitchFamily="65" charset="-120"/>
              <a:cs typeface="Times New Roman" panose="02020603050405020304" pitchFamily="18" charset="0"/>
            </a:endParaRPr>
          </a:p>
          <a:p>
            <a:pPr lvl="0">
              <a:lnSpc>
                <a:spcPts val="2000"/>
              </a:lnSpc>
            </a:pPr>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12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2000"/>
              </a:lnSpc>
            </a:pPr>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作業時程</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p>
          <a:p>
            <a:pPr lvl="0"/>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zh-TW"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a:p>
            <a:endPar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6" name="箭號: 五邊形 5">
            <a:extLst>
              <a:ext uri="{FF2B5EF4-FFF2-40B4-BE49-F238E27FC236}">
                <a16:creationId xmlns:a16="http://schemas.microsoft.com/office/drawing/2014/main" id="{77C26EFE-0B17-7D51-F730-6CA2A3139664}"/>
              </a:ext>
            </a:extLst>
          </p:cNvPr>
          <p:cNvSpPr/>
          <p:nvPr/>
        </p:nvSpPr>
        <p:spPr>
          <a:xfrm>
            <a:off x="728820" y="3095040"/>
            <a:ext cx="3249990" cy="2200110"/>
          </a:xfrm>
          <a:prstGeom prst="homePlate">
            <a:avLst/>
          </a:prstGeom>
          <a:solidFill>
            <a:schemeClr val="accent5">
              <a:lumMod val="20000"/>
              <a:lumOff val="80000"/>
            </a:schemeClr>
          </a:solidFill>
          <a:ln w="38100"/>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8" name="文字方塊 7">
            <a:extLst>
              <a:ext uri="{FF2B5EF4-FFF2-40B4-BE49-F238E27FC236}">
                <a16:creationId xmlns:a16="http://schemas.microsoft.com/office/drawing/2014/main" id="{0FFCEC75-B1DC-4B11-D697-D934E1F261C6}"/>
              </a:ext>
            </a:extLst>
          </p:cNvPr>
          <p:cNvSpPr txBox="1"/>
          <p:nvPr/>
        </p:nvSpPr>
        <p:spPr>
          <a:xfrm>
            <a:off x="770543" y="3316960"/>
            <a:ext cx="2661428" cy="1569660"/>
          </a:xfrm>
          <a:prstGeom prst="rect">
            <a:avLst/>
          </a:prstGeom>
          <a:noFill/>
        </p:spPr>
        <p:txBody>
          <a:bodyPr wrap="square" rtlCol="0">
            <a:spAutoFit/>
          </a:bodyPr>
          <a:lstStyle/>
          <a:p>
            <a:r>
              <a:rPr lang="zh-TW" altLang="en-US" sz="2400" dirty="0">
                <a:latin typeface="標楷體" panose="03000509000000000000" pitchFamily="65" charset="-120"/>
                <a:ea typeface="標楷體" panose="03000509000000000000" pitchFamily="65" charset="-120"/>
              </a:rPr>
              <a:t>學校可於</a:t>
            </a:r>
            <a:endParaRPr lang="en-US" altLang="zh-TW" sz="2400" dirty="0">
              <a:latin typeface="標楷體" panose="03000509000000000000" pitchFamily="65" charset="-120"/>
              <a:ea typeface="標楷體" panose="03000509000000000000" pitchFamily="65" charset="-120"/>
            </a:endParaRPr>
          </a:p>
          <a:p>
            <a:r>
              <a:rPr lang="zh-TW" altLang="en-US" sz="2400" b="1" u="sng" dirty="0">
                <a:latin typeface="標楷體" panose="03000509000000000000" pitchFamily="65" charset="-120"/>
                <a:ea typeface="標楷體" panose="03000509000000000000" pitchFamily="65" charset="-120"/>
              </a:rPr>
              <a:t>每月</a:t>
            </a:r>
            <a:r>
              <a:rPr lang="en-US" altLang="zh-TW" sz="2400" b="1" u="sng" dirty="0">
                <a:latin typeface="標楷體" panose="03000509000000000000" pitchFamily="65" charset="-120"/>
                <a:ea typeface="標楷體" panose="03000509000000000000" pitchFamily="65" charset="-120"/>
              </a:rPr>
              <a:t>1</a:t>
            </a:r>
            <a:r>
              <a:rPr lang="zh-TW" altLang="en-US" sz="2400" b="1" u="sng" dirty="0">
                <a:latin typeface="標楷體" panose="03000509000000000000" pitchFamily="65" charset="-120"/>
                <a:ea typeface="標楷體" panose="03000509000000000000" pitchFamily="65" charset="-120"/>
              </a:rPr>
              <a:t>日至</a:t>
            </a:r>
            <a:r>
              <a:rPr lang="en-US" altLang="zh-TW" sz="2400" b="1" u="sng" dirty="0">
                <a:latin typeface="標楷體" panose="03000509000000000000" pitchFamily="65" charset="-120"/>
                <a:ea typeface="標楷體" panose="03000509000000000000" pitchFamily="65" charset="-120"/>
              </a:rPr>
              <a:t>31</a:t>
            </a:r>
            <a:r>
              <a:rPr lang="zh-TW" altLang="en-US" sz="2400" b="1" u="sng" dirty="0">
                <a:latin typeface="標楷體" panose="03000509000000000000" pitchFamily="65" charset="-120"/>
                <a:ea typeface="標楷體" panose="03000509000000000000" pitchFamily="65" charset="-120"/>
              </a:rPr>
              <a:t>日</a:t>
            </a:r>
            <a:r>
              <a:rPr lang="zh-TW" altLang="en-US" sz="2400" b="1" dirty="0">
                <a:latin typeface="標楷體" panose="03000509000000000000" pitchFamily="65" charset="-120"/>
                <a:ea typeface="標楷體" panose="03000509000000000000" pitchFamily="65" charset="-120"/>
              </a:rPr>
              <a:t>至</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私校退撫系統</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新增</a:t>
            </a:r>
            <a:r>
              <a:rPr lang="zh-TW" altLang="en-US" sz="2400" u="sng" dirty="0">
                <a:latin typeface="標楷體" panose="03000509000000000000" pitchFamily="65" charset="-120"/>
                <a:ea typeface="標楷體" panose="03000509000000000000" pitchFamily="65" charset="-120"/>
              </a:rPr>
              <a:t>新進</a:t>
            </a:r>
            <a:r>
              <a:rPr lang="zh-TW" altLang="en-US" sz="2400" dirty="0">
                <a:latin typeface="標楷體" panose="03000509000000000000" pitchFamily="65" charset="-120"/>
                <a:ea typeface="標楷體" panose="03000509000000000000" pitchFamily="65" charset="-120"/>
              </a:rPr>
              <a:t>人員資料</a:t>
            </a:r>
          </a:p>
        </p:txBody>
      </p:sp>
      <p:sp>
        <p:nvSpPr>
          <p:cNvPr id="9" name="箭號: 五邊形 8">
            <a:extLst>
              <a:ext uri="{FF2B5EF4-FFF2-40B4-BE49-F238E27FC236}">
                <a16:creationId xmlns:a16="http://schemas.microsoft.com/office/drawing/2014/main" id="{205D4EAC-6008-FD4C-D682-5DC87E8B9BE8}"/>
              </a:ext>
            </a:extLst>
          </p:cNvPr>
          <p:cNvSpPr/>
          <p:nvPr/>
        </p:nvSpPr>
        <p:spPr>
          <a:xfrm>
            <a:off x="4129700" y="2957463"/>
            <a:ext cx="7961733" cy="2457855"/>
          </a:xfrm>
          <a:prstGeom prst="homePlate">
            <a:avLst/>
          </a:prstGeom>
          <a:solidFill>
            <a:schemeClr val="bg1">
              <a:lumMod val="95000"/>
            </a:schemeClr>
          </a:solidFill>
          <a:ln w="38100">
            <a:solidFill>
              <a:schemeClr val="bg1">
                <a:lumMod val="50000"/>
              </a:scheme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文字方塊 9">
            <a:extLst>
              <a:ext uri="{FF2B5EF4-FFF2-40B4-BE49-F238E27FC236}">
                <a16:creationId xmlns:a16="http://schemas.microsoft.com/office/drawing/2014/main" id="{C920FD0E-4368-5F6F-C6D5-B26C0E0D131A}"/>
              </a:ext>
            </a:extLst>
          </p:cNvPr>
          <p:cNvSpPr txBox="1"/>
          <p:nvPr/>
        </p:nvSpPr>
        <p:spPr>
          <a:xfrm>
            <a:off x="4087401" y="3109549"/>
            <a:ext cx="7281405" cy="2262158"/>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儲金會於</a:t>
            </a:r>
            <a:r>
              <a:rPr lang="zh-TW" altLang="en-US" b="1" u="sng" dirty="0">
                <a:solidFill>
                  <a:srgbClr val="C00000"/>
                </a:solidFill>
                <a:latin typeface="標楷體" panose="03000509000000000000" pitchFamily="65" charset="-120"/>
                <a:ea typeface="標楷體" panose="03000509000000000000" pitchFamily="65" charset="-120"/>
              </a:rPr>
              <a:t>次月</a:t>
            </a:r>
            <a:r>
              <a:rPr lang="en-US" altLang="zh-TW" b="1" u="sng" dirty="0">
                <a:solidFill>
                  <a:srgbClr val="C00000"/>
                </a:solidFill>
                <a:latin typeface="標楷體" panose="03000509000000000000" pitchFamily="65" charset="-120"/>
                <a:ea typeface="標楷體" panose="03000509000000000000" pitchFamily="65" charset="-120"/>
              </a:rPr>
              <a:t>1</a:t>
            </a:r>
            <a:r>
              <a:rPr lang="zh-TW" altLang="en-US" b="1" u="sng" dirty="0">
                <a:solidFill>
                  <a:srgbClr val="C00000"/>
                </a:solidFill>
                <a:latin typeface="標楷體" panose="03000509000000000000" pitchFamily="65" charset="-120"/>
                <a:ea typeface="標楷體" panose="03000509000000000000" pitchFamily="65" charset="-120"/>
              </a:rPr>
              <a:t>日起</a:t>
            </a:r>
            <a:r>
              <a:rPr lang="zh-TW" altLang="en-US" dirty="0">
                <a:latin typeface="標楷體" panose="03000509000000000000" pitchFamily="65" charset="-120"/>
                <a:ea typeface="標楷體" panose="03000509000000000000" pitchFamily="65" charset="-120"/>
              </a:rPr>
              <a:t>彙整退撫系統中所有異動資料，後提供給中國信託銀行作業，包含</a:t>
            </a:r>
            <a:r>
              <a:rPr lang="en-US" altLang="zh-TW" dirty="0">
                <a:latin typeface="標楷體" panose="03000509000000000000" pitchFamily="65" charset="-120"/>
                <a:ea typeface="標楷體" panose="03000509000000000000" pitchFamily="65" charset="-120"/>
              </a:rPr>
              <a:t>:</a:t>
            </a:r>
          </a:p>
          <a:p>
            <a:pPr>
              <a:lnSpc>
                <a:spcPts val="3500"/>
              </a:lnSpc>
            </a:pP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新進人員</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開立</a:t>
            </a:r>
            <a:r>
              <a:rPr lang="zh-TW" altLang="en-US" u="sng" dirty="0">
                <a:solidFill>
                  <a:schemeClr val="accent2">
                    <a:lumMod val="75000"/>
                  </a:schemeClr>
                </a:solidFill>
                <a:latin typeface="標楷體" panose="03000509000000000000" pitchFamily="65" charset="-120"/>
                <a:ea typeface="標楷體" panose="03000509000000000000" pitchFamily="65" charset="-120"/>
              </a:rPr>
              <a:t>儲金專戶</a:t>
            </a:r>
            <a:r>
              <a:rPr lang="zh-TW" altLang="en-US" dirty="0">
                <a:latin typeface="標楷體" panose="03000509000000000000" pitchFamily="65" charset="-120"/>
                <a:ea typeface="標楷體" panose="03000509000000000000" pitchFamily="65" charset="-120"/>
              </a:rPr>
              <a:t>及</a:t>
            </a:r>
            <a:r>
              <a:rPr lang="zh-TW" altLang="en-US" u="sng" dirty="0">
                <a:solidFill>
                  <a:srgbClr val="0070C0"/>
                </a:solidFill>
                <a:latin typeface="標楷體" panose="03000509000000000000" pitchFamily="65" charset="-120"/>
                <a:ea typeface="標楷體" panose="03000509000000000000" pitchFamily="65" charset="-120"/>
              </a:rPr>
              <a:t>自主投資平台</a:t>
            </a:r>
            <a:endParaRPr lang="en-US" altLang="zh-TW" dirty="0">
              <a:latin typeface="標楷體" panose="03000509000000000000" pitchFamily="65" charset="-120"/>
              <a:ea typeface="標楷體" panose="03000509000000000000" pitchFamily="65" charset="-120"/>
            </a:endParaRPr>
          </a:p>
          <a:p>
            <a:pPr>
              <a:lnSpc>
                <a:spcPts val="3500"/>
              </a:lnSpc>
            </a:pPr>
            <a:r>
              <a:rPr lang="en-US" altLang="zh-TW" dirty="0">
                <a:latin typeface="標楷體" panose="03000509000000000000" pitchFamily="65" charset="-120"/>
                <a:ea typeface="標楷體" panose="03000509000000000000" pitchFamily="65" charset="-120"/>
              </a:rPr>
              <a:t>2.</a:t>
            </a:r>
            <a:r>
              <a:rPr lang="zh-TW" altLang="en-US" dirty="0">
                <a:latin typeface="標楷體" panose="03000509000000000000" pitchFamily="65" charset="-120"/>
                <a:ea typeface="標楷體" panose="03000509000000000000" pitchFamily="65" charset="-120"/>
              </a:rPr>
              <a:t>原在職教職員</a:t>
            </a:r>
            <a:r>
              <a:rPr lang="en-US" altLang="zh-TW" dirty="0">
                <a:latin typeface="標楷體" panose="03000509000000000000" pitchFamily="65" charset="-120"/>
                <a:ea typeface="標楷體" panose="03000509000000000000" pitchFamily="65" charset="-120"/>
              </a:rPr>
              <a:t>:</a:t>
            </a:r>
          </a:p>
          <a:p>
            <a:pPr>
              <a:lnSpc>
                <a:spcPts val="2800"/>
              </a:lnSpc>
            </a:pPr>
            <a:r>
              <a:rPr lang="en-US" altLang="zh-TW" dirty="0">
                <a:latin typeface="標楷體" panose="03000509000000000000" pitchFamily="65" charset="-120"/>
                <a:ea typeface="標楷體" panose="03000509000000000000" pitchFamily="65" charset="-120"/>
                <a:sym typeface="Wingdings" panose="05000000000000000000" pitchFamily="2" charset="2"/>
              </a:rPr>
              <a:t>(</a:t>
            </a:r>
            <a:r>
              <a:rPr lang="zh-TW" altLang="en-US" dirty="0">
                <a:latin typeface="標楷體" panose="03000509000000000000" pitchFamily="65" charset="-120"/>
                <a:ea typeface="標楷體" panose="03000509000000000000" pitchFamily="65" charset="-120"/>
                <a:sym typeface="Wingdings" panose="05000000000000000000" pitchFamily="2" charset="2"/>
              </a:rPr>
              <a:t>基本資料</a:t>
            </a:r>
            <a:r>
              <a:rPr lang="en-US" altLang="zh-TW" dirty="0">
                <a:latin typeface="標楷體" panose="03000509000000000000" pitchFamily="65" charset="-120"/>
                <a:ea typeface="標楷體" panose="03000509000000000000" pitchFamily="65" charset="-120"/>
                <a:sym typeface="Wingdings" panose="05000000000000000000" pitchFamily="2" charset="2"/>
              </a:rPr>
              <a:t>)</a:t>
            </a:r>
            <a:r>
              <a:rPr lang="zh-TW" altLang="en-US" dirty="0">
                <a:latin typeface="標楷體" panose="03000509000000000000" pitchFamily="65" charset="-120"/>
                <a:ea typeface="標楷體" panose="03000509000000000000" pitchFamily="65" charset="-120"/>
                <a:sym typeface="Wingdings" panose="05000000000000000000" pitchFamily="2" charset="2"/>
              </a:rPr>
              <a:t>姓名、</a:t>
            </a:r>
            <a:r>
              <a:rPr lang="en-US" altLang="zh-TW" dirty="0">
                <a:latin typeface="標楷體" panose="03000509000000000000" pitchFamily="65" charset="-120"/>
                <a:ea typeface="標楷體" panose="03000509000000000000" pitchFamily="65" charset="-120"/>
              </a:rPr>
              <a:t>ID</a:t>
            </a:r>
            <a:r>
              <a:rPr lang="zh-TW" altLang="en-US" dirty="0">
                <a:latin typeface="標楷體" panose="03000509000000000000" pitchFamily="65" charset="-120"/>
                <a:ea typeface="標楷體" panose="03000509000000000000" pitchFamily="65" charset="-120"/>
              </a:rPr>
              <a:t>、</a:t>
            </a:r>
            <a:r>
              <a:rPr lang="en-US" altLang="zh-TW" dirty="0">
                <a:latin typeface="標楷體" panose="03000509000000000000" pitchFamily="65" charset="-120"/>
                <a:ea typeface="標楷體" panose="03000509000000000000" pitchFamily="65" charset="-120"/>
              </a:rPr>
              <a:t>email</a:t>
            </a:r>
            <a:r>
              <a:rPr lang="zh-TW" altLang="en-US" dirty="0">
                <a:latin typeface="標楷體" panose="03000509000000000000" pitchFamily="65" charset="-120"/>
                <a:ea typeface="標楷體" panose="03000509000000000000" pitchFamily="65" charset="-120"/>
              </a:rPr>
              <a:t>、戶籍</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通訊地址等</a:t>
            </a:r>
            <a:endParaRPr lang="en-US" altLang="zh-TW" dirty="0">
              <a:latin typeface="標楷體" panose="03000509000000000000" pitchFamily="65" charset="-120"/>
              <a:ea typeface="標楷體" panose="03000509000000000000" pitchFamily="65" charset="-120"/>
            </a:endParaRPr>
          </a:p>
          <a:p>
            <a:pPr>
              <a:lnSpc>
                <a:spcPts val="2800"/>
              </a:lnSpc>
            </a:pP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申請退休、資遣教職員併案辦理分期請領者</a:t>
            </a:r>
            <a:r>
              <a:rPr lang="en-US" altLang="zh-TW" dirty="0">
                <a:latin typeface="標楷體" panose="03000509000000000000" pitchFamily="65" charset="-120"/>
                <a:ea typeface="標楷體" panose="03000509000000000000" pitchFamily="65" charset="-120"/>
              </a:rPr>
              <a:t>)</a:t>
            </a:r>
            <a:r>
              <a:rPr lang="zh-TW" altLang="en-US" dirty="0">
                <a:latin typeface="標楷體" panose="03000509000000000000" pitchFamily="65" charset="-120"/>
                <a:ea typeface="標楷體" panose="03000509000000000000" pitchFamily="65" charset="-120"/>
              </a:rPr>
              <a:t>分期請領開戶作業</a:t>
            </a:r>
            <a:r>
              <a:rPr lang="en-US" altLang="zh-TW" sz="2400" dirty="0">
                <a:latin typeface="標楷體" panose="03000509000000000000" pitchFamily="65" charset="-120"/>
                <a:ea typeface="標楷體" panose="03000509000000000000" pitchFamily="65" charset="-120"/>
              </a:rPr>
              <a:t>              </a:t>
            </a:r>
          </a:p>
        </p:txBody>
      </p:sp>
      <p:sp>
        <p:nvSpPr>
          <p:cNvPr id="14" name="文字方塊 13">
            <a:extLst>
              <a:ext uri="{FF2B5EF4-FFF2-40B4-BE49-F238E27FC236}">
                <a16:creationId xmlns:a16="http://schemas.microsoft.com/office/drawing/2014/main" id="{672D4C8D-9C13-98AE-C64A-BF826928E5A9}"/>
              </a:ext>
            </a:extLst>
          </p:cNvPr>
          <p:cNvSpPr txBox="1"/>
          <p:nvPr/>
        </p:nvSpPr>
        <p:spPr>
          <a:xfrm>
            <a:off x="770543" y="2369709"/>
            <a:ext cx="1535187" cy="461665"/>
          </a:xfrm>
          <a:prstGeom prst="rect">
            <a:avLst/>
          </a:prstGeom>
          <a:solidFill>
            <a:schemeClr val="accent1">
              <a:lumMod val="20000"/>
              <a:lumOff val="80000"/>
            </a:schemeClr>
          </a:solidFill>
          <a:ln w="28575">
            <a:solidFill>
              <a:schemeClr val="accent1">
                <a:lumMod val="40000"/>
                <a:lumOff val="60000"/>
              </a:schemeClr>
            </a:solidFill>
          </a:ln>
        </p:spPr>
        <p:txBody>
          <a:bodyPr wrap="square" rtlCol="0">
            <a:spAutoFit/>
          </a:bodyPr>
          <a:lstStyle/>
          <a:p>
            <a:pPr algn="ctr"/>
            <a:r>
              <a:rPr lang="zh-TW" altLang="en-US" sz="2400" b="1" dirty="0">
                <a:latin typeface="標楷體" panose="03000509000000000000" pitchFamily="65" charset="-120"/>
                <a:ea typeface="標楷體" panose="03000509000000000000" pitchFamily="65" charset="-120"/>
              </a:rPr>
              <a:t>學校   </a:t>
            </a:r>
            <a:endParaRPr lang="en-US" altLang="zh-TW" sz="2400" b="1" dirty="0">
              <a:latin typeface="標楷體" panose="03000509000000000000" pitchFamily="65" charset="-120"/>
              <a:ea typeface="標楷體" panose="03000509000000000000" pitchFamily="65" charset="-120"/>
            </a:endParaRPr>
          </a:p>
        </p:txBody>
      </p:sp>
      <p:sp>
        <p:nvSpPr>
          <p:cNvPr id="17" name="文字方塊 16">
            <a:extLst>
              <a:ext uri="{FF2B5EF4-FFF2-40B4-BE49-F238E27FC236}">
                <a16:creationId xmlns:a16="http://schemas.microsoft.com/office/drawing/2014/main" id="{93650C3C-F02B-B06E-4451-E7747F68671D}"/>
              </a:ext>
            </a:extLst>
          </p:cNvPr>
          <p:cNvSpPr txBox="1"/>
          <p:nvPr/>
        </p:nvSpPr>
        <p:spPr>
          <a:xfrm>
            <a:off x="4247152" y="2300052"/>
            <a:ext cx="1386981" cy="461665"/>
          </a:xfrm>
          <a:prstGeom prst="rect">
            <a:avLst/>
          </a:prstGeom>
          <a:solidFill>
            <a:schemeClr val="bg2">
              <a:lumMod val="90000"/>
            </a:schemeClr>
          </a:solidFill>
          <a:ln w="28575">
            <a:solidFill>
              <a:schemeClr val="bg2">
                <a:lumMod val="50000"/>
              </a:schemeClr>
            </a:solidFill>
          </a:ln>
        </p:spPr>
        <p:txBody>
          <a:bodyPr wrap="square" rtlCol="0">
            <a:spAutoFit/>
          </a:bodyPr>
          <a:lstStyle/>
          <a:p>
            <a:r>
              <a:rPr lang="zh-TW" altLang="en-US" dirty="0">
                <a:latin typeface="標楷體" panose="03000509000000000000" pitchFamily="65" charset="-120"/>
                <a:ea typeface="標楷體" panose="03000509000000000000" pitchFamily="65" charset="-120"/>
              </a:rPr>
              <a:t> </a:t>
            </a:r>
            <a:r>
              <a:rPr lang="zh-TW" altLang="en-US" sz="2400" b="1" dirty="0">
                <a:latin typeface="標楷體" panose="03000509000000000000" pitchFamily="65" charset="-120"/>
                <a:ea typeface="標楷體" panose="03000509000000000000" pitchFamily="65" charset="-120"/>
              </a:rPr>
              <a:t>儲金會</a:t>
            </a:r>
            <a:endParaRPr lang="en-US" altLang="zh-TW" sz="2400" b="1" dirty="0">
              <a:latin typeface="標楷體" panose="03000509000000000000" pitchFamily="65" charset="-120"/>
              <a:ea typeface="標楷體" panose="03000509000000000000" pitchFamily="65" charset="-120"/>
            </a:endParaRPr>
          </a:p>
        </p:txBody>
      </p:sp>
      <p:sp>
        <p:nvSpPr>
          <p:cNvPr id="18" name="矩形 17">
            <a:extLst>
              <a:ext uri="{FF2B5EF4-FFF2-40B4-BE49-F238E27FC236}">
                <a16:creationId xmlns:a16="http://schemas.microsoft.com/office/drawing/2014/main" id="{81FF0EAF-CCA9-F763-C9E5-7F2F2107DC89}"/>
              </a:ext>
            </a:extLst>
          </p:cNvPr>
          <p:cNvSpPr/>
          <p:nvPr/>
        </p:nvSpPr>
        <p:spPr>
          <a:xfrm>
            <a:off x="562335" y="1406404"/>
            <a:ext cx="1180119" cy="430887"/>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C00000"/>
              </a:solidFill>
            </a:endParaRPr>
          </a:p>
        </p:txBody>
      </p:sp>
      <p:sp>
        <p:nvSpPr>
          <p:cNvPr id="2" name="文字方塊 1">
            <a:extLst>
              <a:ext uri="{FF2B5EF4-FFF2-40B4-BE49-F238E27FC236}">
                <a16:creationId xmlns:a16="http://schemas.microsoft.com/office/drawing/2014/main" id="{58552183-8259-F65A-A3EE-6E1A863B75BD}"/>
              </a:ext>
            </a:extLst>
          </p:cNvPr>
          <p:cNvSpPr txBox="1"/>
          <p:nvPr/>
        </p:nvSpPr>
        <p:spPr>
          <a:xfrm>
            <a:off x="700754" y="5404920"/>
            <a:ext cx="903282" cy="430887"/>
          </a:xfrm>
          <a:prstGeom prst="rect">
            <a:avLst/>
          </a:prstGeom>
          <a:noFill/>
        </p:spPr>
        <p:txBody>
          <a:bodyPr wrap="square" rtlCol="0">
            <a:spAutoFit/>
          </a:bodyPr>
          <a:lstStyle/>
          <a:p>
            <a:r>
              <a:rPr lang="zh-TW" altLang="en-US" sz="2200" dirty="0">
                <a:latin typeface="標楷體" panose="03000509000000000000" pitchFamily="65" charset="-120"/>
                <a:ea typeface="標楷體" panose="03000509000000000000" pitchFamily="65" charset="-120"/>
              </a:rPr>
              <a:t>*舉例</a:t>
            </a:r>
            <a:r>
              <a:rPr lang="en-US" altLang="zh-TW" sz="2200" dirty="0">
                <a:latin typeface="標楷體" panose="03000509000000000000" pitchFamily="65" charset="-120"/>
                <a:ea typeface="標楷體" panose="03000509000000000000" pitchFamily="65" charset="-120"/>
              </a:rPr>
              <a:t>:</a:t>
            </a:r>
          </a:p>
        </p:txBody>
      </p:sp>
      <p:sp>
        <p:nvSpPr>
          <p:cNvPr id="3" name="文字方塊 2">
            <a:extLst>
              <a:ext uri="{FF2B5EF4-FFF2-40B4-BE49-F238E27FC236}">
                <a16:creationId xmlns:a16="http://schemas.microsoft.com/office/drawing/2014/main" id="{328F8AAC-32B9-CC97-C6E4-A373FC55E932}"/>
              </a:ext>
            </a:extLst>
          </p:cNvPr>
          <p:cNvSpPr txBox="1"/>
          <p:nvPr/>
        </p:nvSpPr>
        <p:spPr>
          <a:xfrm>
            <a:off x="1500981" y="5423651"/>
            <a:ext cx="2997737" cy="400110"/>
          </a:xfrm>
          <a:prstGeom prst="rect">
            <a:avLst/>
          </a:prstGeom>
          <a:noFill/>
        </p:spPr>
        <p:txBody>
          <a:bodyPr wrap="square" rtlCol="0">
            <a:spAutoFit/>
          </a:bodyPr>
          <a:lstStyle/>
          <a:p>
            <a:r>
              <a:rPr lang="zh-TW" altLang="en-US" sz="2000" dirty="0">
                <a:latin typeface="標楷體" panose="03000509000000000000" pitchFamily="65" charset="-120"/>
                <a:ea typeface="標楷體" panose="03000509000000000000" pitchFamily="65" charset="-120"/>
              </a:rPr>
              <a:t>學校</a:t>
            </a:r>
            <a:r>
              <a:rPr lang="en-US" altLang="zh-TW" sz="2000" dirty="0">
                <a:latin typeface="標楷體" panose="03000509000000000000" pitchFamily="65" charset="-120"/>
                <a:ea typeface="標楷體" panose="03000509000000000000" pitchFamily="65" charset="-120"/>
              </a:rPr>
              <a:t>8/1-8/31</a:t>
            </a:r>
            <a:r>
              <a:rPr lang="zh-TW" altLang="en-US" sz="2000" dirty="0">
                <a:latin typeface="標楷體" panose="03000509000000000000" pitchFamily="65" charset="-120"/>
                <a:ea typeface="標楷體" panose="03000509000000000000" pitchFamily="65" charset="-120"/>
              </a:rPr>
              <a:t>新增之資料</a:t>
            </a:r>
            <a:endParaRPr lang="en-US" altLang="zh-TW" sz="2000" dirty="0">
              <a:latin typeface="標楷體" panose="03000509000000000000" pitchFamily="65" charset="-120"/>
              <a:ea typeface="標楷體" panose="03000509000000000000" pitchFamily="65" charset="-120"/>
            </a:endParaRPr>
          </a:p>
        </p:txBody>
      </p:sp>
      <p:sp>
        <p:nvSpPr>
          <p:cNvPr id="5" name="文字方塊 4">
            <a:extLst>
              <a:ext uri="{FF2B5EF4-FFF2-40B4-BE49-F238E27FC236}">
                <a16:creationId xmlns:a16="http://schemas.microsoft.com/office/drawing/2014/main" id="{9D9BE512-8264-9B60-CFAB-E1DC40F8E186}"/>
              </a:ext>
            </a:extLst>
          </p:cNvPr>
          <p:cNvSpPr txBox="1"/>
          <p:nvPr/>
        </p:nvSpPr>
        <p:spPr>
          <a:xfrm>
            <a:off x="4797028" y="5694657"/>
            <a:ext cx="7281406" cy="400110"/>
          </a:xfrm>
          <a:prstGeom prst="rect">
            <a:avLst/>
          </a:prstGeom>
          <a:noFill/>
        </p:spPr>
        <p:txBody>
          <a:bodyPr wrap="square" rtlCol="0">
            <a:spAutoFit/>
          </a:bodyPr>
          <a:lstStyle/>
          <a:p>
            <a:r>
              <a:rPr lang="zh-TW" altLang="en-US" sz="2000" dirty="0">
                <a:latin typeface="標楷體" panose="03000509000000000000" pitchFamily="65" charset="-120"/>
                <a:ea typeface="標楷體" panose="03000509000000000000" pitchFamily="65" charset="-120"/>
              </a:rPr>
              <a:t>本會自</a:t>
            </a:r>
            <a:r>
              <a:rPr lang="en-US" altLang="zh-TW" sz="2000" dirty="0">
                <a:latin typeface="標楷體" panose="03000509000000000000" pitchFamily="65" charset="-120"/>
                <a:ea typeface="標楷體" panose="03000509000000000000" pitchFamily="65" charset="-120"/>
              </a:rPr>
              <a:t>9/1</a:t>
            </a:r>
            <a:r>
              <a:rPr lang="zh-TW" altLang="en-US" sz="2000" dirty="0">
                <a:latin typeface="標楷體" panose="03000509000000000000" pitchFamily="65" charset="-120"/>
                <a:ea typeface="標楷體" panose="03000509000000000000" pitchFamily="65" charset="-120"/>
              </a:rPr>
              <a:t>起，彙整前月資料、後提供予中國信託銀行作業</a:t>
            </a:r>
            <a:endParaRPr lang="en-US" altLang="zh-TW" sz="2000" dirty="0">
              <a:latin typeface="標楷體" panose="03000509000000000000" pitchFamily="65" charset="-120"/>
              <a:ea typeface="標楷體" panose="03000509000000000000" pitchFamily="65" charset="-120"/>
            </a:endParaRPr>
          </a:p>
        </p:txBody>
      </p:sp>
      <p:sp>
        <p:nvSpPr>
          <p:cNvPr id="19" name="箭號: 向右 18">
            <a:extLst>
              <a:ext uri="{FF2B5EF4-FFF2-40B4-BE49-F238E27FC236}">
                <a16:creationId xmlns:a16="http://schemas.microsoft.com/office/drawing/2014/main" id="{0F33EE67-9533-3E59-2826-7998F007462C}"/>
              </a:ext>
            </a:extLst>
          </p:cNvPr>
          <p:cNvSpPr/>
          <p:nvPr/>
        </p:nvSpPr>
        <p:spPr>
          <a:xfrm rot="1257202">
            <a:off x="4397852" y="5595452"/>
            <a:ext cx="502941" cy="244571"/>
          </a:xfrm>
          <a:prstGeom prst="right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a:extLst>
              <a:ext uri="{FF2B5EF4-FFF2-40B4-BE49-F238E27FC236}">
                <a16:creationId xmlns:a16="http://schemas.microsoft.com/office/drawing/2014/main" id="{39F70D46-50FC-0119-EC92-A6CF6B0EB2C1}"/>
              </a:ext>
            </a:extLst>
          </p:cNvPr>
          <p:cNvSpPr txBox="1"/>
          <p:nvPr/>
        </p:nvSpPr>
        <p:spPr>
          <a:xfrm>
            <a:off x="8544520" y="655618"/>
            <a:ext cx="2337836" cy="707886"/>
          </a:xfrm>
          <a:prstGeom prst="rect">
            <a:avLst/>
          </a:prstGeom>
          <a:solidFill>
            <a:schemeClr val="accent4">
              <a:lumMod val="20000"/>
              <a:lumOff val="80000"/>
            </a:schemeClr>
          </a:solidFill>
        </p:spPr>
        <p:txBody>
          <a:bodyPr wrap="square" rtlCol="0">
            <a:spAutoFit/>
          </a:bodyPr>
          <a:lstStyle/>
          <a:p>
            <a:r>
              <a:rPr lang="zh-TW" altLang="en-US" sz="2000" b="1" u="sng" dirty="0">
                <a:solidFill>
                  <a:srgbClr val="C00000"/>
                </a:solidFill>
                <a:latin typeface="標楷體" panose="03000509000000000000" pitchFamily="65" charset="-120"/>
                <a:ea typeface="標楷體" panose="03000509000000000000" pitchFamily="65" charset="-120"/>
              </a:rPr>
              <a:t>*倘作業時程更動</a:t>
            </a:r>
            <a:r>
              <a:rPr lang="zh-TW" altLang="en-US" sz="2000" b="1" dirty="0">
                <a:solidFill>
                  <a:srgbClr val="C00000"/>
                </a:solidFill>
                <a:latin typeface="標楷體" panose="03000509000000000000" pitchFamily="65" charset="-120"/>
                <a:ea typeface="標楷體" panose="03000509000000000000" pitchFamily="65" charset="-120"/>
              </a:rPr>
              <a:t>，</a:t>
            </a:r>
            <a:endParaRPr lang="en-US" altLang="zh-TW" sz="2000" b="1" dirty="0">
              <a:solidFill>
                <a:srgbClr val="C00000"/>
              </a:solidFill>
              <a:latin typeface="標楷體" panose="03000509000000000000" pitchFamily="65" charset="-120"/>
              <a:ea typeface="標楷體" panose="03000509000000000000" pitchFamily="65" charset="-120"/>
            </a:endParaRPr>
          </a:p>
          <a:p>
            <a:r>
              <a:rPr lang="zh-TW" altLang="en-US" sz="2000" b="1" u="sng" dirty="0">
                <a:solidFill>
                  <a:srgbClr val="C00000"/>
                </a:solidFill>
                <a:latin typeface="標楷體" panose="03000509000000000000" pitchFamily="65" charset="-120"/>
                <a:ea typeface="標楷體" panose="03000509000000000000" pitchFamily="65" charset="-120"/>
              </a:rPr>
              <a:t>請以公告訊息為準</a:t>
            </a:r>
            <a:r>
              <a:rPr lang="en-US" altLang="zh-TW" sz="2000" b="1" u="sng" dirty="0">
                <a:solidFill>
                  <a:srgbClr val="C00000"/>
                </a:solidFill>
                <a:latin typeface="標楷體" panose="03000509000000000000" pitchFamily="65" charset="-120"/>
                <a:ea typeface="標楷體" panose="03000509000000000000" pitchFamily="65" charset="-120"/>
              </a:rPr>
              <a:t>!</a:t>
            </a:r>
          </a:p>
        </p:txBody>
      </p:sp>
      <p:sp>
        <p:nvSpPr>
          <p:cNvPr id="26" name="星形: 五角 25">
            <a:extLst>
              <a:ext uri="{FF2B5EF4-FFF2-40B4-BE49-F238E27FC236}">
                <a16:creationId xmlns:a16="http://schemas.microsoft.com/office/drawing/2014/main" id="{59DB6E0F-AB74-268C-BC9B-B12F2D37CE65}"/>
              </a:ext>
            </a:extLst>
          </p:cNvPr>
          <p:cNvSpPr/>
          <p:nvPr/>
        </p:nvSpPr>
        <p:spPr>
          <a:xfrm rot="20688396">
            <a:off x="10941079" y="1390177"/>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星形: 五角 26">
            <a:extLst>
              <a:ext uri="{FF2B5EF4-FFF2-40B4-BE49-F238E27FC236}">
                <a16:creationId xmlns:a16="http://schemas.microsoft.com/office/drawing/2014/main" id="{CC0AC3A5-B4B6-AB84-9703-4514D76CEF38}"/>
              </a:ext>
            </a:extLst>
          </p:cNvPr>
          <p:cNvSpPr/>
          <p:nvPr/>
        </p:nvSpPr>
        <p:spPr>
          <a:xfrm rot="20688396">
            <a:off x="11198899" y="1467272"/>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星形: 五角 27">
            <a:extLst>
              <a:ext uri="{FF2B5EF4-FFF2-40B4-BE49-F238E27FC236}">
                <a16:creationId xmlns:a16="http://schemas.microsoft.com/office/drawing/2014/main" id="{14E05941-8DD9-14FE-C7D3-8440B41A9917}"/>
              </a:ext>
            </a:extLst>
          </p:cNvPr>
          <p:cNvSpPr/>
          <p:nvPr/>
        </p:nvSpPr>
        <p:spPr>
          <a:xfrm rot="20688396">
            <a:off x="11497578" y="1531106"/>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a:extLst>
              <a:ext uri="{FF2B5EF4-FFF2-40B4-BE49-F238E27FC236}">
                <a16:creationId xmlns:a16="http://schemas.microsoft.com/office/drawing/2014/main" id="{AE81D0F1-EB0D-8CF6-FE2E-BB20B00A82DD}"/>
              </a:ext>
            </a:extLst>
          </p:cNvPr>
          <p:cNvSpPr txBox="1"/>
          <p:nvPr/>
        </p:nvSpPr>
        <p:spPr>
          <a:xfrm>
            <a:off x="4847304" y="6169314"/>
            <a:ext cx="5843518" cy="369332"/>
          </a:xfrm>
          <a:prstGeom prst="rect">
            <a:avLst/>
          </a:prstGeom>
          <a:noFill/>
        </p:spPr>
        <p:txBody>
          <a:bodyPr wrap="square" rtlCol="0">
            <a:spAutoFit/>
          </a:bodyPr>
          <a:lstStyle/>
          <a:p>
            <a:r>
              <a:rPr lang="zh-TW" altLang="en-US" b="1" u="sng" dirty="0">
                <a:solidFill>
                  <a:srgbClr val="C00000"/>
                </a:solidFill>
                <a:latin typeface="標楷體" panose="03000509000000000000" pitchFamily="65" charset="-120"/>
                <a:ea typeface="標楷體" panose="03000509000000000000" pitchFamily="65" charset="-120"/>
              </a:rPr>
              <a:t>*自</a:t>
            </a:r>
            <a:r>
              <a:rPr lang="en-US" altLang="zh-TW" b="1" u="sng" dirty="0">
                <a:solidFill>
                  <a:srgbClr val="C00000"/>
                </a:solidFill>
                <a:latin typeface="標楷體" panose="03000509000000000000" pitchFamily="65" charset="-120"/>
                <a:ea typeface="標楷體" panose="03000509000000000000" pitchFamily="65" charset="-120"/>
              </a:rPr>
              <a:t>11304</a:t>
            </a:r>
            <a:r>
              <a:rPr lang="zh-TW" altLang="en-US" b="1" u="sng" dirty="0">
                <a:solidFill>
                  <a:srgbClr val="C00000"/>
                </a:solidFill>
                <a:latin typeface="標楷體" panose="03000509000000000000" pitchFamily="65" charset="-120"/>
                <a:ea typeface="標楷體" panose="03000509000000000000" pitchFamily="65" charset="-120"/>
              </a:rPr>
              <a:t>起，學校無須再行函送中信銀法人信託資料</a:t>
            </a:r>
          </a:p>
        </p:txBody>
      </p:sp>
      <p:sp>
        <p:nvSpPr>
          <p:cNvPr id="11" name="矩形 8">
            <a:extLst>
              <a:ext uri="{FF2B5EF4-FFF2-40B4-BE49-F238E27FC236}">
                <a16:creationId xmlns:a16="http://schemas.microsoft.com/office/drawing/2014/main" id="{5E49F2CA-3877-9EBB-FEAF-7546CBF809BB}"/>
              </a:ext>
            </a:extLst>
          </p:cNvPr>
          <p:cNvSpPr/>
          <p:nvPr/>
        </p:nvSpPr>
        <p:spPr>
          <a:xfrm>
            <a:off x="718904" y="536025"/>
            <a:ext cx="7016206" cy="400110"/>
          </a:xfrm>
          <a:prstGeom prst="rect">
            <a:avLst/>
          </a:prstGeom>
        </p:spPr>
        <p:txBody>
          <a:bodyPr wrap="square">
            <a:spAutoFit/>
          </a:bodyPr>
          <a:lstStyle/>
          <a:p>
            <a:pPr lvl="0">
              <a:defRPr/>
            </a:pPr>
            <a:r>
              <a:rPr kumimoji="0" lang="zh-TW" altLang="en-US"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私立學校</a:t>
            </a:r>
            <a:r>
              <a:rPr lang="zh-TW" altLang="en-US" sz="2000" spc="600" dirty="0">
                <a:solidFill>
                  <a:srgbClr val="0000FF"/>
                </a:solidFill>
                <a:highlight>
                  <a:srgbClr val="FFFF00"/>
                </a:highlight>
                <a:latin typeface="標楷體" panose="03000509000000000000" pitchFamily="65" charset="-120"/>
                <a:ea typeface="標楷體" panose="03000509000000000000" pitchFamily="65" charset="-120"/>
                <a:cs typeface="+mn-ea"/>
                <a:sym typeface="+mn-lt"/>
              </a:rPr>
              <a:t>新進</a:t>
            </a:r>
            <a:r>
              <a:rPr kumimoji="0" lang="zh-TW" altLang="en-US"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教職員敘薪</a:t>
            </a:r>
            <a:r>
              <a:rPr kumimoji="0" lang="en-US" altLang="zh-TW"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a:t>
            </a:r>
            <a:r>
              <a:rPr kumimoji="0" lang="zh-TW" altLang="en-US"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起敘</a:t>
            </a:r>
            <a:r>
              <a:rPr kumimoji="0" lang="en-US" altLang="zh-TW" sz="2000" b="0" i="0" u="none" strike="noStrike" kern="1200" cap="none" spc="60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rPr>
              <a:t>)</a:t>
            </a:r>
            <a:endParaRPr kumimoji="0" lang="en-US" altLang="zh-TW" sz="2000" b="0" i="0" u="none" strike="noStrike" kern="1200" cap="none" spc="0" normalizeH="0" baseline="0" noProof="0" dirty="0">
              <a:ln>
                <a:noFill/>
              </a:ln>
              <a:solidFill>
                <a:srgbClr val="0000FF"/>
              </a:solidFill>
              <a:effectLst/>
              <a:highlight>
                <a:srgbClr val="FFFF00"/>
              </a:highlight>
              <a:uLnTx/>
              <a:uFillTx/>
              <a:latin typeface="標楷體" panose="03000509000000000000" pitchFamily="65" charset="-120"/>
              <a:ea typeface="標楷體" panose="03000509000000000000" pitchFamily="65" charset="-120"/>
              <a:cs typeface="+mn-ea"/>
              <a:sym typeface="+mn-lt"/>
            </a:endParaRPr>
          </a:p>
        </p:txBody>
      </p:sp>
    </p:spTree>
    <p:extLst>
      <p:ext uri="{BB962C8B-B14F-4D97-AF65-F5344CB8AC3E}">
        <p14:creationId xmlns:p14="http://schemas.microsoft.com/office/powerpoint/2010/main" val="88018201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83D950-1C44-F86B-1892-492F540763B0}"/>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75BC791C-2812-84A3-5E51-8FF48496F9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2" name="投影片編號版面配置區 11">
            <a:extLst>
              <a:ext uri="{FF2B5EF4-FFF2-40B4-BE49-F238E27FC236}">
                <a16:creationId xmlns:a16="http://schemas.microsoft.com/office/drawing/2014/main" id="{604E9C95-566A-907F-4753-6769AF4A6000}"/>
              </a:ext>
            </a:extLst>
          </p:cNvPr>
          <p:cNvSpPr>
            <a:spLocks noGrp="1"/>
          </p:cNvSpPr>
          <p:nvPr>
            <p:ph type="sldNum" sz="quarter" idx="12"/>
          </p:nvPr>
        </p:nvSpPr>
        <p:spPr/>
        <p:txBody>
          <a:bodyPr/>
          <a:lstStyle/>
          <a:p>
            <a:fld id="{7BD80B0F-6881-4047-A1BD-5901B0F00B99}" type="slidenum">
              <a:rPr lang="zh-CN" altLang="en-US" smtClean="0"/>
              <a:t>80</a:t>
            </a:fld>
            <a:endParaRPr lang="zh-CN" altLang="en-US" dirty="0"/>
          </a:p>
        </p:txBody>
      </p:sp>
      <p:sp>
        <p:nvSpPr>
          <p:cNvPr id="25" name="矩形 8">
            <a:extLst>
              <a:ext uri="{FF2B5EF4-FFF2-40B4-BE49-F238E27FC236}">
                <a16:creationId xmlns:a16="http://schemas.microsoft.com/office/drawing/2014/main" id="{846807CF-6DA1-F461-44C9-ACAA4ACF4309}"/>
              </a:ext>
            </a:extLst>
          </p:cNvPr>
          <p:cNvSpPr/>
          <p:nvPr/>
        </p:nvSpPr>
        <p:spPr>
          <a:xfrm>
            <a:off x="1759419" y="414130"/>
            <a:ext cx="2675823" cy="584775"/>
          </a:xfrm>
          <a:prstGeom prst="rect">
            <a:avLst/>
          </a:prstGeom>
          <a:solidFill>
            <a:schemeClr val="bg2">
              <a:lumMod val="90000"/>
            </a:schemeClr>
          </a:solidFill>
        </p:spPr>
        <p:txBody>
          <a:bodyPr wrap="square">
            <a:spAutoFit/>
          </a:bodyPr>
          <a:lstStyle/>
          <a:p>
            <a:pPr algn="ctr"/>
            <a:r>
              <a:rPr lang="zh-TW" altLang="en-US" sz="3200" b="1" spc="225" dirty="0">
                <a:solidFill>
                  <a:schemeClr val="bg1"/>
                </a:solidFill>
                <a:effectLst>
                  <a:outerShdw blurRad="38100" dist="38100" dir="2700000" algn="tl">
                    <a:srgbClr val="000000">
                      <a:alpha val="43137"/>
                    </a:srgbClr>
                  </a:outerShdw>
                </a:effectLst>
                <a:latin typeface="微軟正黑體" panose="020B0604030504040204" pitchFamily="34" charset="-120"/>
                <a:cs typeface="+mn-ea"/>
                <a:sym typeface="+mn-lt"/>
              </a:rPr>
              <a:t>獲獎紀錄</a:t>
            </a:r>
            <a:endParaRPr lang="en-US" altLang="zh-TW" sz="3200" b="1" spc="600" dirty="0">
              <a:solidFill>
                <a:srgbClr val="0000FF"/>
              </a:solidFill>
              <a:latin typeface="標楷體" panose="03000509000000000000" pitchFamily="65" charset="-120"/>
              <a:ea typeface="標楷體" panose="03000509000000000000" pitchFamily="65" charset="-120"/>
              <a:cs typeface="+mn-ea"/>
              <a:sym typeface="+mn-lt"/>
            </a:endParaRPr>
          </a:p>
        </p:txBody>
      </p:sp>
      <p:sp>
        <p:nvSpPr>
          <p:cNvPr id="5" name="object 4">
            <a:extLst>
              <a:ext uri="{FF2B5EF4-FFF2-40B4-BE49-F238E27FC236}">
                <a16:creationId xmlns:a16="http://schemas.microsoft.com/office/drawing/2014/main" id="{A1463A24-9E43-D2C8-54D8-FBE2F13AFE30}"/>
              </a:ext>
            </a:extLst>
          </p:cNvPr>
          <p:cNvSpPr/>
          <p:nvPr/>
        </p:nvSpPr>
        <p:spPr>
          <a:xfrm>
            <a:off x="1793083" y="1140580"/>
            <a:ext cx="2276856" cy="719315"/>
          </a:xfrm>
          <a:prstGeom prst="rect">
            <a:avLst/>
          </a:prstGeom>
          <a:blipFill>
            <a:blip r:embed="rId4" cstate="print"/>
            <a:stretch>
              <a:fillRect/>
            </a:stretch>
          </a:blipFill>
        </p:spPr>
        <p:txBody>
          <a:bodyPr wrap="square" lIns="0" tIns="0" rIns="0" bIns="0" rtlCol="0"/>
          <a:lstStyle/>
          <a:p>
            <a:endParaRPr/>
          </a:p>
        </p:txBody>
      </p:sp>
      <p:sp>
        <p:nvSpPr>
          <p:cNvPr id="7" name="object 5">
            <a:extLst>
              <a:ext uri="{FF2B5EF4-FFF2-40B4-BE49-F238E27FC236}">
                <a16:creationId xmlns:a16="http://schemas.microsoft.com/office/drawing/2014/main" id="{9E4BD884-5382-CCE1-398A-0882987A6C48}"/>
              </a:ext>
            </a:extLst>
          </p:cNvPr>
          <p:cNvSpPr/>
          <p:nvPr/>
        </p:nvSpPr>
        <p:spPr>
          <a:xfrm>
            <a:off x="1873854" y="1221340"/>
            <a:ext cx="2048256" cy="490727"/>
          </a:xfrm>
          <a:prstGeom prst="rect">
            <a:avLst/>
          </a:prstGeom>
          <a:blipFill>
            <a:blip r:embed="rId5" cstate="print"/>
            <a:stretch>
              <a:fillRect/>
            </a:stretch>
          </a:blipFill>
        </p:spPr>
        <p:txBody>
          <a:bodyPr wrap="square" lIns="0" tIns="0" rIns="0" bIns="0" rtlCol="0"/>
          <a:lstStyle/>
          <a:p>
            <a:endParaRPr/>
          </a:p>
        </p:txBody>
      </p:sp>
      <p:sp>
        <p:nvSpPr>
          <p:cNvPr id="9" name="object 6">
            <a:extLst>
              <a:ext uri="{FF2B5EF4-FFF2-40B4-BE49-F238E27FC236}">
                <a16:creationId xmlns:a16="http://schemas.microsoft.com/office/drawing/2014/main" id="{A5030765-3EA9-A626-34B1-2E3AA89CF680}"/>
              </a:ext>
            </a:extLst>
          </p:cNvPr>
          <p:cNvSpPr/>
          <p:nvPr/>
        </p:nvSpPr>
        <p:spPr>
          <a:xfrm>
            <a:off x="1845279" y="1192765"/>
            <a:ext cx="2105660" cy="548005"/>
          </a:xfrm>
          <a:custGeom>
            <a:avLst/>
            <a:gdLst/>
            <a:ahLst/>
            <a:cxnLst/>
            <a:rect l="l" t="t" r="r" b="b"/>
            <a:pathLst>
              <a:path w="2105660" h="548005">
                <a:moveTo>
                  <a:pt x="0" y="547877"/>
                </a:moveTo>
                <a:lnTo>
                  <a:pt x="2105406" y="547877"/>
                </a:lnTo>
                <a:lnTo>
                  <a:pt x="2105406" y="0"/>
                </a:lnTo>
                <a:lnTo>
                  <a:pt x="0" y="0"/>
                </a:lnTo>
                <a:lnTo>
                  <a:pt x="0" y="547877"/>
                </a:lnTo>
                <a:close/>
              </a:path>
            </a:pathLst>
          </a:custGeom>
          <a:ln w="57150">
            <a:solidFill>
              <a:srgbClr val="000000"/>
            </a:solidFill>
          </a:ln>
        </p:spPr>
        <p:txBody>
          <a:bodyPr wrap="square" lIns="0" tIns="0" rIns="0" bIns="0" rtlCol="0"/>
          <a:lstStyle/>
          <a:p>
            <a:endParaRPr/>
          </a:p>
        </p:txBody>
      </p:sp>
      <p:sp>
        <p:nvSpPr>
          <p:cNvPr id="11" name="object 7">
            <a:extLst>
              <a:ext uri="{FF2B5EF4-FFF2-40B4-BE49-F238E27FC236}">
                <a16:creationId xmlns:a16="http://schemas.microsoft.com/office/drawing/2014/main" id="{E5E78B34-0647-4E41-EAE6-90D72F131F4B}"/>
              </a:ext>
            </a:extLst>
          </p:cNvPr>
          <p:cNvSpPr/>
          <p:nvPr/>
        </p:nvSpPr>
        <p:spPr>
          <a:xfrm>
            <a:off x="1880699" y="4297596"/>
            <a:ext cx="2269326" cy="728569"/>
          </a:xfrm>
          <a:prstGeom prst="rect">
            <a:avLst/>
          </a:prstGeom>
          <a:blipFill>
            <a:blip r:embed="rId6" cstate="print"/>
            <a:stretch>
              <a:fillRect/>
            </a:stretch>
          </a:blipFill>
        </p:spPr>
        <p:txBody>
          <a:bodyPr wrap="square" lIns="0" tIns="0" rIns="0" bIns="0" rtlCol="0"/>
          <a:lstStyle/>
          <a:p>
            <a:endParaRPr/>
          </a:p>
        </p:txBody>
      </p:sp>
      <p:sp>
        <p:nvSpPr>
          <p:cNvPr id="13" name="object 8">
            <a:extLst>
              <a:ext uri="{FF2B5EF4-FFF2-40B4-BE49-F238E27FC236}">
                <a16:creationId xmlns:a16="http://schemas.microsoft.com/office/drawing/2014/main" id="{4C8428C3-302D-3432-1C17-6C31AB19CE74}"/>
              </a:ext>
            </a:extLst>
          </p:cNvPr>
          <p:cNvSpPr/>
          <p:nvPr/>
        </p:nvSpPr>
        <p:spPr>
          <a:xfrm>
            <a:off x="1943244" y="4360141"/>
            <a:ext cx="2068068" cy="527304"/>
          </a:xfrm>
          <a:prstGeom prst="rect">
            <a:avLst/>
          </a:prstGeom>
          <a:blipFill>
            <a:blip r:embed="rId7" cstate="print"/>
            <a:stretch>
              <a:fillRect/>
            </a:stretch>
          </a:blipFill>
        </p:spPr>
        <p:txBody>
          <a:bodyPr wrap="square" lIns="0" tIns="0" rIns="0" bIns="0" rtlCol="0"/>
          <a:lstStyle/>
          <a:p>
            <a:endParaRPr/>
          </a:p>
        </p:txBody>
      </p:sp>
      <p:sp>
        <p:nvSpPr>
          <p:cNvPr id="15" name="object 9">
            <a:extLst>
              <a:ext uri="{FF2B5EF4-FFF2-40B4-BE49-F238E27FC236}">
                <a16:creationId xmlns:a16="http://schemas.microsoft.com/office/drawing/2014/main" id="{36538FDB-27EA-08E3-3304-DCEC54E5D041}"/>
              </a:ext>
            </a:extLst>
          </p:cNvPr>
          <p:cNvSpPr/>
          <p:nvPr/>
        </p:nvSpPr>
        <p:spPr>
          <a:xfrm>
            <a:off x="1922376" y="4342468"/>
            <a:ext cx="2125345" cy="584835"/>
          </a:xfrm>
          <a:custGeom>
            <a:avLst/>
            <a:gdLst/>
            <a:ahLst/>
            <a:cxnLst/>
            <a:rect l="l" t="t" r="r" b="b"/>
            <a:pathLst>
              <a:path w="2125345" h="584835">
                <a:moveTo>
                  <a:pt x="0" y="584454"/>
                </a:moveTo>
                <a:lnTo>
                  <a:pt x="2125218" y="584454"/>
                </a:lnTo>
                <a:lnTo>
                  <a:pt x="2125218" y="0"/>
                </a:lnTo>
                <a:lnTo>
                  <a:pt x="0" y="0"/>
                </a:lnTo>
                <a:lnTo>
                  <a:pt x="0" y="584454"/>
                </a:lnTo>
                <a:close/>
              </a:path>
            </a:pathLst>
          </a:custGeom>
          <a:ln w="57150">
            <a:solidFill>
              <a:srgbClr val="000000"/>
            </a:solidFill>
          </a:ln>
        </p:spPr>
        <p:txBody>
          <a:bodyPr wrap="square" lIns="0" tIns="0" rIns="0" bIns="0" rtlCol="0"/>
          <a:lstStyle/>
          <a:p>
            <a:endParaRPr/>
          </a:p>
        </p:txBody>
      </p:sp>
      <p:sp>
        <p:nvSpPr>
          <p:cNvPr id="17" name="object 10">
            <a:extLst>
              <a:ext uri="{FF2B5EF4-FFF2-40B4-BE49-F238E27FC236}">
                <a16:creationId xmlns:a16="http://schemas.microsoft.com/office/drawing/2014/main" id="{CE09CED7-CB91-26C8-F1F3-4407F2452A5E}"/>
              </a:ext>
            </a:extLst>
          </p:cNvPr>
          <p:cNvSpPr txBox="1"/>
          <p:nvPr/>
        </p:nvSpPr>
        <p:spPr>
          <a:xfrm>
            <a:off x="4157611" y="1187538"/>
            <a:ext cx="4040375" cy="533864"/>
          </a:xfrm>
          <a:prstGeom prst="rect">
            <a:avLst/>
          </a:prstGeom>
        </p:spPr>
        <p:txBody>
          <a:bodyPr vert="horz" wrap="square" lIns="0" tIns="12700" rIns="0" bIns="0" rtlCol="0">
            <a:spAutoFit/>
          </a:bodyPr>
          <a:lstStyle/>
          <a:p>
            <a:pPr marL="12700" marR="5080">
              <a:lnSpc>
                <a:spcPct val="110000"/>
              </a:lnSpc>
              <a:spcBef>
                <a:spcPts val="100"/>
              </a:spcBef>
            </a:pPr>
            <a:r>
              <a:rPr sz="1600" b="1" spc="-5" dirty="0">
                <a:solidFill>
                  <a:srgbClr val="002060"/>
                </a:solidFill>
                <a:latin typeface="微軟正黑體"/>
                <a:cs typeface="微軟正黑體"/>
              </a:rPr>
              <a:t>2015：Best </a:t>
            </a:r>
            <a:r>
              <a:rPr sz="1600" b="1" spc="-25" dirty="0">
                <a:solidFill>
                  <a:srgbClr val="002060"/>
                </a:solidFill>
                <a:latin typeface="微軟正黑體"/>
                <a:cs typeface="微軟正黑體"/>
              </a:rPr>
              <a:t>Newcomer, </a:t>
            </a:r>
            <a:r>
              <a:rPr sz="1600" b="1" spc="-15" dirty="0">
                <a:solidFill>
                  <a:srgbClr val="002060"/>
                </a:solidFill>
                <a:latin typeface="微軟正黑體"/>
                <a:cs typeface="微軟正黑體"/>
              </a:rPr>
              <a:t>Pension </a:t>
            </a:r>
            <a:r>
              <a:rPr sz="1600" b="1" spc="-5" dirty="0">
                <a:solidFill>
                  <a:srgbClr val="002060"/>
                </a:solidFill>
                <a:latin typeface="微軟正黑體"/>
                <a:cs typeface="微軟正黑體"/>
              </a:rPr>
              <a:t>Fund  2018</a:t>
            </a:r>
            <a:r>
              <a:rPr lang="en-US" altLang="zh-TW" sz="1600" b="1" spc="-5" dirty="0">
                <a:solidFill>
                  <a:srgbClr val="002060"/>
                </a:solidFill>
                <a:latin typeface="微軟正黑體"/>
                <a:cs typeface="微軟正黑體"/>
              </a:rPr>
              <a:t>~</a:t>
            </a:r>
            <a:r>
              <a:rPr lang="fr-FR" altLang="zh-TW" sz="1600" b="1" spc="-10" dirty="0">
                <a:solidFill>
                  <a:srgbClr val="FF3399"/>
                </a:solidFill>
                <a:latin typeface="微軟正黑體"/>
                <a:cs typeface="微軟正黑體"/>
              </a:rPr>
              <a:t>202</a:t>
            </a:r>
            <a:r>
              <a:rPr lang="en-US" altLang="zh-TW" sz="1600" b="1" spc="-10" dirty="0">
                <a:solidFill>
                  <a:srgbClr val="FF3399"/>
                </a:solidFill>
                <a:latin typeface="微軟正黑體"/>
                <a:cs typeface="微軟正黑體"/>
              </a:rPr>
              <a:t>6</a:t>
            </a:r>
            <a:r>
              <a:rPr lang="zh-TW" altLang="fr-FR" sz="1600" b="1" spc="-5" dirty="0">
                <a:latin typeface="微軟正黑體"/>
                <a:cs typeface="微軟正黑體"/>
              </a:rPr>
              <a:t>：</a:t>
            </a:r>
            <a:r>
              <a:rPr lang="fr-FR" altLang="zh-TW" sz="1600" b="1" spc="-5" dirty="0">
                <a:latin typeface="微軟正黑體"/>
                <a:cs typeface="微軟正黑體"/>
              </a:rPr>
              <a:t>Best </a:t>
            </a:r>
            <a:r>
              <a:rPr lang="fr-FR" altLang="zh-TW" sz="1600" b="1" spc="-15" dirty="0">
                <a:latin typeface="微軟正黑體"/>
                <a:cs typeface="微軟正黑體"/>
              </a:rPr>
              <a:t>Pension </a:t>
            </a:r>
            <a:r>
              <a:rPr lang="fr-FR" altLang="zh-TW" sz="1600" b="1" spc="-5" dirty="0">
                <a:latin typeface="微軟正黑體"/>
                <a:cs typeface="微軟正黑體"/>
              </a:rPr>
              <a:t>Plan</a:t>
            </a:r>
            <a:r>
              <a:rPr lang="fr-FR" altLang="zh-TW" sz="1600" b="1" spc="5" dirty="0">
                <a:latin typeface="微軟正黑體"/>
                <a:cs typeface="微軟正黑體"/>
              </a:rPr>
              <a:t> </a:t>
            </a:r>
            <a:r>
              <a:rPr lang="fr-FR" altLang="zh-TW" sz="1600" b="1" spc="-10" dirty="0">
                <a:latin typeface="微軟正黑體"/>
                <a:cs typeface="微軟正黑體"/>
              </a:rPr>
              <a:t>Sponsor</a:t>
            </a:r>
            <a:endParaRPr lang="fr-FR" altLang="zh-TW" sz="1600" dirty="0">
              <a:latin typeface="微軟正黑體"/>
              <a:cs typeface="微軟正黑體"/>
            </a:endParaRPr>
          </a:p>
        </p:txBody>
      </p:sp>
      <p:sp>
        <p:nvSpPr>
          <p:cNvPr id="19" name="object 11">
            <a:extLst>
              <a:ext uri="{FF2B5EF4-FFF2-40B4-BE49-F238E27FC236}">
                <a16:creationId xmlns:a16="http://schemas.microsoft.com/office/drawing/2014/main" id="{9F48748E-E533-A71C-C85E-E17E1665C4F8}"/>
              </a:ext>
            </a:extLst>
          </p:cNvPr>
          <p:cNvSpPr txBox="1"/>
          <p:nvPr/>
        </p:nvSpPr>
        <p:spPr>
          <a:xfrm>
            <a:off x="8197986" y="1178203"/>
            <a:ext cx="2052320" cy="533864"/>
          </a:xfrm>
          <a:prstGeom prst="rect">
            <a:avLst/>
          </a:prstGeom>
        </p:spPr>
        <p:txBody>
          <a:bodyPr vert="horz" wrap="square" lIns="0" tIns="12700" rIns="0" bIns="0" rtlCol="0">
            <a:spAutoFit/>
          </a:bodyPr>
          <a:lstStyle/>
          <a:p>
            <a:pPr marL="12700" marR="5080" indent="7620">
              <a:lnSpc>
                <a:spcPct val="110000"/>
              </a:lnSpc>
              <a:spcBef>
                <a:spcPts val="100"/>
              </a:spcBef>
            </a:pPr>
            <a:r>
              <a:rPr sz="1600" b="1" spc="-5" dirty="0" err="1">
                <a:solidFill>
                  <a:schemeClr val="accent5">
                    <a:lumMod val="75000"/>
                  </a:schemeClr>
                </a:solidFill>
                <a:latin typeface="微軟正黑體" panose="020B0604030504040204" pitchFamily="34" charset="-120"/>
                <a:ea typeface="微軟正黑體" panose="020B0604030504040204" pitchFamily="34" charset="-120"/>
                <a:cs typeface="微軟正黑體"/>
              </a:rPr>
              <a:t>退休基金最佳新人獎</a:t>
            </a:r>
            <a:r>
              <a:rPr sz="1600" b="1" spc="-5" dirty="0">
                <a:solidFill>
                  <a:srgbClr val="002060"/>
                </a:solidFill>
                <a:latin typeface="微軟正黑體" panose="020B0604030504040204" pitchFamily="34" charset="-120"/>
                <a:ea typeface="微軟正黑體" panose="020B0604030504040204" pitchFamily="34" charset="-120"/>
                <a:cs typeface="微軟正黑體"/>
              </a:rPr>
              <a:t> </a:t>
            </a:r>
            <a:r>
              <a:rPr lang="zh-TW" altLang="en-US" sz="1600" b="1" spc="-5" dirty="0">
                <a:solidFill>
                  <a:srgbClr val="FF3399"/>
                </a:solidFill>
                <a:latin typeface="微軟正黑體" panose="020B0604030504040204" pitchFamily="34" charset="-120"/>
                <a:ea typeface="微軟正黑體" panose="020B0604030504040204" pitchFamily="34" charset="-120"/>
                <a:cs typeface="微軟正黑體"/>
              </a:rPr>
              <a:t>退休基金最佳管理者獎</a:t>
            </a:r>
            <a:endParaRPr sz="1600" dirty="0">
              <a:latin typeface="微軟正黑體" panose="020B0604030504040204" pitchFamily="34" charset="-120"/>
              <a:ea typeface="微軟正黑體" panose="020B0604030504040204" pitchFamily="34" charset="-120"/>
              <a:cs typeface="微軟正黑體"/>
            </a:endParaRPr>
          </a:p>
        </p:txBody>
      </p:sp>
      <p:sp>
        <p:nvSpPr>
          <p:cNvPr id="21" name="object 12">
            <a:extLst>
              <a:ext uri="{FF2B5EF4-FFF2-40B4-BE49-F238E27FC236}">
                <a16:creationId xmlns:a16="http://schemas.microsoft.com/office/drawing/2014/main" id="{ABDF9BBC-8C3B-809A-5072-98A8BEF9C2E2}"/>
              </a:ext>
            </a:extLst>
          </p:cNvPr>
          <p:cNvSpPr/>
          <p:nvPr/>
        </p:nvSpPr>
        <p:spPr>
          <a:xfrm>
            <a:off x="4047721" y="4107608"/>
            <a:ext cx="2924556" cy="1351788"/>
          </a:xfrm>
          <a:prstGeom prst="rect">
            <a:avLst/>
          </a:prstGeom>
          <a:blipFill>
            <a:blip r:embed="rId8" cstate="print"/>
            <a:stretch>
              <a:fillRect/>
            </a:stretch>
          </a:blipFill>
        </p:spPr>
        <p:txBody>
          <a:bodyPr wrap="square" lIns="0" tIns="0" rIns="0" bIns="0" rtlCol="0"/>
          <a:lstStyle/>
          <a:p>
            <a:endParaRPr/>
          </a:p>
        </p:txBody>
      </p:sp>
      <p:sp>
        <p:nvSpPr>
          <p:cNvPr id="23" name="object 13">
            <a:extLst>
              <a:ext uri="{FF2B5EF4-FFF2-40B4-BE49-F238E27FC236}">
                <a16:creationId xmlns:a16="http://schemas.microsoft.com/office/drawing/2014/main" id="{2A0548ED-2A02-5357-6AE1-27751BE43251}"/>
              </a:ext>
            </a:extLst>
          </p:cNvPr>
          <p:cNvSpPr txBox="1"/>
          <p:nvPr/>
        </p:nvSpPr>
        <p:spPr>
          <a:xfrm>
            <a:off x="1902644" y="4365970"/>
            <a:ext cx="7395849" cy="1392048"/>
          </a:xfrm>
          <a:prstGeom prst="rect">
            <a:avLst/>
          </a:prstGeom>
        </p:spPr>
        <p:txBody>
          <a:bodyPr vert="horz" wrap="square" lIns="0" tIns="12065" rIns="0" bIns="0" rtlCol="0">
            <a:spAutoFit/>
          </a:bodyPr>
          <a:lstStyle/>
          <a:p>
            <a:pPr marR="225425" algn="ctr">
              <a:lnSpc>
                <a:spcPct val="100000"/>
              </a:lnSpc>
            </a:pPr>
            <a:r>
              <a:rPr sz="4000" b="1" spc="-5" dirty="0" err="1">
                <a:solidFill>
                  <a:srgbClr val="375F92"/>
                </a:solidFill>
                <a:latin typeface="微軟正黑體"/>
                <a:cs typeface="微軟正黑體"/>
              </a:rPr>
              <a:t>財資雜誌</a:t>
            </a:r>
            <a:endParaRPr lang="en-US" sz="4000" dirty="0">
              <a:latin typeface="微軟正黑體"/>
              <a:cs typeface="微軟正黑體"/>
            </a:endParaRPr>
          </a:p>
          <a:p>
            <a:pPr marL="12700">
              <a:lnSpc>
                <a:spcPct val="100000"/>
              </a:lnSpc>
              <a:tabLst>
                <a:tab pos="5100320" algn="l"/>
              </a:tabLst>
            </a:pPr>
            <a:endParaRPr lang="en-US" sz="1600" b="1" spc="-10" dirty="0">
              <a:solidFill>
                <a:srgbClr val="001F5F"/>
              </a:solidFill>
              <a:latin typeface="微軟正黑體"/>
              <a:cs typeface="微軟正黑體"/>
            </a:endParaRPr>
          </a:p>
          <a:p>
            <a:pPr marL="12700">
              <a:lnSpc>
                <a:spcPct val="100000"/>
              </a:lnSpc>
              <a:tabLst>
                <a:tab pos="5100320" algn="l"/>
              </a:tabLst>
            </a:pPr>
            <a:r>
              <a:rPr lang="en-US" sz="1600" b="1" spc="-10" dirty="0">
                <a:solidFill>
                  <a:srgbClr val="001F5F"/>
                </a:solidFill>
                <a:latin typeface="微軟正黑體"/>
                <a:cs typeface="微軟正黑體"/>
              </a:rPr>
              <a:t>2018</a:t>
            </a:r>
            <a:r>
              <a:rPr lang="en-US" sz="1600" b="1" spc="-5" dirty="0">
                <a:solidFill>
                  <a:srgbClr val="001F5F"/>
                </a:solidFill>
                <a:latin typeface="微軟正黑體"/>
                <a:cs typeface="微軟正黑體"/>
              </a:rPr>
              <a:t>：</a:t>
            </a:r>
            <a:r>
              <a:rPr lang="en-US" sz="1600" b="1" spc="-10" dirty="0">
                <a:solidFill>
                  <a:srgbClr val="001F5F"/>
                </a:solidFill>
                <a:latin typeface="微軟正黑體"/>
                <a:cs typeface="微軟正黑體"/>
              </a:rPr>
              <a:t>PEN</a:t>
            </a:r>
            <a:r>
              <a:rPr lang="en-US" sz="1600" b="1" spc="-5" dirty="0">
                <a:solidFill>
                  <a:srgbClr val="001F5F"/>
                </a:solidFill>
                <a:latin typeface="微軟正黑體"/>
                <a:cs typeface="微軟正黑體"/>
              </a:rPr>
              <a:t>SI</a:t>
            </a:r>
            <a:r>
              <a:rPr lang="en-US" sz="1600" b="1" dirty="0">
                <a:solidFill>
                  <a:srgbClr val="001F5F"/>
                </a:solidFill>
                <a:latin typeface="微軟正黑體"/>
                <a:cs typeface="微軟正黑體"/>
              </a:rPr>
              <a:t>O</a:t>
            </a:r>
            <a:r>
              <a:rPr lang="en-US" sz="1600" b="1" spc="-5" dirty="0">
                <a:solidFill>
                  <a:srgbClr val="001F5F"/>
                </a:solidFill>
                <a:latin typeface="微軟正黑體"/>
                <a:cs typeface="微軟正黑體"/>
              </a:rPr>
              <a:t>N</a:t>
            </a:r>
            <a:r>
              <a:rPr lang="en-US" sz="1600" b="1" spc="-15" dirty="0">
                <a:solidFill>
                  <a:srgbClr val="001F5F"/>
                </a:solidFill>
                <a:latin typeface="微軟正黑體"/>
                <a:cs typeface="微軟正黑體"/>
              </a:rPr>
              <a:t> </a:t>
            </a:r>
            <a:r>
              <a:rPr lang="en-US" sz="1600" b="1" spc="-5" dirty="0">
                <a:solidFill>
                  <a:srgbClr val="001F5F"/>
                </a:solidFill>
                <a:latin typeface="微軟正黑體"/>
                <a:cs typeface="微軟正黑體"/>
              </a:rPr>
              <a:t>F</a:t>
            </a:r>
            <a:r>
              <a:rPr lang="en-US" sz="1600" b="1" dirty="0">
                <a:solidFill>
                  <a:srgbClr val="001F5F"/>
                </a:solidFill>
                <a:latin typeface="微軟正黑體"/>
                <a:cs typeface="微軟正黑體"/>
              </a:rPr>
              <a:t>U</a:t>
            </a:r>
            <a:r>
              <a:rPr lang="en-US" sz="1600" b="1" spc="-5" dirty="0">
                <a:solidFill>
                  <a:srgbClr val="001F5F"/>
                </a:solidFill>
                <a:latin typeface="微軟正黑體"/>
                <a:cs typeface="微軟正黑體"/>
              </a:rPr>
              <a:t>ND</a:t>
            </a:r>
            <a:r>
              <a:rPr lang="en-US" sz="1600" b="1" dirty="0">
                <a:solidFill>
                  <a:srgbClr val="001F5F"/>
                </a:solidFill>
                <a:latin typeface="微軟正黑體"/>
                <a:cs typeface="微軟正黑體"/>
              </a:rPr>
              <a:t> </a:t>
            </a:r>
            <a:r>
              <a:rPr lang="en-US" sz="1600" b="1" spc="-5" dirty="0">
                <a:solidFill>
                  <a:srgbClr val="001F5F"/>
                </a:solidFill>
                <a:latin typeface="微軟正黑體"/>
                <a:cs typeface="微軟正黑體"/>
              </a:rPr>
              <a:t>OF</a:t>
            </a:r>
            <a:r>
              <a:rPr lang="en-US" sz="1600" b="1" dirty="0">
                <a:solidFill>
                  <a:srgbClr val="001F5F"/>
                </a:solidFill>
                <a:latin typeface="微軟正黑體"/>
                <a:cs typeface="微軟正黑體"/>
              </a:rPr>
              <a:t> </a:t>
            </a:r>
            <a:r>
              <a:rPr lang="en-US" sz="1600" b="1" spc="-15" dirty="0">
                <a:solidFill>
                  <a:srgbClr val="001F5F"/>
                </a:solidFill>
                <a:latin typeface="微軟正黑體"/>
                <a:cs typeface="微軟正黑體"/>
              </a:rPr>
              <a:t>T</a:t>
            </a:r>
            <a:r>
              <a:rPr lang="en-US" sz="1600" b="1" spc="-10" dirty="0">
                <a:solidFill>
                  <a:srgbClr val="001F5F"/>
                </a:solidFill>
                <a:latin typeface="微軟正黑體"/>
                <a:cs typeface="微軟正黑體"/>
              </a:rPr>
              <a:t>H</a:t>
            </a:r>
            <a:r>
              <a:rPr lang="en-US" sz="1600" b="1" spc="-5" dirty="0">
                <a:solidFill>
                  <a:srgbClr val="001F5F"/>
                </a:solidFill>
                <a:latin typeface="微軟正黑體"/>
                <a:cs typeface="微軟正黑體"/>
              </a:rPr>
              <a:t>E </a:t>
            </a:r>
            <a:r>
              <a:rPr lang="en-US" sz="1600" b="1" spc="-10" dirty="0">
                <a:solidFill>
                  <a:srgbClr val="001F5F"/>
                </a:solidFill>
                <a:latin typeface="微軟正黑體"/>
                <a:cs typeface="微軟正黑體"/>
              </a:rPr>
              <a:t>Y</a:t>
            </a:r>
            <a:r>
              <a:rPr lang="en-US" sz="1600" b="1" dirty="0">
                <a:solidFill>
                  <a:srgbClr val="001F5F"/>
                </a:solidFill>
                <a:latin typeface="微軟正黑體"/>
                <a:cs typeface="微軟正黑體"/>
              </a:rPr>
              <a:t>E</a:t>
            </a:r>
            <a:r>
              <a:rPr lang="en-US" sz="1600" b="1" spc="-5" dirty="0">
                <a:solidFill>
                  <a:srgbClr val="001F5F"/>
                </a:solidFill>
                <a:latin typeface="微軟正黑體"/>
                <a:cs typeface="微軟正黑體"/>
              </a:rPr>
              <a:t>AR</a:t>
            </a:r>
            <a:r>
              <a:rPr lang="en-US" sz="1600" b="1" spc="5" dirty="0">
                <a:solidFill>
                  <a:srgbClr val="001F5F"/>
                </a:solidFill>
                <a:latin typeface="微軟正黑體"/>
                <a:cs typeface="微軟正黑體"/>
              </a:rPr>
              <a:t> </a:t>
            </a:r>
            <a:r>
              <a:rPr lang="en-US" sz="1600" b="1" spc="-5" dirty="0">
                <a:solidFill>
                  <a:srgbClr val="001F5F"/>
                </a:solidFill>
                <a:latin typeface="微軟正黑體"/>
                <a:cs typeface="微軟正黑體"/>
              </a:rPr>
              <a:t>RI</a:t>
            </a:r>
            <a:r>
              <a:rPr lang="en-US" sz="1600" b="1" dirty="0">
                <a:solidFill>
                  <a:srgbClr val="001F5F"/>
                </a:solidFill>
                <a:latin typeface="微軟正黑體"/>
                <a:cs typeface="微軟正黑體"/>
              </a:rPr>
              <a:t>S</a:t>
            </a:r>
            <a:r>
              <a:rPr lang="en-US" sz="1600" b="1" spc="-5" dirty="0">
                <a:solidFill>
                  <a:srgbClr val="001F5F"/>
                </a:solidFill>
                <a:latin typeface="微軟正黑體"/>
                <a:cs typeface="微軟正黑體"/>
              </a:rPr>
              <a:t>I</a:t>
            </a:r>
            <a:r>
              <a:rPr lang="en-US" sz="1600" b="1" dirty="0">
                <a:solidFill>
                  <a:srgbClr val="001F5F"/>
                </a:solidFill>
                <a:latin typeface="微軟正黑體"/>
                <a:cs typeface="微軟正黑體"/>
              </a:rPr>
              <a:t>N</a:t>
            </a:r>
            <a:r>
              <a:rPr lang="en-US" sz="1600" b="1" spc="-5" dirty="0">
                <a:solidFill>
                  <a:srgbClr val="001F5F"/>
                </a:solidFill>
                <a:latin typeface="微軟正黑體"/>
                <a:cs typeface="微軟正黑體"/>
              </a:rPr>
              <a:t>G</a:t>
            </a:r>
            <a:r>
              <a:rPr lang="en-US" sz="1600" b="1" spc="-20" dirty="0">
                <a:solidFill>
                  <a:srgbClr val="001F5F"/>
                </a:solidFill>
                <a:latin typeface="微軟正黑體"/>
                <a:cs typeface="微軟正黑體"/>
              </a:rPr>
              <a:t> </a:t>
            </a:r>
            <a:r>
              <a:rPr lang="en-US" sz="1600" b="1" spc="-10" dirty="0">
                <a:solidFill>
                  <a:srgbClr val="001F5F"/>
                </a:solidFill>
                <a:latin typeface="微軟正黑體"/>
                <a:cs typeface="微軟正黑體"/>
              </a:rPr>
              <a:t>S</a:t>
            </a:r>
            <a:r>
              <a:rPr lang="en-US" sz="1600" b="1" spc="-140" dirty="0">
                <a:solidFill>
                  <a:srgbClr val="001F5F"/>
                </a:solidFill>
                <a:latin typeface="微軟正黑體"/>
                <a:cs typeface="微軟正黑體"/>
              </a:rPr>
              <a:t>T</a:t>
            </a:r>
            <a:r>
              <a:rPr lang="en-US" sz="1600" b="1" spc="-5" dirty="0">
                <a:solidFill>
                  <a:srgbClr val="001F5F"/>
                </a:solidFill>
                <a:latin typeface="微軟正黑體"/>
                <a:cs typeface="微軟正黑體"/>
              </a:rPr>
              <a:t>AR</a:t>
            </a:r>
            <a:r>
              <a:rPr lang="zh-TW" altLang="en-US" sz="1600" b="1" spc="-5" dirty="0">
                <a:solidFill>
                  <a:srgbClr val="001F5F"/>
                </a:solidFill>
                <a:latin typeface="微軟正黑體"/>
                <a:cs typeface="微軟正黑體"/>
              </a:rPr>
              <a:t>   </a:t>
            </a:r>
            <a:r>
              <a:rPr lang="zh-TW" altLang="en-US" sz="1600" b="1" spc="-5" dirty="0">
                <a:solidFill>
                  <a:schemeClr val="accent5">
                    <a:lumMod val="75000"/>
                  </a:schemeClr>
                </a:solidFill>
                <a:latin typeface="微軟正黑體" panose="020B0604030504040204" pitchFamily="34" charset="-120"/>
                <a:ea typeface="微軟正黑體" panose="020B0604030504040204" pitchFamily="34" charset="-120"/>
                <a:cs typeface="微軟正黑體"/>
              </a:rPr>
              <a:t>年度退休基金明日之星獎</a:t>
            </a:r>
            <a:endParaRPr lang="zh-TW" altLang="en-US" sz="1600" dirty="0">
              <a:solidFill>
                <a:schemeClr val="accent5">
                  <a:lumMod val="75000"/>
                </a:schemeClr>
              </a:solidFill>
              <a:latin typeface="微軟正黑體" panose="020B0604030504040204" pitchFamily="34" charset="-120"/>
              <a:ea typeface="微軟正黑體" panose="020B0604030504040204" pitchFamily="34" charset="-120"/>
              <a:cs typeface="微軟正黑體"/>
            </a:endParaRPr>
          </a:p>
          <a:p>
            <a:pPr marL="12700">
              <a:lnSpc>
                <a:spcPct val="100000"/>
              </a:lnSpc>
              <a:spcBef>
                <a:spcPts val="195"/>
              </a:spcBef>
              <a:tabLst>
                <a:tab pos="3798570" algn="l"/>
              </a:tabLst>
            </a:pPr>
            <a:r>
              <a:rPr sz="1600" b="1" spc="-10" dirty="0">
                <a:solidFill>
                  <a:srgbClr val="1F487C"/>
                </a:solidFill>
                <a:latin typeface="微軟正黑體"/>
                <a:cs typeface="微軟正黑體"/>
              </a:rPr>
              <a:t>2023</a:t>
            </a:r>
            <a:r>
              <a:rPr lang="en-US" altLang="zh-TW" sz="1600" b="1" spc="-10" dirty="0">
                <a:solidFill>
                  <a:srgbClr val="1F487C"/>
                </a:solidFill>
                <a:latin typeface="微軟正黑體"/>
                <a:cs typeface="微軟正黑體"/>
              </a:rPr>
              <a:t>~</a:t>
            </a:r>
            <a:r>
              <a:rPr lang="en-US" altLang="zh-TW" sz="1600" b="1" spc="-10" dirty="0">
                <a:solidFill>
                  <a:srgbClr val="FF3399"/>
                </a:solidFill>
                <a:latin typeface="微軟正黑體" panose="020B0604030504040204" pitchFamily="34" charset="-120"/>
                <a:ea typeface="微軟正黑體" panose="020B0604030504040204" pitchFamily="34" charset="-120"/>
                <a:cs typeface="微軟正黑體"/>
              </a:rPr>
              <a:t>2026</a:t>
            </a:r>
            <a:r>
              <a:rPr lang="zh-TW" altLang="en-US" sz="1600" b="1" spc="-5" dirty="0">
                <a:solidFill>
                  <a:srgbClr val="FF3399"/>
                </a:solidFill>
                <a:latin typeface="微軟正黑體" panose="020B0604030504040204" pitchFamily="34" charset="-120"/>
                <a:ea typeface="微軟正黑體" panose="020B0604030504040204" pitchFamily="34" charset="-120"/>
                <a:cs typeface="微軟正黑體"/>
              </a:rPr>
              <a:t>：</a:t>
            </a:r>
            <a:r>
              <a:rPr lang="en-US" altLang="zh-TW" sz="1600" b="1" spc="5" dirty="0">
                <a:solidFill>
                  <a:srgbClr val="FF3399"/>
                </a:solidFill>
                <a:latin typeface="微軟正黑體" panose="020B0604030504040204" pitchFamily="34" charset="-120"/>
                <a:ea typeface="微軟正黑體" panose="020B0604030504040204" pitchFamily="34" charset="-120"/>
                <a:cs typeface="微軟正黑體"/>
              </a:rPr>
              <a:t> </a:t>
            </a:r>
            <a:r>
              <a:rPr lang="en-US" altLang="zh-TW" sz="1600" b="1" spc="-10" dirty="0">
                <a:solidFill>
                  <a:srgbClr val="FF3399"/>
                </a:solidFill>
                <a:latin typeface="微軟正黑體" panose="020B0604030504040204" pitchFamily="34" charset="-120"/>
                <a:ea typeface="微軟正黑體" panose="020B0604030504040204" pitchFamily="34" charset="-120"/>
                <a:cs typeface="微軟正黑體"/>
              </a:rPr>
              <a:t>PEN</a:t>
            </a:r>
            <a:r>
              <a:rPr lang="en-US" altLang="zh-TW" sz="1600" b="1" spc="-5" dirty="0">
                <a:solidFill>
                  <a:srgbClr val="FF3399"/>
                </a:solidFill>
                <a:latin typeface="微軟正黑體" panose="020B0604030504040204" pitchFamily="34" charset="-120"/>
                <a:ea typeface="微軟正黑體" panose="020B0604030504040204" pitchFamily="34" charset="-120"/>
                <a:cs typeface="微軟正黑體"/>
              </a:rPr>
              <a:t>SI</a:t>
            </a:r>
            <a:r>
              <a:rPr lang="en-US" altLang="zh-TW" sz="1600" b="1" dirty="0">
                <a:solidFill>
                  <a:srgbClr val="FF3399"/>
                </a:solidFill>
                <a:latin typeface="微軟正黑體" panose="020B0604030504040204" pitchFamily="34" charset="-120"/>
                <a:ea typeface="微軟正黑體" panose="020B0604030504040204" pitchFamily="34" charset="-120"/>
                <a:cs typeface="微軟正黑體"/>
              </a:rPr>
              <a:t>O</a:t>
            </a:r>
            <a:r>
              <a:rPr lang="en-US" altLang="zh-TW" sz="1600" b="1" spc="-5" dirty="0">
                <a:solidFill>
                  <a:srgbClr val="FF3399"/>
                </a:solidFill>
                <a:latin typeface="微軟正黑體" panose="020B0604030504040204" pitchFamily="34" charset="-120"/>
                <a:ea typeface="微軟正黑體" panose="020B0604030504040204" pitchFamily="34" charset="-120"/>
                <a:cs typeface="微軟正黑體"/>
              </a:rPr>
              <a:t>N</a:t>
            </a:r>
            <a:r>
              <a:rPr lang="en-US" altLang="zh-TW" sz="1600" b="1" spc="-15" dirty="0">
                <a:solidFill>
                  <a:srgbClr val="FF3399"/>
                </a:solidFill>
                <a:latin typeface="微軟正黑體" panose="020B0604030504040204" pitchFamily="34" charset="-120"/>
                <a:ea typeface="微軟正黑體" panose="020B0604030504040204" pitchFamily="34" charset="-120"/>
                <a:cs typeface="微軟正黑體"/>
              </a:rPr>
              <a:t> </a:t>
            </a:r>
            <a:r>
              <a:rPr lang="en-US" altLang="zh-TW" sz="1600" b="1" spc="-5" dirty="0">
                <a:solidFill>
                  <a:srgbClr val="FF3399"/>
                </a:solidFill>
                <a:latin typeface="微軟正黑體" panose="020B0604030504040204" pitchFamily="34" charset="-120"/>
                <a:ea typeface="微軟正黑體" panose="020B0604030504040204" pitchFamily="34" charset="-120"/>
                <a:cs typeface="微軟正黑體"/>
              </a:rPr>
              <a:t>F</a:t>
            </a:r>
            <a:r>
              <a:rPr lang="en-US" altLang="zh-TW" sz="1600" b="1" dirty="0">
                <a:solidFill>
                  <a:srgbClr val="FF3399"/>
                </a:solidFill>
                <a:latin typeface="微軟正黑體" panose="020B0604030504040204" pitchFamily="34" charset="-120"/>
                <a:ea typeface="微軟正黑體" panose="020B0604030504040204" pitchFamily="34" charset="-120"/>
                <a:cs typeface="微軟正黑體"/>
              </a:rPr>
              <a:t>U</a:t>
            </a:r>
            <a:r>
              <a:rPr lang="en-US" altLang="zh-TW" sz="1600" b="1" spc="-5" dirty="0">
                <a:solidFill>
                  <a:srgbClr val="FF3399"/>
                </a:solidFill>
                <a:latin typeface="微軟正黑體" panose="020B0604030504040204" pitchFamily="34" charset="-120"/>
                <a:ea typeface="微軟正黑體" panose="020B0604030504040204" pitchFamily="34" charset="-120"/>
                <a:cs typeface="微軟正黑體"/>
              </a:rPr>
              <a:t>ND</a:t>
            </a:r>
            <a:r>
              <a:rPr lang="en-US" altLang="zh-TW" sz="1600" b="1" dirty="0">
                <a:solidFill>
                  <a:srgbClr val="FF3399"/>
                </a:solidFill>
                <a:latin typeface="微軟正黑體" panose="020B0604030504040204" pitchFamily="34" charset="-120"/>
                <a:ea typeface="微軟正黑體" panose="020B0604030504040204" pitchFamily="34" charset="-120"/>
                <a:cs typeface="微軟正黑體"/>
              </a:rPr>
              <a:t> </a:t>
            </a:r>
            <a:r>
              <a:rPr lang="en-US" altLang="zh-TW" sz="1600" b="1" spc="-5" dirty="0">
                <a:solidFill>
                  <a:srgbClr val="FF3399"/>
                </a:solidFill>
                <a:latin typeface="微軟正黑體" panose="020B0604030504040204" pitchFamily="34" charset="-120"/>
                <a:ea typeface="微軟正黑體" panose="020B0604030504040204" pitchFamily="34" charset="-120"/>
                <a:cs typeface="微軟正黑體"/>
              </a:rPr>
              <a:t>OF</a:t>
            </a:r>
            <a:r>
              <a:rPr lang="en-US" altLang="zh-TW" sz="1600" b="1" spc="-15" dirty="0">
                <a:solidFill>
                  <a:srgbClr val="FF3399"/>
                </a:solidFill>
                <a:latin typeface="微軟正黑體" panose="020B0604030504040204" pitchFamily="34" charset="-120"/>
                <a:ea typeface="微軟正黑體" panose="020B0604030504040204" pitchFamily="34" charset="-120"/>
                <a:cs typeface="微軟正黑體"/>
              </a:rPr>
              <a:t> </a:t>
            </a:r>
            <a:r>
              <a:rPr lang="en-US" altLang="zh-TW" sz="1600" b="1" spc="-10" dirty="0">
                <a:solidFill>
                  <a:srgbClr val="FF3399"/>
                </a:solidFill>
                <a:latin typeface="微軟正黑體" panose="020B0604030504040204" pitchFamily="34" charset="-120"/>
                <a:ea typeface="微軟正黑體" panose="020B0604030504040204" pitchFamily="34" charset="-120"/>
                <a:cs typeface="微軟正黑體"/>
              </a:rPr>
              <a:t>TH</a:t>
            </a:r>
            <a:r>
              <a:rPr lang="en-US" altLang="zh-TW" sz="1600" b="1" spc="-5" dirty="0">
                <a:solidFill>
                  <a:srgbClr val="FF3399"/>
                </a:solidFill>
                <a:latin typeface="微軟正黑體" panose="020B0604030504040204" pitchFamily="34" charset="-120"/>
                <a:ea typeface="微軟正黑體" panose="020B0604030504040204" pitchFamily="34" charset="-120"/>
                <a:cs typeface="微軟正黑體"/>
              </a:rPr>
              <a:t>E</a:t>
            </a:r>
            <a:r>
              <a:rPr lang="en-US" altLang="zh-TW" sz="1600" b="1" dirty="0">
                <a:solidFill>
                  <a:srgbClr val="FF3399"/>
                </a:solidFill>
                <a:latin typeface="微軟正黑體" panose="020B0604030504040204" pitchFamily="34" charset="-120"/>
                <a:ea typeface="微軟正黑體" panose="020B0604030504040204" pitchFamily="34" charset="-120"/>
                <a:cs typeface="微軟正黑體"/>
              </a:rPr>
              <a:t> </a:t>
            </a:r>
            <a:r>
              <a:rPr lang="en-US" altLang="zh-TW" sz="1600" b="1" spc="-10" dirty="0">
                <a:solidFill>
                  <a:srgbClr val="FF3399"/>
                </a:solidFill>
                <a:latin typeface="微軟正黑體" panose="020B0604030504040204" pitchFamily="34" charset="-120"/>
                <a:ea typeface="微軟正黑體" panose="020B0604030504040204" pitchFamily="34" charset="-120"/>
                <a:cs typeface="微軟正黑體"/>
              </a:rPr>
              <a:t>Y</a:t>
            </a:r>
            <a:r>
              <a:rPr lang="en-US" altLang="zh-TW" sz="1600" b="1" dirty="0">
                <a:solidFill>
                  <a:srgbClr val="FF3399"/>
                </a:solidFill>
                <a:latin typeface="微軟正黑體" panose="020B0604030504040204" pitchFamily="34" charset="-120"/>
                <a:ea typeface="微軟正黑體" panose="020B0604030504040204" pitchFamily="34" charset="-120"/>
                <a:cs typeface="微軟正黑體"/>
              </a:rPr>
              <a:t>E</a:t>
            </a:r>
            <a:r>
              <a:rPr lang="en-US" altLang="zh-TW" sz="1600" b="1" spc="-5" dirty="0">
                <a:solidFill>
                  <a:srgbClr val="FF3399"/>
                </a:solidFill>
                <a:latin typeface="微軟正黑體" panose="020B0604030504040204" pitchFamily="34" charset="-120"/>
                <a:ea typeface="微軟正黑體" panose="020B0604030504040204" pitchFamily="34" charset="-120"/>
                <a:cs typeface="微軟正黑體"/>
              </a:rPr>
              <a:t>AR</a:t>
            </a:r>
            <a:r>
              <a:rPr lang="en-US" altLang="zh-TW" sz="1600" b="1" dirty="0">
                <a:solidFill>
                  <a:srgbClr val="FF3399"/>
                </a:solidFill>
                <a:latin typeface="微軟正黑體" panose="020B0604030504040204" pitchFamily="34" charset="-120"/>
                <a:ea typeface="微軟正黑體" panose="020B0604030504040204" pitchFamily="34" charset="-120"/>
                <a:cs typeface="微軟正黑體"/>
              </a:rPr>
              <a:t>	</a:t>
            </a:r>
            <a:r>
              <a:rPr lang="zh-TW" altLang="en-US" sz="1600" b="1" dirty="0">
                <a:solidFill>
                  <a:srgbClr val="FF3399"/>
                </a:solidFill>
                <a:latin typeface="微軟正黑體" panose="020B0604030504040204" pitchFamily="34" charset="-120"/>
                <a:ea typeface="微軟正黑體" panose="020B0604030504040204" pitchFamily="34" charset="-120"/>
                <a:cs typeface="微軟正黑體"/>
              </a:rPr>
              <a:t>         </a:t>
            </a:r>
            <a:r>
              <a:rPr lang="zh-TW" altLang="en-US" sz="1600" b="1" spc="-5" dirty="0">
                <a:solidFill>
                  <a:srgbClr val="FF3399"/>
                </a:solidFill>
                <a:latin typeface="微軟正黑體" panose="020B0604030504040204" pitchFamily="34" charset="-120"/>
                <a:ea typeface="微軟正黑體" panose="020B0604030504040204" pitchFamily="34" charset="-120"/>
                <a:cs typeface="微軟正黑體"/>
              </a:rPr>
              <a:t>年度最佳退休基金獎</a:t>
            </a:r>
          </a:p>
        </p:txBody>
      </p:sp>
      <p:sp>
        <p:nvSpPr>
          <p:cNvPr id="32" name="object 15">
            <a:extLst>
              <a:ext uri="{FF2B5EF4-FFF2-40B4-BE49-F238E27FC236}">
                <a16:creationId xmlns:a16="http://schemas.microsoft.com/office/drawing/2014/main" id="{F9F7B024-49BF-C0B5-451E-CD468D087CD9}"/>
              </a:ext>
            </a:extLst>
          </p:cNvPr>
          <p:cNvSpPr/>
          <p:nvPr/>
        </p:nvSpPr>
        <p:spPr>
          <a:xfrm>
            <a:off x="1840099" y="1888470"/>
            <a:ext cx="1886374" cy="1011656"/>
          </a:xfrm>
          <a:prstGeom prst="rect">
            <a:avLst/>
          </a:prstGeom>
          <a:blipFill>
            <a:blip r:embed="rId9" cstate="print"/>
            <a:stretch>
              <a:fillRect/>
            </a:stretch>
          </a:blipFill>
        </p:spPr>
        <p:txBody>
          <a:bodyPr wrap="square" lIns="0" tIns="0" rIns="0" bIns="0" rtlCol="0"/>
          <a:lstStyle/>
          <a:p>
            <a:endParaRPr/>
          </a:p>
        </p:txBody>
      </p:sp>
      <p:sp>
        <p:nvSpPr>
          <p:cNvPr id="34" name="object 14">
            <a:extLst>
              <a:ext uri="{FF2B5EF4-FFF2-40B4-BE49-F238E27FC236}">
                <a16:creationId xmlns:a16="http://schemas.microsoft.com/office/drawing/2014/main" id="{E0EFD070-504B-8BCC-F420-6EB463C73CC8}"/>
              </a:ext>
            </a:extLst>
          </p:cNvPr>
          <p:cNvSpPr/>
          <p:nvPr/>
        </p:nvSpPr>
        <p:spPr>
          <a:xfrm>
            <a:off x="9466729" y="1888134"/>
            <a:ext cx="1770343" cy="861148"/>
          </a:xfrm>
          <a:prstGeom prst="rect">
            <a:avLst/>
          </a:prstGeom>
          <a:blipFill>
            <a:blip r:embed="rId10" cstate="print"/>
            <a:stretch>
              <a:fillRect/>
            </a:stretch>
          </a:blipFill>
        </p:spPr>
        <p:txBody>
          <a:bodyPr wrap="square" lIns="0" tIns="0" rIns="0" bIns="0" rtlCol="0"/>
          <a:lstStyle/>
          <a:p>
            <a:endParaRPr/>
          </a:p>
        </p:txBody>
      </p:sp>
      <p:sp>
        <p:nvSpPr>
          <p:cNvPr id="36" name="object 16">
            <a:extLst>
              <a:ext uri="{FF2B5EF4-FFF2-40B4-BE49-F238E27FC236}">
                <a16:creationId xmlns:a16="http://schemas.microsoft.com/office/drawing/2014/main" id="{E7ADD85F-7C98-7DDE-E109-B9E019AE57B0}"/>
              </a:ext>
            </a:extLst>
          </p:cNvPr>
          <p:cNvSpPr/>
          <p:nvPr/>
        </p:nvSpPr>
        <p:spPr>
          <a:xfrm>
            <a:off x="3870920" y="1896871"/>
            <a:ext cx="1770343" cy="832986"/>
          </a:xfrm>
          <a:prstGeom prst="rect">
            <a:avLst/>
          </a:prstGeom>
          <a:blipFill>
            <a:blip r:embed="rId11" cstate="print"/>
            <a:stretch>
              <a:fillRect/>
            </a:stretch>
          </a:blipFill>
        </p:spPr>
        <p:txBody>
          <a:bodyPr wrap="square" lIns="0" tIns="0" rIns="0" bIns="0" rtlCol="0"/>
          <a:lstStyle/>
          <a:p>
            <a:endParaRPr/>
          </a:p>
        </p:txBody>
      </p:sp>
      <p:sp>
        <p:nvSpPr>
          <p:cNvPr id="38" name="object 19">
            <a:extLst>
              <a:ext uri="{FF2B5EF4-FFF2-40B4-BE49-F238E27FC236}">
                <a16:creationId xmlns:a16="http://schemas.microsoft.com/office/drawing/2014/main" id="{609DA397-D57C-9F53-FEDD-77BBE4FF6147}"/>
              </a:ext>
            </a:extLst>
          </p:cNvPr>
          <p:cNvSpPr/>
          <p:nvPr/>
        </p:nvSpPr>
        <p:spPr>
          <a:xfrm>
            <a:off x="5748220" y="1888134"/>
            <a:ext cx="1770343" cy="831687"/>
          </a:xfrm>
          <a:prstGeom prst="rect">
            <a:avLst/>
          </a:prstGeom>
          <a:blipFill>
            <a:blip r:embed="rId12" cstate="print"/>
            <a:stretch>
              <a:fillRect/>
            </a:stretch>
          </a:blipFill>
        </p:spPr>
        <p:txBody>
          <a:bodyPr wrap="square" lIns="0" tIns="0" rIns="0" bIns="0" rtlCol="0"/>
          <a:lstStyle/>
          <a:p>
            <a:endParaRPr/>
          </a:p>
        </p:txBody>
      </p:sp>
      <p:sp>
        <p:nvSpPr>
          <p:cNvPr id="40" name="object 20">
            <a:extLst>
              <a:ext uri="{FF2B5EF4-FFF2-40B4-BE49-F238E27FC236}">
                <a16:creationId xmlns:a16="http://schemas.microsoft.com/office/drawing/2014/main" id="{28AB1803-B804-4E9F-F9FF-3441BB439610}"/>
              </a:ext>
            </a:extLst>
          </p:cNvPr>
          <p:cNvSpPr/>
          <p:nvPr/>
        </p:nvSpPr>
        <p:spPr>
          <a:xfrm>
            <a:off x="7625520" y="1894317"/>
            <a:ext cx="1770343" cy="862875"/>
          </a:xfrm>
          <a:prstGeom prst="rect">
            <a:avLst/>
          </a:prstGeom>
          <a:blipFill>
            <a:blip r:embed="rId13" cstate="print"/>
            <a:stretch>
              <a:fillRect/>
            </a:stretch>
          </a:blipFill>
        </p:spPr>
        <p:txBody>
          <a:bodyPr wrap="square" lIns="0" tIns="0" rIns="0" bIns="0" rtlCol="0"/>
          <a:lstStyle/>
          <a:p>
            <a:endParaRPr/>
          </a:p>
        </p:txBody>
      </p:sp>
      <p:sp>
        <p:nvSpPr>
          <p:cNvPr id="42" name="object 21">
            <a:extLst>
              <a:ext uri="{FF2B5EF4-FFF2-40B4-BE49-F238E27FC236}">
                <a16:creationId xmlns:a16="http://schemas.microsoft.com/office/drawing/2014/main" id="{19B0D9B0-3F32-B409-3EE2-C1A6E512EBA2}"/>
              </a:ext>
            </a:extLst>
          </p:cNvPr>
          <p:cNvSpPr/>
          <p:nvPr/>
        </p:nvSpPr>
        <p:spPr>
          <a:xfrm>
            <a:off x="3878745" y="2798195"/>
            <a:ext cx="1770343" cy="845982"/>
          </a:xfrm>
          <a:prstGeom prst="rect">
            <a:avLst/>
          </a:prstGeom>
          <a:blipFill>
            <a:blip r:embed="rId14" cstate="print"/>
            <a:stretch>
              <a:fillRect/>
            </a:stretch>
          </a:blipFill>
        </p:spPr>
        <p:txBody>
          <a:bodyPr wrap="square" lIns="0" tIns="0" rIns="0" bIns="0" rtlCol="0"/>
          <a:lstStyle/>
          <a:p>
            <a:endParaRPr/>
          </a:p>
        </p:txBody>
      </p:sp>
      <p:sp>
        <p:nvSpPr>
          <p:cNvPr id="44" name="object 22">
            <a:extLst>
              <a:ext uri="{FF2B5EF4-FFF2-40B4-BE49-F238E27FC236}">
                <a16:creationId xmlns:a16="http://schemas.microsoft.com/office/drawing/2014/main" id="{E11779C9-78E8-2AEE-DFCF-4E3DD8C44CE6}"/>
              </a:ext>
            </a:extLst>
          </p:cNvPr>
          <p:cNvSpPr/>
          <p:nvPr/>
        </p:nvSpPr>
        <p:spPr>
          <a:xfrm>
            <a:off x="5748220" y="2787800"/>
            <a:ext cx="1770343" cy="856377"/>
          </a:xfrm>
          <a:prstGeom prst="rect">
            <a:avLst/>
          </a:prstGeom>
          <a:blipFill>
            <a:blip r:embed="rId15" cstate="print"/>
            <a:stretch>
              <a:fillRect/>
            </a:stretch>
          </a:blipFill>
        </p:spPr>
        <p:txBody>
          <a:bodyPr wrap="square" lIns="0" tIns="0" rIns="0" bIns="0" rtlCol="0"/>
          <a:lstStyle/>
          <a:p>
            <a:endParaRPr/>
          </a:p>
        </p:txBody>
      </p:sp>
      <p:sp>
        <p:nvSpPr>
          <p:cNvPr id="46" name="object 24">
            <a:extLst>
              <a:ext uri="{FF2B5EF4-FFF2-40B4-BE49-F238E27FC236}">
                <a16:creationId xmlns:a16="http://schemas.microsoft.com/office/drawing/2014/main" id="{81D72A64-FEA9-534A-7D46-0B0430228231}"/>
              </a:ext>
            </a:extLst>
          </p:cNvPr>
          <p:cNvSpPr/>
          <p:nvPr/>
        </p:nvSpPr>
        <p:spPr>
          <a:xfrm>
            <a:off x="7645879" y="2803062"/>
            <a:ext cx="1729623" cy="887564"/>
          </a:xfrm>
          <a:prstGeom prst="rect">
            <a:avLst/>
          </a:prstGeom>
          <a:blipFill>
            <a:blip r:embed="rId16" cstate="print"/>
            <a:stretch>
              <a:fillRect/>
            </a:stretch>
          </a:blipFill>
        </p:spPr>
        <p:txBody>
          <a:bodyPr wrap="square" lIns="0" tIns="0" rIns="0" bIns="0" rtlCol="0"/>
          <a:lstStyle/>
          <a:p>
            <a:endParaRPr/>
          </a:p>
        </p:txBody>
      </p:sp>
      <p:pic>
        <p:nvPicPr>
          <p:cNvPr id="48" name="圖片 47">
            <a:extLst>
              <a:ext uri="{FF2B5EF4-FFF2-40B4-BE49-F238E27FC236}">
                <a16:creationId xmlns:a16="http://schemas.microsoft.com/office/drawing/2014/main" id="{9191A7BB-4077-96BE-E1AA-987160563018}"/>
              </a:ext>
            </a:extLst>
          </p:cNvPr>
          <p:cNvPicPr>
            <a:picLocks noChangeAspect="1"/>
          </p:cNvPicPr>
          <p:nvPr/>
        </p:nvPicPr>
        <p:blipFill>
          <a:blip r:embed="rId17"/>
          <a:stretch>
            <a:fillRect/>
          </a:stretch>
        </p:blipFill>
        <p:spPr>
          <a:xfrm>
            <a:off x="9501898" y="2787800"/>
            <a:ext cx="1700003" cy="887565"/>
          </a:xfrm>
          <a:prstGeom prst="rect">
            <a:avLst/>
          </a:prstGeom>
        </p:spPr>
      </p:pic>
      <p:pic>
        <p:nvPicPr>
          <p:cNvPr id="50" name="圖片 49">
            <a:extLst>
              <a:ext uri="{FF2B5EF4-FFF2-40B4-BE49-F238E27FC236}">
                <a16:creationId xmlns:a16="http://schemas.microsoft.com/office/drawing/2014/main" id="{69625FF8-3785-E52C-07A9-B407F69C577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849043" y="2969811"/>
            <a:ext cx="1871038" cy="1011656"/>
          </a:xfrm>
          <a:prstGeom prst="rect">
            <a:avLst/>
          </a:prstGeom>
        </p:spPr>
      </p:pic>
      <p:sp>
        <p:nvSpPr>
          <p:cNvPr id="52" name="object 18">
            <a:extLst>
              <a:ext uri="{FF2B5EF4-FFF2-40B4-BE49-F238E27FC236}">
                <a16:creationId xmlns:a16="http://schemas.microsoft.com/office/drawing/2014/main" id="{CF13361C-1E28-88AB-C09B-148B7434C9F3}"/>
              </a:ext>
            </a:extLst>
          </p:cNvPr>
          <p:cNvSpPr/>
          <p:nvPr/>
        </p:nvSpPr>
        <p:spPr>
          <a:xfrm>
            <a:off x="9320438" y="3929415"/>
            <a:ext cx="1031461" cy="1303355"/>
          </a:xfrm>
          <a:prstGeom prst="rect">
            <a:avLst/>
          </a:prstGeom>
          <a:blipFill>
            <a:blip r:embed="rId19" cstate="print"/>
            <a:stretch>
              <a:fillRect/>
            </a:stretch>
          </a:blipFill>
        </p:spPr>
        <p:txBody>
          <a:bodyPr wrap="square" lIns="0" tIns="0" rIns="0" bIns="0" rtlCol="0"/>
          <a:lstStyle/>
          <a:p>
            <a:endParaRPr/>
          </a:p>
        </p:txBody>
      </p:sp>
      <p:sp>
        <p:nvSpPr>
          <p:cNvPr id="54" name="object 23">
            <a:extLst>
              <a:ext uri="{FF2B5EF4-FFF2-40B4-BE49-F238E27FC236}">
                <a16:creationId xmlns:a16="http://schemas.microsoft.com/office/drawing/2014/main" id="{0850EB1C-5ADA-9A60-7803-577998C02234}"/>
              </a:ext>
            </a:extLst>
          </p:cNvPr>
          <p:cNvSpPr/>
          <p:nvPr/>
        </p:nvSpPr>
        <p:spPr>
          <a:xfrm>
            <a:off x="10522614" y="3898899"/>
            <a:ext cx="996102" cy="1303355"/>
          </a:xfrm>
          <a:prstGeom prst="rect">
            <a:avLst/>
          </a:prstGeom>
          <a:blipFill>
            <a:blip r:embed="rId20" cstate="print"/>
            <a:stretch>
              <a:fillRect/>
            </a:stretch>
          </a:blipFill>
        </p:spPr>
        <p:txBody>
          <a:bodyPr wrap="square" lIns="0" tIns="0" rIns="0" bIns="0" rtlCol="0"/>
          <a:lstStyle/>
          <a:p>
            <a:endParaRPr/>
          </a:p>
        </p:txBody>
      </p:sp>
      <p:pic>
        <p:nvPicPr>
          <p:cNvPr id="56" name="圖片 55">
            <a:extLst>
              <a:ext uri="{FF2B5EF4-FFF2-40B4-BE49-F238E27FC236}">
                <a16:creationId xmlns:a16="http://schemas.microsoft.com/office/drawing/2014/main" id="{C26C07A7-9BA2-4265-E609-D7F70A6A74D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528935" y="5425788"/>
            <a:ext cx="989781" cy="1303355"/>
          </a:xfrm>
          <a:prstGeom prst="rect">
            <a:avLst/>
          </a:prstGeom>
        </p:spPr>
      </p:pic>
      <p:pic>
        <p:nvPicPr>
          <p:cNvPr id="58" name="圖片 57">
            <a:extLst>
              <a:ext uri="{FF2B5EF4-FFF2-40B4-BE49-F238E27FC236}">
                <a16:creationId xmlns:a16="http://schemas.microsoft.com/office/drawing/2014/main" id="{4EE8FBD7-C194-CC4F-E5F4-72ADD3CEBDF0}"/>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375502" y="5420067"/>
            <a:ext cx="988691" cy="1314796"/>
          </a:xfrm>
          <a:prstGeom prst="rect">
            <a:avLst/>
          </a:prstGeom>
        </p:spPr>
      </p:pic>
    </p:spTree>
    <p:extLst>
      <p:ext uri="{BB962C8B-B14F-4D97-AF65-F5344CB8AC3E}">
        <p14:creationId xmlns:p14="http://schemas.microsoft.com/office/powerpoint/2010/main" val="74439372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EEA49-DC17-9626-4F3C-95060C3E8191}"/>
            </a:ext>
          </a:extLst>
        </p:cNvPr>
        <p:cNvGrpSpPr/>
        <p:nvPr/>
      </p:nvGrpSpPr>
      <p:grpSpPr>
        <a:xfrm>
          <a:off x="0" y="0"/>
          <a:ext cx="0" cy="0"/>
          <a:chOff x="0" y="0"/>
          <a:chExt cx="0" cy="0"/>
        </a:xfrm>
      </p:grpSpPr>
      <p:pic>
        <p:nvPicPr>
          <p:cNvPr id="67" name="圖片 66">
            <a:extLst>
              <a:ext uri="{FF2B5EF4-FFF2-40B4-BE49-F238E27FC236}">
                <a16:creationId xmlns:a16="http://schemas.microsoft.com/office/drawing/2014/main" id="{E5C212A1-D55D-8CDB-0141-4C8323124E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sp>
        <p:nvSpPr>
          <p:cNvPr id="2" name="投影片編號版面配置區 11">
            <a:extLst>
              <a:ext uri="{FF2B5EF4-FFF2-40B4-BE49-F238E27FC236}">
                <a16:creationId xmlns:a16="http://schemas.microsoft.com/office/drawing/2014/main" id="{38ACA5D8-BE40-A7DB-EE72-60D964F94D96}"/>
              </a:ext>
            </a:extLst>
          </p:cNvPr>
          <p:cNvSpPr>
            <a:spLocks noGrp="1"/>
          </p:cNvSpPr>
          <p:nvPr>
            <p:ph type="sldNum" sz="quarter" idx="12"/>
          </p:nvPr>
        </p:nvSpPr>
        <p:spPr/>
        <p:txBody>
          <a:bodyPr/>
          <a:lstStyle/>
          <a:p>
            <a:fld id="{7BD80B0F-6881-4047-A1BD-5901B0F00B99}" type="slidenum">
              <a:rPr lang="zh-CN" altLang="en-US" smtClean="0"/>
              <a:t>81</a:t>
            </a:fld>
            <a:endParaRPr lang="zh-CN" altLang="en-US" dirty="0"/>
          </a:p>
        </p:txBody>
      </p:sp>
      <p:sp>
        <p:nvSpPr>
          <p:cNvPr id="25" name="矩形 8">
            <a:extLst>
              <a:ext uri="{FF2B5EF4-FFF2-40B4-BE49-F238E27FC236}">
                <a16:creationId xmlns:a16="http://schemas.microsoft.com/office/drawing/2014/main" id="{C212E7F9-7F35-B400-5F4D-469F20CA3FC8}"/>
              </a:ext>
            </a:extLst>
          </p:cNvPr>
          <p:cNvSpPr/>
          <p:nvPr/>
        </p:nvSpPr>
        <p:spPr>
          <a:xfrm>
            <a:off x="1655725" y="677956"/>
            <a:ext cx="2675823" cy="584775"/>
          </a:xfrm>
          <a:prstGeom prst="rect">
            <a:avLst/>
          </a:prstGeom>
          <a:solidFill>
            <a:schemeClr val="bg2">
              <a:lumMod val="90000"/>
            </a:schemeClr>
          </a:solidFill>
        </p:spPr>
        <p:txBody>
          <a:bodyPr wrap="square">
            <a:spAutoFit/>
          </a:bodyPr>
          <a:lstStyle/>
          <a:p>
            <a:pPr algn="ctr"/>
            <a:r>
              <a:rPr lang="zh-TW" altLang="en-US" sz="3200" b="1" spc="225" dirty="0">
                <a:solidFill>
                  <a:schemeClr val="bg1"/>
                </a:solidFill>
                <a:effectLst>
                  <a:outerShdw blurRad="38100" dist="38100" dir="2700000" algn="tl">
                    <a:srgbClr val="000000">
                      <a:alpha val="43137"/>
                    </a:srgbClr>
                  </a:outerShdw>
                </a:effectLst>
                <a:latin typeface="微軟正黑體" panose="020B0604030504040204" pitchFamily="34" charset="-120"/>
                <a:cs typeface="+mn-ea"/>
                <a:sym typeface="+mn-lt"/>
              </a:rPr>
              <a:t>個資認證</a:t>
            </a:r>
            <a:endParaRPr lang="en-US" altLang="zh-TW" sz="3200" b="1" spc="600" dirty="0">
              <a:solidFill>
                <a:srgbClr val="0000FF"/>
              </a:solidFill>
              <a:latin typeface="標楷體" panose="03000509000000000000" pitchFamily="65" charset="-120"/>
              <a:ea typeface="標楷體" panose="03000509000000000000" pitchFamily="65" charset="-120"/>
              <a:cs typeface="+mn-ea"/>
              <a:sym typeface="+mn-lt"/>
            </a:endParaRPr>
          </a:p>
        </p:txBody>
      </p:sp>
      <p:pic>
        <p:nvPicPr>
          <p:cNvPr id="5" name="圖片 4">
            <a:extLst>
              <a:ext uri="{FF2B5EF4-FFF2-40B4-BE49-F238E27FC236}">
                <a16:creationId xmlns:a16="http://schemas.microsoft.com/office/drawing/2014/main" id="{80B931A9-D540-C399-ED68-5FC5DA812D2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95671" y="1785434"/>
            <a:ext cx="3132931" cy="3887238"/>
          </a:xfrm>
          <a:prstGeom prst="rect">
            <a:avLst/>
          </a:prstGeom>
          <a:ln>
            <a:solidFill>
              <a:schemeClr val="tx1"/>
            </a:solidFill>
          </a:ln>
        </p:spPr>
      </p:pic>
      <p:pic>
        <p:nvPicPr>
          <p:cNvPr id="7" name="圖片 6">
            <a:extLst>
              <a:ext uri="{FF2B5EF4-FFF2-40B4-BE49-F238E27FC236}">
                <a16:creationId xmlns:a16="http://schemas.microsoft.com/office/drawing/2014/main" id="{0B9ED35A-F469-81EF-6A2C-8F18165CD53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30630" y="1785434"/>
            <a:ext cx="3201836" cy="3874019"/>
          </a:xfrm>
          <a:prstGeom prst="rect">
            <a:avLst/>
          </a:prstGeom>
          <a:ln>
            <a:solidFill>
              <a:schemeClr val="tx1"/>
            </a:solidFill>
          </a:ln>
        </p:spPr>
      </p:pic>
      <p:sp>
        <p:nvSpPr>
          <p:cNvPr id="9" name="內容版面配置區 2">
            <a:extLst>
              <a:ext uri="{FF2B5EF4-FFF2-40B4-BE49-F238E27FC236}">
                <a16:creationId xmlns:a16="http://schemas.microsoft.com/office/drawing/2014/main" id="{A2F14E02-FE89-ACCB-99C7-355F673556AA}"/>
              </a:ext>
            </a:extLst>
          </p:cNvPr>
          <p:cNvSpPr txBox="1">
            <a:spLocks/>
          </p:cNvSpPr>
          <p:nvPr/>
        </p:nvSpPr>
        <p:spPr bwMode="auto">
          <a:xfrm>
            <a:off x="4027369" y="0"/>
            <a:ext cx="7666169" cy="139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1pPr>
            <a:lvl2pPr marL="457200" indent="0" algn="l" rtl="0" eaLnBrk="0" fontAlgn="base" hangingPunct="0">
              <a:spcBef>
                <a:spcPct val="20000"/>
              </a:spcBef>
              <a:spcAft>
                <a:spcPct val="0"/>
              </a:spcAft>
              <a:buFont typeface="Arial" charset="0"/>
              <a:buNone/>
              <a:defRPr sz="1800" kern="1200">
                <a:solidFill>
                  <a:schemeClr val="tx1">
                    <a:tint val="75000"/>
                  </a:schemeClr>
                </a:solidFill>
                <a:latin typeface="+mn-lt"/>
                <a:ea typeface="+mn-ea"/>
                <a:cs typeface="+mn-cs"/>
              </a:defRPr>
            </a:lvl2pPr>
            <a:lvl3pPr marL="914400" indent="0" algn="l" rtl="0" eaLnBrk="0" fontAlgn="base" hangingPunct="0">
              <a:spcBef>
                <a:spcPct val="20000"/>
              </a:spcBef>
              <a:spcAft>
                <a:spcPct val="0"/>
              </a:spcAft>
              <a:buFont typeface="Arial" charset="0"/>
              <a:buNone/>
              <a:defRPr sz="1600" kern="1200">
                <a:solidFill>
                  <a:schemeClr val="tx1">
                    <a:tint val="75000"/>
                  </a:schemeClr>
                </a:solidFill>
                <a:latin typeface="+mn-lt"/>
                <a:ea typeface="+mn-ea"/>
                <a:cs typeface="+mn-cs"/>
              </a:defRPr>
            </a:lvl3pPr>
            <a:lvl4pPr marL="1371600" indent="0" algn="l"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4pPr>
            <a:lvl5pPr marL="1828800" indent="0" algn="l"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marL="800100" lvl="1" indent="-342900">
              <a:buClr>
                <a:srgbClr val="F3A700"/>
              </a:buClr>
              <a:buFont typeface="微軟正黑體" panose="020B0604030504040204" pitchFamily="34" charset="-120"/>
              <a:buChar char="─"/>
            </a:pPr>
            <a:r>
              <a:rPr kumimoji="0" lang="zh-TW" altLang="en-US" sz="2400" b="1" spc="225" dirty="0">
                <a:solidFill>
                  <a:schemeClr val="tx1"/>
                </a:solidFill>
                <a:latin typeface="微軟正黑體" panose="020B0604030504040204" pitchFamily="34" charset="-120"/>
                <a:ea typeface="微軟正黑體" panose="020B0604030504040204" pitchFamily="34" charset="-120"/>
                <a:cs typeface="+mn-ea"/>
                <a:sym typeface="+mn-lt"/>
              </a:rPr>
              <a:t>符合</a:t>
            </a:r>
            <a:r>
              <a:rPr kumimoji="0" lang="en-US" altLang="zh-TW" sz="2400" b="1" spc="225" dirty="0">
                <a:solidFill>
                  <a:schemeClr val="tx1"/>
                </a:solidFill>
                <a:latin typeface="微軟正黑體" panose="020B0604030504040204" pitchFamily="34" charset="-120"/>
                <a:ea typeface="微軟正黑體" panose="020B0604030504040204" pitchFamily="34" charset="-120"/>
                <a:cs typeface="+mn-ea"/>
                <a:sym typeface="+mn-lt"/>
              </a:rPr>
              <a:t>BS 10012</a:t>
            </a:r>
            <a:r>
              <a:rPr kumimoji="0" lang="zh-TW" altLang="en-US" sz="2400" b="1" spc="225" dirty="0">
                <a:solidFill>
                  <a:schemeClr val="tx1"/>
                </a:solidFill>
                <a:latin typeface="微軟正黑體" panose="020B0604030504040204" pitchFamily="34" charset="-120"/>
                <a:ea typeface="微軟正黑體" panose="020B0604030504040204" pitchFamily="34" charset="-120"/>
                <a:cs typeface="+mn-ea"/>
                <a:sym typeface="+mn-lt"/>
              </a:rPr>
              <a:t>及</a:t>
            </a:r>
            <a:r>
              <a:rPr kumimoji="0" lang="en-US" altLang="zh-TW" sz="2400" b="1" spc="225" dirty="0">
                <a:solidFill>
                  <a:schemeClr val="tx1"/>
                </a:solidFill>
                <a:latin typeface="微軟正黑體" panose="020B0604030504040204" pitchFamily="34" charset="-120"/>
                <a:ea typeface="微軟正黑體" panose="020B0604030504040204" pitchFamily="34" charset="-120"/>
                <a:cs typeface="+mn-ea"/>
                <a:sym typeface="+mn-lt"/>
              </a:rPr>
              <a:t>ISO 27001</a:t>
            </a:r>
            <a:r>
              <a:rPr kumimoji="0" lang="zh-TW" altLang="en-US" sz="2400" b="1" spc="225" dirty="0">
                <a:solidFill>
                  <a:schemeClr val="tx1"/>
                </a:solidFill>
                <a:latin typeface="微軟正黑體" panose="020B0604030504040204" pitchFamily="34" charset="-120"/>
                <a:ea typeface="微軟正黑體" panose="020B0604030504040204" pitchFamily="34" charset="-120"/>
                <a:cs typeface="+mn-ea"/>
                <a:sym typeface="+mn-lt"/>
              </a:rPr>
              <a:t>管理機制。</a:t>
            </a:r>
            <a:endParaRPr kumimoji="0" lang="en-US" altLang="zh-TW" sz="2400" b="1" spc="225" dirty="0">
              <a:solidFill>
                <a:schemeClr val="tx1"/>
              </a:solidFill>
              <a:latin typeface="微軟正黑體" panose="020B0604030504040204" pitchFamily="34" charset="-120"/>
              <a:ea typeface="微軟正黑體" panose="020B0604030504040204" pitchFamily="34" charset="-120"/>
              <a:cs typeface="+mn-ea"/>
              <a:sym typeface="+mn-lt"/>
            </a:endParaRPr>
          </a:p>
          <a:p>
            <a:pPr marL="800100" lvl="1" indent="-342900">
              <a:buClr>
                <a:srgbClr val="F3A700"/>
              </a:buClr>
              <a:buFont typeface="微軟正黑體" panose="020B0604030504040204" pitchFamily="34" charset="-120"/>
              <a:buChar char="─"/>
            </a:pPr>
            <a:r>
              <a:rPr lang="zh-TW" altLang="en-US" sz="2400" b="1" spc="225" dirty="0">
                <a:solidFill>
                  <a:schemeClr val="tx1"/>
                </a:solidFill>
                <a:latin typeface="微軟正黑體" panose="020B0604030504040204" pitchFamily="34" charset="-120"/>
                <a:ea typeface="微軟正黑體" panose="020B0604030504040204" pitchFamily="34" charset="-120"/>
                <a:cs typeface="+mn-ea"/>
                <a:sym typeface="+mn-lt"/>
              </a:rPr>
              <a:t>妥善管理及保護</a:t>
            </a:r>
            <a:r>
              <a:rPr kumimoji="0" lang="zh-TW" altLang="en-US" sz="2400" b="1" spc="225" dirty="0">
                <a:solidFill>
                  <a:schemeClr val="tx1"/>
                </a:solidFill>
                <a:latin typeface="微軟正黑體" panose="020B0604030504040204" pitchFamily="34" charset="-120"/>
                <a:ea typeface="微軟正黑體" panose="020B0604030504040204" pitchFamily="34" charset="-120"/>
                <a:cs typeface="+mn-ea"/>
                <a:sym typeface="+mn-lt"/>
              </a:rPr>
              <a:t>全體私校教職員之個人資料。</a:t>
            </a:r>
            <a:endParaRPr kumimoji="0" lang="en-US" altLang="zh-TW" sz="2400" b="1" spc="225" dirty="0">
              <a:solidFill>
                <a:srgbClr val="FF0000"/>
              </a:solidFill>
              <a:latin typeface="微軟正黑體" panose="020B0604030504040204" pitchFamily="34" charset="-120"/>
              <a:ea typeface="微軟正黑體" panose="020B0604030504040204" pitchFamily="34" charset="-120"/>
              <a:cs typeface="+mn-ea"/>
              <a:sym typeface="+mn-lt"/>
            </a:endParaRPr>
          </a:p>
        </p:txBody>
      </p:sp>
    </p:spTree>
    <p:extLst>
      <p:ext uri="{BB962C8B-B14F-4D97-AF65-F5344CB8AC3E}">
        <p14:creationId xmlns:p14="http://schemas.microsoft.com/office/powerpoint/2010/main" val="32443421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a:extLst>
              <a:ext uri="{FF2B5EF4-FFF2-40B4-BE49-F238E27FC236}">
                <a16:creationId xmlns:a16="http://schemas.microsoft.com/office/drawing/2014/main" id="{D042EABD-1E77-4C65-AE7C-E0BDEB8C1540}"/>
              </a:ext>
            </a:extLst>
          </p:cNvPr>
          <p:cNvGrpSpPr/>
          <p:nvPr/>
        </p:nvGrpSpPr>
        <p:grpSpPr>
          <a:xfrm>
            <a:off x="925225" y="484441"/>
            <a:ext cx="11512319" cy="7057559"/>
            <a:chOff x="925225" y="484441"/>
            <a:chExt cx="11512319" cy="7057559"/>
          </a:xfrm>
        </p:grpSpPr>
        <p:sp>
          <p:nvSpPr>
            <p:cNvPr id="11" name="矩形 10">
              <a:extLst>
                <a:ext uri="{FF2B5EF4-FFF2-40B4-BE49-F238E27FC236}">
                  <a16:creationId xmlns:a16="http://schemas.microsoft.com/office/drawing/2014/main" id="{3CBB04F8-1660-3D48-93B7-32819BD1447D}"/>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19" name="矩形: 圆角 4">
              <a:extLst>
                <a:ext uri="{FF2B5EF4-FFF2-40B4-BE49-F238E27FC236}">
                  <a16:creationId xmlns:a16="http://schemas.microsoft.com/office/drawing/2014/main" id="{4293FDBB-A67C-DF48-9F87-F508921FD58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20" name="矩形: 圆角 4">
              <a:extLst>
                <a:ext uri="{FF2B5EF4-FFF2-40B4-BE49-F238E27FC236}">
                  <a16:creationId xmlns:a16="http://schemas.microsoft.com/office/drawing/2014/main" id="{A5B6860A-D2DA-EC44-A0F6-3333FD851C07}"/>
                </a:ext>
              </a:extLst>
            </p:cNvPr>
            <p:cNvSpPr/>
            <p:nvPr/>
          </p:nvSpPr>
          <p:spPr>
            <a:xfrm>
              <a:off x="925225" y="6103932"/>
              <a:ext cx="576000" cy="576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21" name="矩形: 圆角 4">
              <a:extLst>
                <a:ext uri="{FF2B5EF4-FFF2-40B4-BE49-F238E27FC236}">
                  <a16:creationId xmlns:a16="http://schemas.microsoft.com/office/drawing/2014/main" id="{CA9801EF-7B48-F544-BF20-D935C4920920}"/>
                </a:ext>
              </a:extLst>
            </p:cNvPr>
            <p:cNvSpPr/>
            <p:nvPr/>
          </p:nvSpPr>
          <p:spPr>
            <a:xfrm>
              <a:off x="1363344" y="6283932"/>
              <a:ext cx="216000" cy="216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35" name="矩形: 圆角 4">
              <a:extLst>
                <a:ext uri="{FF2B5EF4-FFF2-40B4-BE49-F238E27FC236}">
                  <a16:creationId xmlns:a16="http://schemas.microsoft.com/office/drawing/2014/main" id="{4D90B257-0310-41AB-B45C-7FCA2B242B87}"/>
                </a:ext>
              </a:extLst>
            </p:cNvPr>
            <p:cNvSpPr/>
            <p:nvPr/>
          </p:nvSpPr>
          <p:spPr>
            <a:xfrm>
              <a:off x="11307077" y="484441"/>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36" name="矩形: 圆角 4">
              <a:extLst>
                <a:ext uri="{FF2B5EF4-FFF2-40B4-BE49-F238E27FC236}">
                  <a16:creationId xmlns:a16="http://schemas.microsoft.com/office/drawing/2014/main" id="{8B773F0E-9FAF-44E8-AF55-42A9FAE5F8DC}"/>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grpSp>
        <p:nvGrpSpPr>
          <p:cNvPr id="37" name="组合 36">
            <a:extLst>
              <a:ext uri="{FF2B5EF4-FFF2-40B4-BE49-F238E27FC236}">
                <a16:creationId xmlns:a16="http://schemas.microsoft.com/office/drawing/2014/main" id="{00F91519-A9D8-4CF4-A877-44F9E5D23557}"/>
              </a:ext>
            </a:extLst>
          </p:cNvPr>
          <p:cNvGrpSpPr/>
          <p:nvPr/>
        </p:nvGrpSpPr>
        <p:grpSpPr>
          <a:xfrm rot="15433288">
            <a:off x="2244189" y="-1939496"/>
            <a:ext cx="8481704" cy="9397093"/>
            <a:chOff x="4297364" y="903288"/>
            <a:chExt cx="2946834" cy="3067178"/>
          </a:xfrm>
          <a:solidFill>
            <a:schemeClr val="accent1">
              <a:alpha val="3000"/>
            </a:schemeClr>
          </a:solidFill>
        </p:grpSpPr>
        <p:sp>
          <p:nvSpPr>
            <p:cNvPr id="38" name="Freeform 5">
              <a:extLst>
                <a:ext uri="{FF2B5EF4-FFF2-40B4-BE49-F238E27FC236}">
                  <a16:creationId xmlns:a16="http://schemas.microsoft.com/office/drawing/2014/main" id="{EFC7FF09-1FE1-4E57-BD49-44F5B2B7C7AA}"/>
                </a:ext>
              </a:extLst>
            </p:cNvPr>
            <p:cNvSpPr>
              <a:spLocks/>
            </p:cNvSpPr>
            <p:nvPr/>
          </p:nvSpPr>
          <p:spPr bwMode="auto">
            <a:xfrm>
              <a:off x="4794669" y="1516318"/>
              <a:ext cx="1809749" cy="1915925"/>
            </a:xfrm>
            <a:prstGeom prst="halfFrame">
              <a:avLst>
                <a:gd name="adj1" fmla="val 7967"/>
                <a:gd name="adj2" fmla="val 6509"/>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39" name="Freeform 7">
              <a:extLst>
                <a:ext uri="{FF2B5EF4-FFF2-40B4-BE49-F238E27FC236}">
                  <a16:creationId xmlns:a16="http://schemas.microsoft.com/office/drawing/2014/main" id="{55CC40B5-A948-4530-9AB4-82DDC9C1A9A2}"/>
                </a:ext>
              </a:extLst>
            </p:cNvPr>
            <p:cNvSpPr>
              <a:spLocks/>
            </p:cNvSpPr>
            <p:nvPr/>
          </p:nvSpPr>
          <p:spPr bwMode="auto">
            <a:xfrm>
              <a:off x="4297364" y="903288"/>
              <a:ext cx="2946834" cy="2058988"/>
            </a:xfrm>
            <a:prstGeom prst="halfFrame">
              <a:avLst>
                <a:gd name="adj1" fmla="val 3868"/>
                <a:gd name="adj2" fmla="val 323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cs typeface="+mn-ea"/>
                <a:sym typeface="+mn-lt"/>
              </a:endParaRPr>
            </a:p>
          </p:txBody>
        </p:sp>
        <p:sp>
          <p:nvSpPr>
            <p:cNvPr id="40" name="Freeform 9">
              <a:extLst>
                <a:ext uri="{FF2B5EF4-FFF2-40B4-BE49-F238E27FC236}">
                  <a16:creationId xmlns:a16="http://schemas.microsoft.com/office/drawing/2014/main" id="{B785B5D8-D6B1-4C30-B559-61754B522DFD}"/>
                </a:ext>
              </a:extLst>
            </p:cNvPr>
            <p:cNvSpPr>
              <a:spLocks/>
            </p:cNvSpPr>
            <p:nvPr/>
          </p:nvSpPr>
          <p:spPr bwMode="auto">
            <a:xfrm rot="10785847">
              <a:off x="5778599" y="2623513"/>
              <a:ext cx="955675" cy="843824"/>
            </a:xfrm>
            <a:prstGeom prst="halfFrame">
              <a:avLst>
                <a:gd name="adj1" fmla="val 7749"/>
                <a:gd name="adj2" fmla="val 520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cs typeface="+mn-ea"/>
                <a:sym typeface="+mn-lt"/>
              </a:endParaRPr>
            </a:p>
          </p:txBody>
        </p:sp>
        <p:sp>
          <p:nvSpPr>
            <p:cNvPr id="41" name="Freeform 10">
              <a:extLst>
                <a:ext uri="{FF2B5EF4-FFF2-40B4-BE49-F238E27FC236}">
                  <a16:creationId xmlns:a16="http://schemas.microsoft.com/office/drawing/2014/main" id="{0C62E8E4-814C-4498-AD79-76FAB5495297}"/>
                </a:ext>
              </a:extLst>
            </p:cNvPr>
            <p:cNvSpPr>
              <a:spLocks/>
            </p:cNvSpPr>
            <p:nvPr/>
          </p:nvSpPr>
          <p:spPr bwMode="auto">
            <a:xfrm rot="5374475">
              <a:off x="4942544" y="1669490"/>
              <a:ext cx="2819189" cy="1782764"/>
            </a:xfrm>
            <a:prstGeom prst="halfFrame">
              <a:avLst>
                <a:gd name="adj1" fmla="val 9115"/>
                <a:gd name="adj2" fmla="val 9656"/>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42" name="Freeform 11">
              <a:extLst>
                <a:ext uri="{FF2B5EF4-FFF2-40B4-BE49-F238E27FC236}">
                  <a16:creationId xmlns:a16="http://schemas.microsoft.com/office/drawing/2014/main" id="{D95239A0-D2B6-43DE-930C-C5E1FC350C51}"/>
                </a:ext>
              </a:extLst>
            </p:cNvPr>
            <p:cNvSpPr>
              <a:spLocks/>
            </p:cNvSpPr>
            <p:nvPr/>
          </p:nvSpPr>
          <p:spPr bwMode="auto">
            <a:xfrm rot="10720490" flipH="1">
              <a:off x="4473734" y="2580189"/>
              <a:ext cx="2458034" cy="1282700"/>
            </a:xfrm>
            <a:prstGeom prst="halfFrame">
              <a:avLst>
                <a:gd name="adj1" fmla="val 14367"/>
                <a:gd name="adj2" fmla="val 1338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sp>
        <p:nvSpPr>
          <p:cNvPr id="2" name="投影片編號版面配置區 1">
            <a:extLst>
              <a:ext uri="{FF2B5EF4-FFF2-40B4-BE49-F238E27FC236}">
                <a16:creationId xmlns:a16="http://schemas.microsoft.com/office/drawing/2014/main" id="{A1B1A162-923C-40F2-8422-42F60818BF1E}"/>
              </a:ext>
            </a:extLst>
          </p:cNvPr>
          <p:cNvSpPr>
            <a:spLocks noGrp="1"/>
          </p:cNvSpPr>
          <p:nvPr>
            <p:ph type="sldNum" sz="quarter" idx="12"/>
          </p:nvPr>
        </p:nvSpPr>
        <p:spPr>
          <a:xfrm>
            <a:off x="-1382327" y="791097"/>
            <a:ext cx="2743200" cy="365125"/>
          </a:xfrm>
        </p:spPr>
        <p:txBody>
          <a:bodyPr/>
          <a:lstStyle/>
          <a:p>
            <a:fld id="{7BD80B0F-6881-4047-A1BD-5901B0F00B99}" type="slidenum">
              <a:rPr lang="zh-CN" altLang="en-US" smtClean="0"/>
              <a:t>82</a:t>
            </a:fld>
            <a:endParaRPr lang="zh-CN" altLang="en-US" dirty="0"/>
          </a:p>
        </p:txBody>
      </p:sp>
      <p:sp>
        <p:nvSpPr>
          <p:cNvPr id="25" name="內容版面配置區 2">
            <a:extLst>
              <a:ext uri="{FF2B5EF4-FFF2-40B4-BE49-F238E27FC236}">
                <a16:creationId xmlns:a16="http://schemas.microsoft.com/office/drawing/2014/main" id="{DBFA4830-F85F-45B7-BAD6-761444696629}"/>
              </a:ext>
            </a:extLst>
          </p:cNvPr>
          <p:cNvSpPr txBox="1">
            <a:spLocks/>
          </p:cNvSpPr>
          <p:nvPr/>
        </p:nvSpPr>
        <p:spPr bwMode="auto">
          <a:xfrm>
            <a:off x="622379" y="626490"/>
            <a:ext cx="10604760" cy="1044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Font typeface="Arial" charset="0"/>
              <a:buNone/>
              <a:defRPr sz="2000" kern="1200">
                <a:solidFill>
                  <a:schemeClr val="tx1">
                    <a:tint val="75000"/>
                  </a:schemeClr>
                </a:solidFill>
                <a:latin typeface="+mn-lt"/>
                <a:ea typeface="+mn-ea"/>
                <a:cs typeface="+mn-cs"/>
              </a:defRPr>
            </a:lvl1pPr>
            <a:lvl2pPr marL="457200" indent="0" algn="l" rtl="0" eaLnBrk="0" fontAlgn="base" hangingPunct="0">
              <a:spcBef>
                <a:spcPct val="20000"/>
              </a:spcBef>
              <a:spcAft>
                <a:spcPct val="0"/>
              </a:spcAft>
              <a:buFont typeface="Arial" charset="0"/>
              <a:buNone/>
              <a:defRPr sz="1800" kern="1200">
                <a:solidFill>
                  <a:schemeClr val="tx1">
                    <a:tint val="75000"/>
                  </a:schemeClr>
                </a:solidFill>
                <a:latin typeface="+mn-lt"/>
                <a:ea typeface="+mn-ea"/>
                <a:cs typeface="+mn-cs"/>
              </a:defRPr>
            </a:lvl2pPr>
            <a:lvl3pPr marL="914400" indent="0" algn="l" rtl="0" eaLnBrk="0" fontAlgn="base" hangingPunct="0">
              <a:spcBef>
                <a:spcPct val="20000"/>
              </a:spcBef>
              <a:spcAft>
                <a:spcPct val="0"/>
              </a:spcAft>
              <a:buFont typeface="Arial" charset="0"/>
              <a:buNone/>
              <a:defRPr sz="1600" kern="1200">
                <a:solidFill>
                  <a:schemeClr val="tx1">
                    <a:tint val="75000"/>
                  </a:schemeClr>
                </a:solidFill>
                <a:latin typeface="+mn-lt"/>
                <a:ea typeface="+mn-ea"/>
                <a:cs typeface="+mn-cs"/>
              </a:defRPr>
            </a:lvl3pPr>
            <a:lvl4pPr marL="1371600" indent="0" algn="l"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4pPr>
            <a:lvl5pPr marL="1828800" indent="0" algn="l" rtl="0" eaLnBrk="0" fontAlgn="base" hangingPunct="0">
              <a:spcBef>
                <a:spcPct val="20000"/>
              </a:spcBef>
              <a:spcAft>
                <a:spcPct val="0"/>
              </a:spcAft>
              <a:buFont typeface="Arial"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marL="800100" lvl="1" indent="-342900">
              <a:buClr>
                <a:srgbClr val="F3A700"/>
              </a:buClr>
              <a:buFont typeface="微軟正黑體" panose="020B0604030504040204" pitchFamily="34" charset="-120"/>
              <a:buChar char="─"/>
            </a:pPr>
            <a:r>
              <a:rPr kumimoji="0" lang="zh-TW" altLang="en-US" sz="2400" b="1" spc="225" dirty="0">
                <a:solidFill>
                  <a:schemeClr val="tx1"/>
                </a:solidFill>
                <a:latin typeface="微軟正黑體" panose="020B0604030504040204" pitchFamily="34" charset="-120"/>
                <a:ea typeface="微軟正黑體" panose="020B0604030504040204" pitchFamily="34" charset="-120"/>
                <a:cs typeface="+mn-ea"/>
                <a:sym typeface="+mn-lt"/>
              </a:rPr>
              <a:t>請用您的手機掃描</a:t>
            </a:r>
            <a:r>
              <a:rPr kumimoji="0" lang="en-US" altLang="zh-TW" sz="2400" b="1" spc="225" dirty="0">
                <a:solidFill>
                  <a:schemeClr val="tx1"/>
                </a:solidFill>
                <a:latin typeface="微軟正黑體" panose="020B0604030504040204" pitchFamily="34" charset="-120"/>
                <a:ea typeface="微軟正黑體" panose="020B0604030504040204" pitchFamily="34" charset="-120"/>
                <a:cs typeface="+mn-ea"/>
                <a:sym typeface="+mn-lt"/>
              </a:rPr>
              <a:t>QR-Code</a:t>
            </a:r>
            <a:r>
              <a:rPr kumimoji="0" lang="zh-TW" altLang="en-US" sz="2400" b="1" spc="225" dirty="0">
                <a:solidFill>
                  <a:schemeClr val="tx1"/>
                </a:solidFill>
                <a:latin typeface="微軟正黑體" panose="020B0604030504040204" pitchFamily="34" charset="-120"/>
                <a:ea typeface="微軟正黑體" panose="020B0604030504040204" pitchFamily="34" charset="-120"/>
                <a:cs typeface="+mn-ea"/>
                <a:sym typeface="+mn-lt"/>
              </a:rPr>
              <a:t>，成為</a:t>
            </a:r>
            <a:r>
              <a:rPr lang="zh-TW" altLang="en-US" sz="2400" b="1" spc="225" dirty="0">
                <a:solidFill>
                  <a:schemeClr val="tx1"/>
                </a:solidFill>
                <a:latin typeface="微軟正黑體" panose="020B0604030504040204" pitchFamily="34" charset="-120"/>
                <a:ea typeface="微軟正黑體" panose="020B0604030504040204" pitchFamily="34" charset="-120"/>
                <a:cs typeface="+mn-ea"/>
                <a:sym typeface="+mn-lt"/>
              </a:rPr>
              <a:t>私校儲金管理會</a:t>
            </a:r>
            <a:r>
              <a:rPr kumimoji="0" lang="zh-TW" altLang="en-US" sz="2400" b="1" spc="225" dirty="0">
                <a:solidFill>
                  <a:schemeClr val="tx1"/>
                </a:solidFill>
                <a:latin typeface="微軟正黑體" panose="020B0604030504040204" pitchFamily="34" charset="-120"/>
                <a:ea typeface="微軟正黑體" panose="020B0604030504040204" pitchFamily="34" charset="-120"/>
                <a:cs typeface="+mn-ea"/>
                <a:sym typeface="+mn-lt"/>
              </a:rPr>
              <a:t>的好友吧！</a:t>
            </a:r>
            <a:endParaRPr kumimoji="0" lang="en-US" altLang="zh-TW" sz="2400" b="1" spc="225" dirty="0">
              <a:solidFill>
                <a:schemeClr val="tx1"/>
              </a:solidFill>
              <a:latin typeface="微軟正黑體" panose="020B0604030504040204" pitchFamily="34" charset="-120"/>
              <a:ea typeface="微軟正黑體" panose="020B0604030504040204" pitchFamily="34" charset="-120"/>
              <a:cs typeface="+mn-ea"/>
              <a:sym typeface="+mn-lt"/>
            </a:endParaRPr>
          </a:p>
        </p:txBody>
      </p:sp>
      <p:pic>
        <p:nvPicPr>
          <p:cNvPr id="26" name="圖片 25">
            <a:extLst>
              <a:ext uri="{FF2B5EF4-FFF2-40B4-BE49-F238E27FC236}">
                <a16:creationId xmlns:a16="http://schemas.microsoft.com/office/drawing/2014/main" id="{21C351B0-55B8-4D23-8097-3BA69583B618}"/>
              </a:ext>
            </a:extLst>
          </p:cNvPr>
          <p:cNvPicPr>
            <a:picLocks noChangeAspect="1"/>
          </p:cNvPicPr>
          <p:nvPr/>
        </p:nvPicPr>
        <p:blipFill>
          <a:blip r:embed="rId3"/>
          <a:stretch>
            <a:fillRect/>
          </a:stretch>
        </p:blipFill>
        <p:spPr>
          <a:xfrm>
            <a:off x="1222872" y="1807633"/>
            <a:ext cx="4088876" cy="5051289"/>
          </a:xfrm>
          <a:prstGeom prst="rect">
            <a:avLst/>
          </a:prstGeom>
        </p:spPr>
      </p:pic>
      <p:graphicFrame>
        <p:nvGraphicFramePr>
          <p:cNvPr id="27" name="表格 2">
            <a:extLst>
              <a:ext uri="{FF2B5EF4-FFF2-40B4-BE49-F238E27FC236}">
                <a16:creationId xmlns:a16="http://schemas.microsoft.com/office/drawing/2014/main" id="{FC82C10B-9BBA-42C8-B520-9066E686A1D7}"/>
              </a:ext>
            </a:extLst>
          </p:cNvPr>
          <p:cNvGraphicFramePr>
            <a:graphicFrameLocks noGrp="1"/>
          </p:cNvGraphicFramePr>
          <p:nvPr>
            <p:extLst>
              <p:ext uri="{D42A27DB-BD31-4B8C-83A1-F6EECF244321}">
                <p14:modId xmlns:p14="http://schemas.microsoft.com/office/powerpoint/2010/main" val="4132969909"/>
              </p:ext>
            </p:extLst>
          </p:nvPr>
        </p:nvGraphicFramePr>
        <p:xfrm>
          <a:off x="5638239" y="2098197"/>
          <a:ext cx="5637699" cy="3770074"/>
        </p:xfrm>
        <a:graphic>
          <a:graphicData uri="http://schemas.openxmlformats.org/drawingml/2006/table">
            <a:tbl>
              <a:tblPr firstRow="1" bandRow="1">
                <a:tableStyleId>{5C22544A-7EE6-4342-B048-85BDC9FD1C3A}</a:tableStyleId>
              </a:tblPr>
              <a:tblGrid>
                <a:gridCol w="2690960">
                  <a:extLst>
                    <a:ext uri="{9D8B030D-6E8A-4147-A177-3AD203B41FA5}">
                      <a16:colId xmlns:a16="http://schemas.microsoft.com/office/drawing/2014/main" val="2628505989"/>
                    </a:ext>
                  </a:extLst>
                </a:gridCol>
                <a:gridCol w="647700">
                  <a:extLst>
                    <a:ext uri="{9D8B030D-6E8A-4147-A177-3AD203B41FA5}">
                      <a16:colId xmlns:a16="http://schemas.microsoft.com/office/drawing/2014/main" val="1850925496"/>
                    </a:ext>
                  </a:extLst>
                </a:gridCol>
                <a:gridCol w="2299039">
                  <a:extLst>
                    <a:ext uri="{9D8B030D-6E8A-4147-A177-3AD203B41FA5}">
                      <a16:colId xmlns:a16="http://schemas.microsoft.com/office/drawing/2014/main" val="489104165"/>
                    </a:ext>
                  </a:extLst>
                </a:gridCol>
              </a:tblGrid>
              <a:tr h="352596">
                <a:tc gridSpan="3">
                  <a:txBody>
                    <a:bodyPr/>
                    <a:lstStyle/>
                    <a:p>
                      <a:pPr algn="ctr"/>
                      <a:r>
                        <a:rPr lang="zh-TW" altLang="en-US" dirty="0"/>
                        <a:t>諮詢電話</a:t>
                      </a:r>
                    </a:p>
                  </a:txBody>
                  <a:tcPr/>
                </a:tc>
                <a:tc hMerge="1">
                  <a:txBody>
                    <a:bodyPr/>
                    <a:lstStyle/>
                    <a:p>
                      <a:pPr algn="ctr"/>
                      <a:endParaRPr lang="zh-TW" altLang="en-US" dirty="0"/>
                    </a:p>
                  </a:txBody>
                  <a:tcPr/>
                </a:tc>
                <a:tc hMerge="1">
                  <a:txBody>
                    <a:bodyPr/>
                    <a:lstStyle/>
                    <a:p>
                      <a:pPr algn="ctr"/>
                      <a:endParaRPr lang="zh-TW" altLang="en-US" dirty="0"/>
                    </a:p>
                  </a:txBody>
                  <a:tcPr/>
                </a:tc>
                <a:extLst>
                  <a:ext uri="{0D108BD9-81ED-4DB2-BD59-A6C34878D82A}">
                    <a16:rowId xmlns:a16="http://schemas.microsoft.com/office/drawing/2014/main" val="3201392407"/>
                  </a:ext>
                </a:extLst>
              </a:tr>
              <a:tr h="352596">
                <a:tc>
                  <a:txBody>
                    <a:bodyPr/>
                    <a:lstStyle/>
                    <a:p>
                      <a:pPr algn="ctr"/>
                      <a:r>
                        <a:rPr lang="zh-TW" altLang="en-US" dirty="0"/>
                        <a:t>私校退撫儲金管理會</a:t>
                      </a:r>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TW" sz="1800" b="0" kern="1200">
                          <a:solidFill>
                            <a:schemeClr val="dk1"/>
                          </a:solidFill>
                          <a:effectLst/>
                        </a:rPr>
                        <a:t>(02) 2396-2880 </a:t>
                      </a:r>
                      <a:endParaRPr lang="en-US" altLang="zh-TW" sz="1800" b="0" i="0" kern="1200" dirty="0">
                        <a:solidFill>
                          <a:schemeClr val="dk1"/>
                        </a:solidFill>
                        <a:effectLst/>
                        <a:latin typeface="+mn-lt"/>
                        <a:ea typeface="+mn-ea"/>
                        <a:cs typeface="+mn-cs"/>
                      </a:endParaRPr>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altLang="zh-TW" sz="1800" b="0" i="0" kern="1200" dirty="0">
                        <a:solidFill>
                          <a:schemeClr val="dk1"/>
                        </a:solidFill>
                        <a:effectLst/>
                        <a:latin typeface="+mn-lt"/>
                        <a:ea typeface="+mn-ea"/>
                        <a:cs typeface="+mn-cs"/>
                      </a:endParaRPr>
                    </a:p>
                  </a:txBody>
                  <a:tcPr/>
                </a:tc>
                <a:extLst>
                  <a:ext uri="{0D108BD9-81ED-4DB2-BD59-A6C34878D82A}">
                    <a16:rowId xmlns:a16="http://schemas.microsoft.com/office/drawing/2014/main" val="2208822910"/>
                  </a:ext>
                </a:extLst>
              </a:tr>
              <a:tr h="352596">
                <a:tc>
                  <a:txBody>
                    <a:bodyPr/>
                    <a:lstStyle/>
                    <a:p>
                      <a:pPr algn="ctr"/>
                      <a:r>
                        <a:rPr lang="zh-TW" altLang="en-US" dirty="0"/>
                        <a:t>受託銀行</a:t>
                      </a:r>
                      <a:r>
                        <a:rPr lang="en-US" altLang="zh-TW" dirty="0"/>
                        <a:t>(</a:t>
                      </a:r>
                      <a:r>
                        <a:rPr lang="zh-TW" altLang="en-US" dirty="0"/>
                        <a:t>中信銀</a:t>
                      </a:r>
                      <a:r>
                        <a:rPr lang="en-US" altLang="zh-TW" dirty="0"/>
                        <a:t>)</a:t>
                      </a:r>
                      <a:endParaRPr lang="zh-TW" altLang="en-US" dirty="0"/>
                    </a:p>
                  </a:txBody>
                  <a:tcPr/>
                </a:tc>
                <a:tc gridSpan="2">
                  <a:txBody>
                    <a:bodyPr/>
                    <a:lstStyle/>
                    <a:p>
                      <a:pPr algn="ctr"/>
                      <a:r>
                        <a:rPr lang="en-US" altLang="zh-TW"/>
                        <a:t>(02) 2558-0128</a:t>
                      </a:r>
                      <a:endParaRPr lang="zh-TW" altLang="en-US" dirty="0"/>
                    </a:p>
                  </a:txBody>
                  <a:tcPr/>
                </a:tc>
                <a:tc hMerge="1">
                  <a:txBody>
                    <a:bodyPr/>
                    <a:lstStyle/>
                    <a:p>
                      <a:pPr algn="ctr"/>
                      <a:endParaRPr lang="zh-TW" altLang="en-US" dirty="0"/>
                    </a:p>
                  </a:txBody>
                  <a:tcPr/>
                </a:tc>
                <a:extLst>
                  <a:ext uri="{0D108BD9-81ED-4DB2-BD59-A6C34878D82A}">
                    <a16:rowId xmlns:a16="http://schemas.microsoft.com/office/drawing/2014/main" val="1618867931"/>
                  </a:ext>
                </a:extLst>
              </a:tr>
              <a:tr h="352596">
                <a:tc>
                  <a:txBody>
                    <a:bodyPr/>
                    <a:lstStyle/>
                    <a:p>
                      <a:pPr algn="ctr"/>
                      <a:r>
                        <a:rPr lang="zh-TW" altLang="en-US" dirty="0"/>
                        <a:t>投資顧問</a:t>
                      </a:r>
                      <a:r>
                        <a:rPr lang="en-US" altLang="zh-TW" dirty="0"/>
                        <a:t>(</a:t>
                      </a:r>
                      <a:r>
                        <a:rPr lang="zh-TW" altLang="en-US"/>
                        <a:t>玉山投信</a:t>
                      </a:r>
                      <a:r>
                        <a:rPr lang="en-US" altLang="zh-TW"/>
                        <a:t>)</a:t>
                      </a:r>
                      <a:endParaRPr lang="zh-TW" altLang="en-US" dirty="0"/>
                    </a:p>
                  </a:txBody>
                  <a:tcPr/>
                </a:tc>
                <a:tc gridSpan="2">
                  <a:txBody>
                    <a:bodyPr/>
                    <a:lstStyle/>
                    <a:p>
                      <a:pPr algn="ctr"/>
                      <a:r>
                        <a:rPr lang="en-US" altLang="zh-TW" dirty="0"/>
                        <a:t>(02) 8726-4818</a:t>
                      </a:r>
                      <a:endParaRPr lang="zh-TW" altLang="en-US" dirty="0"/>
                    </a:p>
                  </a:txBody>
                  <a:tcPr/>
                </a:tc>
                <a:tc hMerge="1">
                  <a:txBody>
                    <a:bodyPr/>
                    <a:lstStyle/>
                    <a:p>
                      <a:pPr algn="ctr"/>
                      <a:endParaRPr lang="zh-TW" altLang="en-US" dirty="0"/>
                    </a:p>
                  </a:txBody>
                  <a:tcPr/>
                </a:tc>
                <a:extLst>
                  <a:ext uri="{0D108BD9-81ED-4DB2-BD59-A6C34878D82A}">
                    <a16:rowId xmlns:a16="http://schemas.microsoft.com/office/drawing/2014/main" val="255979471"/>
                  </a:ext>
                </a:extLst>
              </a:tr>
              <a:tr h="351234">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1800" b="1" u="none" strike="noStrike" kern="1200" cap="none" spc="0" normalizeH="0" baseline="0" noProof="0" dirty="0">
                          <a:ln>
                            <a:noFill/>
                          </a:ln>
                          <a:solidFill>
                            <a:schemeClr val="bg2"/>
                          </a:solidFill>
                          <a:effectLst/>
                          <a:uLnTx/>
                          <a:uFillTx/>
                        </a:rPr>
                        <a:t>本會各學制窗口分機</a:t>
                      </a:r>
                      <a:endParaRPr kumimoji="0" lang="zh-TW" altLang="en-US" sz="1800" b="1" i="0" u="none" strike="noStrike" kern="1200" cap="none" spc="0" normalizeH="0" baseline="0" noProof="0" dirty="0">
                        <a:ln>
                          <a:noFill/>
                        </a:ln>
                        <a:solidFill>
                          <a:schemeClr val="bg2"/>
                        </a:solidFill>
                        <a:effectLst/>
                        <a:uLnTx/>
                        <a:uFillTx/>
                        <a:latin typeface="+mn-lt"/>
                        <a:ea typeface="+mn-ea"/>
                        <a:cs typeface="+mn-cs"/>
                      </a:endParaRPr>
                    </a:p>
                  </a:txBody>
                  <a:tcPr>
                    <a:solidFill>
                      <a:srgbClr val="0070C0"/>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1" i="0" u="none" strike="noStrike" kern="1200" cap="none" spc="0" normalizeH="0" baseline="0" noProof="0" dirty="0">
                        <a:ln>
                          <a:noFill/>
                        </a:ln>
                        <a:solidFill>
                          <a:schemeClr val="bg2"/>
                        </a:solidFill>
                        <a:effectLst/>
                        <a:uLnTx/>
                        <a:uFillTx/>
                        <a:latin typeface="+mn-lt"/>
                        <a:ea typeface="+mn-ea"/>
                        <a:cs typeface="+mn-cs"/>
                      </a:endParaRPr>
                    </a:p>
                  </a:txBody>
                  <a:tcPr>
                    <a:solidFill>
                      <a:srgbClr val="0070C0"/>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TW" altLang="en-US" sz="1800" b="1" i="0" u="none" strike="noStrike" kern="1200" cap="none" spc="0" normalizeH="0" baseline="0" noProof="0" dirty="0">
                        <a:ln>
                          <a:noFill/>
                        </a:ln>
                        <a:solidFill>
                          <a:schemeClr val="bg2"/>
                        </a:solidFill>
                        <a:effectLst/>
                        <a:uLnTx/>
                        <a:uFillTx/>
                        <a:latin typeface="+mn-lt"/>
                        <a:ea typeface="+mn-ea"/>
                        <a:cs typeface="+mn-cs"/>
                      </a:endParaRPr>
                    </a:p>
                  </a:txBody>
                  <a:tcPr>
                    <a:solidFill>
                      <a:srgbClr val="0070C0"/>
                    </a:solidFill>
                  </a:tcPr>
                </a:tc>
                <a:extLst>
                  <a:ext uri="{0D108BD9-81ED-4DB2-BD59-A6C34878D82A}">
                    <a16:rowId xmlns:a16="http://schemas.microsoft.com/office/drawing/2014/main" val="2563677956"/>
                  </a:ext>
                </a:extLst>
              </a:tr>
              <a:tr h="342912">
                <a:tc gridSpan="2">
                  <a:txBody>
                    <a:bodyPr/>
                    <a:lstStyle/>
                    <a:p>
                      <a:pPr algn="ctr"/>
                      <a:r>
                        <a:rPr lang="zh-TW" altLang="en-US" dirty="0"/>
                        <a:t>大學</a:t>
                      </a:r>
                    </a:p>
                  </a:txBody>
                  <a:tcPr/>
                </a:tc>
                <a:tc hMerge="1">
                  <a:txBody>
                    <a:bodyPr/>
                    <a:lstStyle/>
                    <a:p>
                      <a:pPr algn="ctr"/>
                      <a:r>
                        <a:rPr lang="en-US" altLang="zh-TW"/>
                        <a:t>24</a:t>
                      </a:r>
                      <a:endParaRPr lang="zh-TW" altLang="en-US" dirty="0"/>
                    </a:p>
                  </a:txBody>
                  <a:tcPr/>
                </a:tc>
                <a:tc>
                  <a:txBody>
                    <a:bodyPr/>
                    <a:lstStyle/>
                    <a:p>
                      <a:pPr algn="ctr"/>
                      <a:r>
                        <a:rPr lang="en-US" altLang="zh-TW"/>
                        <a:t>24</a:t>
                      </a:r>
                      <a:endParaRPr lang="zh-TW" altLang="en-US" dirty="0"/>
                    </a:p>
                  </a:txBody>
                  <a:tcPr/>
                </a:tc>
                <a:extLst>
                  <a:ext uri="{0D108BD9-81ED-4DB2-BD59-A6C34878D82A}">
                    <a16:rowId xmlns:a16="http://schemas.microsoft.com/office/drawing/2014/main" val="3905237862"/>
                  </a:ext>
                </a:extLst>
              </a:tr>
              <a:tr h="383552">
                <a:tc gridSpan="2">
                  <a:txBody>
                    <a:bodyPr/>
                    <a:lstStyle/>
                    <a:p>
                      <a:pPr algn="ctr"/>
                      <a:r>
                        <a:rPr lang="zh-TW" altLang="en-US" dirty="0"/>
                        <a:t>科技大學</a:t>
                      </a:r>
                    </a:p>
                  </a:txBody>
                  <a:tcPr/>
                </a:tc>
                <a:tc hMerge="1">
                  <a:txBody>
                    <a:bodyPr/>
                    <a:lstStyle/>
                    <a:p>
                      <a:pPr algn="ctr"/>
                      <a:r>
                        <a:rPr lang="en-US" altLang="zh-TW"/>
                        <a:t>15</a:t>
                      </a:r>
                      <a:endParaRPr lang="en-US" altLang="zh-TW" dirty="0"/>
                    </a:p>
                  </a:txBody>
                  <a:tcPr/>
                </a:tc>
                <a:tc>
                  <a:txBody>
                    <a:bodyPr/>
                    <a:lstStyle/>
                    <a:p>
                      <a:pPr algn="ctr"/>
                      <a:r>
                        <a:rPr lang="en-US" altLang="zh-TW"/>
                        <a:t>15</a:t>
                      </a:r>
                      <a:endParaRPr lang="en-US" altLang="zh-TW" dirty="0"/>
                    </a:p>
                  </a:txBody>
                  <a:tcPr/>
                </a:tc>
                <a:extLst>
                  <a:ext uri="{0D108BD9-81ED-4DB2-BD59-A6C34878D82A}">
                    <a16:rowId xmlns:a16="http://schemas.microsoft.com/office/drawing/2014/main" val="759217838"/>
                  </a:ext>
                </a:extLst>
              </a:tr>
              <a:tr h="422200">
                <a:tc gridSpan="2">
                  <a:txBody>
                    <a:bodyPr/>
                    <a:lstStyle/>
                    <a:p>
                      <a:pPr algn="ctr"/>
                      <a:r>
                        <a:rPr lang="zh-TW" altLang="en-US" dirty="0"/>
                        <a:t>技術學院、專科、國中小學</a:t>
                      </a:r>
                    </a:p>
                  </a:txBody>
                  <a:tcPr anchor="ctr"/>
                </a:tc>
                <a:tc hMerge="1">
                  <a:txBody>
                    <a:bodyPr/>
                    <a:lstStyle/>
                    <a:p>
                      <a:pPr algn="ctr"/>
                      <a:r>
                        <a:rPr lang="en-US" altLang="zh-TW" dirty="0"/>
                        <a:t>37</a:t>
                      </a:r>
                    </a:p>
                  </a:txBody>
                  <a:tcPr/>
                </a:tc>
                <a:tc>
                  <a:txBody>
                    <a:bodyPr/>
                    <a:lstStyle/>
                    <a:p>
                      <a:pPr algn="ctr"/>
                      <a:r>
                        <a:rPr lang="en-US" altLang="zh-TW"/>
                        <a:t>37</a:t>
                      </a:r>
                      <a:endParaRPr lang="en-US" altLang="zh-TW" dirty="0"/>
                    </a:p>
                  </a:txBody>
                  <a:tcPr/>
                </a:tc>
                <a:extLst>
                  <a:ext uri="{0D108BD9-81ED-4DB2-BD59-A6C34878D82A}">
                    <a16:rowId xmlns:a16="http://schemas.microsoft.com/office/drawing/2014/main" val="1797137833"/>
                  </a:ext>
                </a:extLst>
              </a:tr>
              <a:tr h="322722">
                <a:tc gridSpan="2">
                  <a:txBody>
                    <a:bodyPr/>
                    <a:lstStyle/>
                    <a:p>
                      <a:pPr algn="ctr"/>
                      <a:r>
                        <a:rPr lang="zh-TW" altLang="en-US" dirty="0"/>
                        <a:t>高中</a:t>
                      </a:r>
                      <a:endParaRPr lang="en-US" altLang="zh-TW" dirty="0"/>
                    </a:p>
                  </a:txBody>
                  <a:tcPr/>
                </a:tc>
                <a:tc hMerge="1">
                  <a:txBody>
                    <a:bodyPr/>
                    <a:lstStyle/>
                    <a:p>
                      <a:pPr algn="ctr"/>
                      <a:r>
                        <a:rPr lang="en-US" altLang="zh-TW" dirty="0"/>
                        <a:t>20</a:t>
                      </a:r>
                    </a:p>
                  </a:txBody>
                  <a:tcPr/>
                </a:tc>
                <a:tc>
                  <a:txBody>
                    <a:bodyPr/>
                    <a:lstStyle/>
                    <a:p>
                      <a:pPr algn="ctr"/>
                      <a:r>
                        <a:rPr lang="en-US" altLang="zh-TW"/>
                        <a:t>20</a:t>
                      </a:r>
                      <a:endParaRPr lang="en-US" altLang="zh-TW" dirty="0"/>
                    </a:p>
                  </a:txBody>
                  <a:tcPr/>
                </a:tc>
                <a:extLst>
                  <a:ext uri="{0D108BD9-81ED-4DB2-BD59-A6C34878D82A}">
                    <a16:rowId xmlns:a16="http://schemas.microsoft.com/office/drawing/2014/main" val="941134553"/>
                  </a:ext>
                </a:extLst>
              </a:tr>
              <a:tr h="404002">
                <a:tc gridSpan="2">
                  <a:txBody>
                    <a:bodyPr/>
                    <a:lstStyle/>
                    <a:p>
                      <a:pPr algn="ctr"/>
                      <a:r>
                        <a:rPr lang="zh-TW" altLang="en-US" dirty="0"/>
                        <a:t>高職、海外</a:t>
                      </a:r>
                      <a:r>
                        <a:rPr lang="en-US" altLang="zh-TW" dirty="0"/>
                        <a:t>/</a:t>
                      </a:r>
                      <a:r>
                        <a:rPr lang="zh-TW" altLang="en-US" dirty="0"/>
                        <a:t>台商學校</a:t>
                      </a:r>
                    </a:p>
                  </a:txBody>
                  <a:tcPr anchor="ctr"/>
                </a:tc>
                <a:tc hMerge="1">
                  <a:txBody>
                    <a:bodyPr/>
                    <a:lstStyle/>
                    <a:p>
                      <a:pPr algn="ctr"/>
                      <a:r>
                        <a:rPr lang="en-US" altLang="zh-TW" dirty="0"/>
                        <a:t>29</a:t>
                      </a:r>
                      <a:endParaRPr lang="zh-TW" altLang="en-US" dirty="0"/>
                    </a:p>
                  </a:txBody>
                  <a:tcPr anchor="ctr" anchorCtr="1"/>
                </a:tc>
                <a:tc>
                  <a:txBody>
                    <a:bodyPr/>
                    <a:lstStyle/>
                    <a:p>
                      <a:pPr algn="ctr"/>
                      <a:r>
                        <a:rPr lang="en-US" altLang="zh-TW" dirty="0"/>
                        <a:t>29</a:t>
                      </a:r>
                      <a:endParaRPr lang="zh-TW" altLang="en-US" dirty="0"/>
                    </a:p>
                  </a:txBody>
                  <a:tcPr anchor="ctr" anchorCtr="1"/>
                </a:tc>
                <a:extLst>
                  <a:ext uri="{0D108BD9-81ED-4DB2-BD59-A6C34878D82A}">
                    <a16:rowId xmlns:a16="http://schemas.microsoft.com/office/drawing/2014/main" val="3306982490"/>
                  </a:ext>
                </a:extLst>
              </a:tr>
            </a:tbl>
          </a:graphicData>
        </a:graphic>
      </p:graphicFrame>
      <p:grpSp>
        <p:nvGrpSpPr>
          <p:cNvPr id="28" name="群組 27">
            <a:extLst>
              <a:ext uri="{FF2B5EF4-FFF2-40B4-BE49-F238E27FC236}">
                <a16:creationId xmlns:a16="http://schemas.microsoft.com/office/drawing/2014/main" id="{E8FD7810-A543-4A6B-9B5C-14974ECE32A5}"/>
              </a:ext>
            </a:extLst>
          </p:cNvPr>
          <p:cNvGrpSpPr/>
          <p:nvPr/>
        </p:nvGrpSpPr>
        <p:grpSpPr>
          <a:xfrm>
            <a:off x="3073528" y="240547"/>
            <a:ext cx="5333404" cy="596737"/>
            <a:chOff x="3961" y="247994"/>
            <a:chExt cx="5333404" cy="596737"/>
          </a:xfrm>
        </p:grpSpPr>
        <p:sp>
          <p:nvSpPr>
            <p:cNvPr id="29" name="íṧlíḍè">
              <a:extLst>
                <a:ext uri="{FF2B5EF4-FFF2-40B4-BE49-F238E27FC236}">
                  <a16:creationId xmlns:a16="http://schemas.microsoft.com/office/drawing/2014/main" id="{DEC70251-FE4B-45FF-A2B8-9450C36DB1BF}"/>
                </a:ext>
              </a:extLst>
            </p:cNvPr>
            <p:cNvSpPr/>
            <p:nvPr/>
          </p:nvSpPr>
          <p:spPr bwMode="auto">
            <a:xfrm>
              <a:off x="3961" y="247994"/>
              <a:ext cx="5333404" cy="596737"/>
            </a:xfrm>
            <a:prstGeom prst="homePlate">
              <a:avLst>
                <a:gd name="adj" fmla="val 0"/>
              </a:avLst>
            </a:prstGeom>
            <a:solidFill>
              <a:schemeClr val="accent1"/>
            </a:solidFill>
            <a:ln w="19050">
              <a:noFill/>
              <a:round/>
            </a:ln>
          </p:spPr>
          <p:txBody>
            <a:bodyPr anchor="ctr"/>
            <a:lstStyle/>
            <a:p>
              <a:pPr algn="ctr"/>
              <a:endParaRPr dirty="0">
                <a:latin typeface="思源黑体 Normal" panose="020B0400000000000000" pitchFamily="34" charset="-122"/>
                <a:ea typeface="思源黑体 Normal" panose="020B0400000000000000" pitchFamily="34" charset="-122"/>
                <a:cs typeface="+mn-ea"/>
                <a:sym typeface="+mn-lt"/>
              </a:endParaRPr>
            </a:p>
          </p:txBody>
        </p:sp>
        <p:sp>
          <p:nvSpPr>
            <p:cNvPr id="30" name="ïş1ídè">
              <a:extLst>
                <a:ext uri="{FF2B5EF4-FFF2-40B4-BE49-F238E27FC236}">
                  <a16:creationId xmlns:a16="http://schemas.microsoft.com/office/drawing/2014/main" id="{7F403984-9B6D-4C8C-B1B8-15B4337C7C84}"/>
                </a:ext>
              </a:extLst>
            </p:cNvPr>
            <p:cNvSpPr txBox="1"/>
            <p:nvPr/>
          </p:nvSpPr>
          <p:spPr>
            <a:xfrm>
              <a:off x="158098" y="252391"/>
              <a:ext cx="5071424" cy="389252"/>
            </a:xfrm>
            <a:prstGeom prst="rect">
              <a:avLst/>
            </a:prstGeom>
            <a:noFill/>
          </p:spPr>
          <p:txBody>
            <a:bodyPr wrap="square">
              <a:noAutofit/>
            </a:bodyPr>
            <a:lstStyle/>
            <a:p>
              <a:pPr algn="dist"/>
              <a:r>
                <a:rPr lang="zh-TW" altLang="en-US" sz="3400" b="1" dirty="0">
                  <a:solidFill>
                    <a:schemeClr val="bg1"/>
                  </a:solidFill>
                  <a:effectLst>
                    <a:outerShdw blurRad="38100" dist="38100" dir="2700000" algn="tl">
                      <a:srgbClr val="000000">
                        <a:alpha val="43137"/>
                      </a:srgbClr>
                    </a:outerShdw>
                  </a:effectLst>
                  <a:latin typeface="思源黑体 Normal" panose="020B0400000000000000" pitchFamily="34" charset="-122"/>
                  <a:ea typeface="思源黑体 Normal" panose="020B0400000000000000" pitchFamily="34" charset="-122"/>
                  <a:cs typeface="+mn-ea"/>
                  <a:sym typeface="+mn-lt"/>
                </a:rPr>
                <a:t>本會</a:t>
              </a:r>
              <a:r>
                <a:rPr lang="en-US" altLang="zh-TW" sz="3400" b="1" dirty="0">
                  <a:solidFill>
                    <a:schemeClr val="bg1"/>
                  </a:solidFill>
                  <a:effectLst>
                    <a:outerShdw blurRad="38100" dist="38100" dir="2700000" algn="tl">
                      <a:srgbClr val="000000">
                        <a:alpha val="43137"/>
                      </a:srgbClr>
                    </a:outerShdw>
                  </a:effectLst>
                  <a:latin typeface="思源黑体 Normal" panose="020B0400000000000000" pitchFamily="34" charset="-122"/>
                  <a:ea typeface="思源黑体 Normal" panose="020B0400000000000000" pitchFamily="34" charset="-122"/>
                  <a:cs typeface="+mn-ea"/>
                  <a:sym typeface="+mn-lt"/>
                </a:rPr>
                <a:t>LINE</a:t>
              </a:r>
              <a:r>
                <a:rPr lang="zh-TW" altLang="en-US" sz="3400" b="1" dirty="0">
                  <a:solidFill>
                    <a:schemeClr val="bg1"/>
                  </a:solidFill>
                  <a:effectLst>
                    <a:outerShdw blurRad="38100" dist="38100" dir="2700000" algn="tl">
                      <a:srgbClr val="000000">
                        <a:alpha val="43137"/>
                      </a:srgbClr>
                    </a:outerShdw>
                  </a:effectLst>
                  <a:latin typeface="思源黑体 Normal" panose="020B0400000000000000" pitchFamily="34" charset="-122"/>
                  <a:ea typeface="思源黑体 Normal" panose="020B0400000000000000" pitchFamily="34" charset="-122"/>
                  <a:cs typeface="+mn-ea"/>
                  <a:sym typeface="+mn-lt"/>
                </a:rPr>
                <a:t>官方帳號</a:t>
              </a:r>
              <a:endParaRPr lang="zh-CN" altLang="en-US" sz="3400" b="1" dirty="0">
                <a:solidFill>
                  <a:schemeClr val="bg1"/>
                </a:solidFill>
                <a:effectLst>
                  <a:outerShdw blurRad="38100" dist="38100" dir="2700000" algn="tl">
                    <a:srgbClr val="000000">
                      <a:alpha val="43137"/>
                    </a:srgbClr>
                  </a:outerShdw>
                </a:effectLst>
                <a:latin typeface="思源黑体 Normal" panose="020B0400000000000000" pitchFamily="34" charset="-122"/>
                <a:ea typeface="思源黑体 Normal" panose="020B0400000000000000" pitchFamily="34" charset="-122"/>
                <a:cs typeface="+mn-ea"/>
                <a:sym typeface="+mn-lt"/>
              </a:endParaRPr>
            </a:p>
          </p:txBody>
        </p:sp>
      </p:grpSp>
      <p:pic>
        <p:nvPicPr>
          <p:cNvPr id="31" name="圖片 30">
            <a:extLst>
              <a:ext uri="{FF2B5EF4-FFF2-40B4-BE49-F238E27FC236}">
                <a16:creationId xmlns:a16="http://schemas.microsoft.com/office/drawing/2014/main" id="{B3F74455-F1AD-48AC-84CE-EBA7F576B9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pic>
        <p:nvPicPr>
          <p:cNvPr id="4" name="圖片 3">
            <a:extLst>
              <a:ext uri="{FF2B5EF4-FFF2-40B4-BE49-F238E27FC236}">
                <a16:creationId xmlns:a16="http://schemas.microsoft.com/office/drawing/2014/main" id="{93EDCCCD-F585-5F6D-43E0-15A3560CCEEB}"/>
              </a:ext>
            </a:extLst>
          </p:cNvPr>
          <p:cNvPicPr>
            <a:picLocks noChangeAspect="1"/>
          </p:cNvPicPr>
          <p:nvPr/>
        </p:nvPicPr>
        <p:blipFill>
          <a:blip r:embed="rId5"/>
          <a:stretch>
            <a:fillRect/>
          </a:stretch>
        </p:blipFill>
        <p:spPr>
          <a:xfrm>
            <a:off x="2283100" y="3472273"/>
            <a:ext cx="2078865" cy="2078865"/>
          </a:xfrm>
          <a:prstGeom prst="rect">
            <a:avLst/>
          </a:prstGeom>
        </p:spPr>
      </p:pic>
      <p:sp>
        <p:nvSpPr>
          <p:cNvPr id="3" name="投影片編號版面配置區 11">
            <a:extLst>
              <a:ext uri="{FF2B5EF4-FFF2-40B4-BE49-F238E27FC236}">
                <a16:creationId xmlns:a16="http://schemas.microsoft.com/office/drawing/2014/main" id="{BA5A35EF-3A82-D7DC-BD53-411C26F5632D}"/>
              </a:ext>
            </a:extLst>
          </p:cNvPr>
          <p:cNvSpPr txBox="1">
            <a:spLocks/>
          </p:cNvSpPr>
          <p:nvPr/>
        </p:nvSpPr>
        <p:spPr>
          <a:xfrm>
            <a:off x="11762793" y="100701"/>
            <a:ext cx="429207" cy="365125"/>
          </a:xfrm>
          <a:prstGeom prst="rect">
            <a:avLst/>
          </a:prstGeom>
        </p:spPr>
        <p:txBody>
          <a:bodyPr vert="horz" lIns="91440" tIns="45720" rIns="91440" bIns="45720" rtlCol="0" anchor="t"/>
          <a:lstStyle>
            <a:defPPr>
              <a:defRPr lang="en-US"/>
            </a:defPPr>
            <a:lvl1pPr marL="0" algn="r" defTabSz="914400" rtl="0" eaLnBrk="1" latinLnBrk="0" hangingPunct="1">
              <a:lnSpc>
                <a:spcPct val="80000"/>
              </a:lnSpc>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BD80B0F-6881-4047-A1BD-5901B0F00B99}" type="slidenum">
              <a:rPr lang="zh-CN" altLang="en-US" smtClean="0"/>
              <a:pPr/>
              <a:t>82</a:t>
            </a:fld>
            <a:endParaRPr lang="zh-CN" altLang="en-US" dirty="0"/>
          </a:p>
        </p:txBody>
      </p:sp>
    </p:spTree>
    <p:extLst>
      <p:ext uri="{BB962C8B-B14F-4D97-AF65-F5344CB8AC3E}">
        <p14:creationId xmlns:p14="http://schemas.microsoft.com/office/powerpoint/2010/main" val="1381445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矩形 32">
            <a:extLst>
              <a:ext uri="{FF2B5EF4-FFF2-40B4-BE49-F238E27FC236}">
                <a16:creationId xmlns:a16="http://schemas.microsoft.com/office/drawing/2014/main" id="{67BC982D-9864-794B-A57E-0EA40CAF82F8}"/>
              </a:ext>
            </a:extLst>
          </p:cNvPr>
          <p:cNvSpPr/>
          <p:nvPr/>
        </p:nvSpPr>
        <p:spPr>
          <a:xfrm>
            <a:off x="2032000" y="3456140"/>
            <a:ext cx="8465099" cy="885973"/>
          </a:xfrm>
          <a:prstGeom prst="rect">
            <a:avLst/>
          </a:prstGeom>
          <a:solidFill>
            <a:schemeClr val="bg1">
              <a:lumMod val="50000"/>
            </a:schemeClr>
          </a:solidFill>
          <a:ln>
            <a:solidFill>
              <a:srgbClr val="0076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思源黑体 Normal" panose="020B0400000000000000" pitchFamily="34" charset="-122"/>
              <a:ea typeface="思源黑体 Normal" panose="020B0400000000000000" pitchFamily="34" charset="-122"/>
              <a:cs typeface="+mn-ea"/>
              <a:sym typeface="+mn-lt"/>
            </a:endParaRPr>
          </a:p>
        </p:txBody>
      </p:sp>
      <p:sp>
        <p:nvSpPr>
          <p:cNvPr id="24" name="TextBox 891">
            <a:extLst>
              <a:ext uri="{FF2B5EF4-FFF2-40B4-BE49-F238E27FC236}">
                <a16:creationId xmlns:a16="http://schemas.microsoft.com/office/drawing/2014/main" id="{06EB3395-78D2-E847-AB05-0F99452A4A73}"/>
              </a:ext>
            </a:extLst>
          </p:cNvPr>
          <p:cNvSpPr txBox="1"/>
          <p:nvPr/>
        </p:nvSpPr>
        <p:spPr>
          <a:xfrm>
            <a:off x="2455180" y="3458218"/>
            <a:ext cx="7769192" cy="923330"/>
          </a:xfrm>
          <a:prstGeom prst="rect">
            <a:avLst/>
          </a:prstGeom>
          <a:noFill/>
        </p:spPr>
        <p:txBody>
          <a:bodyPr wrap="square" rtlCol="0">
            <a:spAutoFit/>
          </a:bodyPr>
          <a:lstStyle/>
          <a:p>
            <a:pPr algn="dist"/>
            <a:r>
              <a:rPr lang="zh-TW" altLang="en-US" sz="5400" dirty="0">
                <a:solidFill>
                  <a:schemeClr val="bg1"/>
                </a:solidFill>
                <a:latin typeface="思源黑体 Normal" panose="020B0400000000000000" pitchFamily="34" charset="-122"/>
                <a:ea typeface="思源黑体 Normal" panose="020B0400000000000000" pitchFamily="34" charset="-122"/>
                <a:cs typeface="+mn-ea"/>
                <a:sym typeface="+mn-lt"/>
              </a:rPr>
              <a:t>感謝聆聽。敬請指正</a:t>
            </a:r>
            <a:endParaRPr lang="zh-CN" altLang="en-US" sz="5400" dirty="0">
              <a:solidFill>
                <a:schemeClr val="tx1">
                  <a:lumMod val="65000"/>
                  <a:lumOff val="35000"/>
                </a:schemeClr>
              </a:solidFill>
              <a:latin typeface="思源黑体 Normal" panose="020B0400000000000000" pitchFamily="34" charset="-122"/>
              <a:ea typeface="思源黑体 Normal" panose="020B0400000000000000" pitchFamily="34" charset="-122"/>
              <a:cs typeface="+mn-ea"/>
              <a:sym typeface="+mn-lt"/>
            </a:endParaRPr>
          </a:p>
        </p:txBody>
      </p:sp>
      <p:grpSp>
        <p:nvGrpSpPr>
          <p:cNvPr id="14" name="组合 13">
            <a:extLst>
              <a:ext uri="{FF2B5EF4-FFF2-40B4-BE49-F238E27FC236}">
                <a16:creationId xmlns:a16="http://schemas.microsoft.com/office/drawing/2014/main" id="{D042EABD-1E77-4C65-AE7C-E0BDEB8C1540}"/>
              </a:ext>
            </a:extLst>
          </p:cNvPr>
          <p:cNvGrpSpPr/>
          <p:nvPr/>
        </p:nvGrpSpPr>
        <p:grpSpPr>
          <a:xfrm>
            <a:off x="925225" y="484441"/>
            <a:ext cx="11512319" cy="7057559"/>
            <a:chOff x="925225" y="484441"/>
            <a:chExt cx="11512319" cy="7057559"/>
          </a:xfrm>
        </p:grpSpPr>
        <p:sp>
          <p:nvSpPr>
            <p:cNvPr id="11" name="矩形 10">
              <a:extLst>
                <a:ext uri="{FF2B5EF4-FFF2-40B4-BE49-F238E27FC236}">
                  <a16:creationId xmlns:a16="http://schemas.microsoft.com/office/drawing/2014/main" id="{3CBB04F8-1660-3D48-93B7-32819BD1447D}"/>
                </a:ext>
              </a:extLst>
            </p:cNvPr>
            <p:cNvSpPr/>
            <p:nvPr/>
          </p:nvSpPr>
          <p:spPr>
            <a:xfrm>
              <a:off x="11370785" y="641643"/>
              <a:ext cx="497242"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19" name="矩形: 圆角 4">
              <a:extLst>
                <a:ext uri="{FF2B5EF4-FFF2-40B4-BE49-F238E27FC236}">
                  <a16:creationId xmlns:a16="http://schemas.microsoft.com/office/drawing/2014/main" id="{4293FDBB-A67C-DF48-9F87-F508921FD58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20" name="矩形: 圆角 4">
              <a:extLst>
                <a:ext uri="{FF2B5EF4-FFF2-40B4-BE49-F238E27FC236}">
                  <a16:creationId xmlns:a16="http://schemas.microsoft.com/office/drawing/2014/main" id="{A5B6860A-D2DA-EC44-A0F6-3333FD851C07}"/>
                </a:ext>
              </a:extLst>
            </p:cNvPr>
            <p:cNvSpPr/>
            <p:nvPr/>
          </p:nvSpPr>
          <p:spPr>
            <a:xfrm>
              <a:off x="925225" y="6103932"/>
              <a:ext cx="576000" cy="576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21" name="矩形: 圆角 4">
              <a:extLst>
                <a:ext uri="{FF2B5EF4-FFF2-40B4-BE49-F238E27FC236}">
                  <a16:creationId xmlns:a16="http://schemas.microsoft.com/office/drawing/2014/main" id="{CA9801EF-7B48-F544-BF20-D935C4920920}"/>
                </a:ext>
              </a:extLst>
            </p:cNvPr>
            <p:cNvSpPr/>
            <p:nvPr/>
          </p:nvSpPr>
          <p:spPr>
            <a:xfrm>
              <a:off x="1363344" y="6283932"/>
              <a:ext cx="216000" cy="216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35" name="矩形: 圆角 4">
              <a:extLst>
                <a:ext uri="{FF2B5EF4-FFF2-40B4-BE49-F238E27FC236}">
                  <a16:creationId xmlns:a16="http://schemas.microsoft.com/office/drawing/2014/main" id="{4D90B257-0310-41AB-B45C-7FCA2B242B87}"/>
                </a:ext>
              </a:extLst>
            </p:cNvPr>
            <p:cNvSpPr/>
            <p:nvPr/>
          </p:nvSpPr>
          <p:spPr>
            <a:xfrm>
              <a:off x="11307077" y="484441"/>
              <a:ext cx="468027" cy="468000"/>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36" name="矩形: 圆角 4">
              <a:extLst>
                <a:ext uri="{FF2B5EF4-FFF2-40B4-BE49-F238E27FC236}">
                  <a16:creationId xmlns:a16="http://schemas.microsoft.com/office/drawing/2014/main" id="{8B773F0E-9FAF-44E8-AF55-42A9FAE5F8DC}"/>
                </a:ext>
              </a:extLst>
            </p:cNvPr>
            <p:cNvSpPr/>
            <p:nvPr/>
          </p:nvSpPr>
          <p:spPr>
            <a:xfrm rot="18041694">
              <a:off x="11609544" y="6324923"/>
              <a:ext cx="828000" cy="82800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grpSp>
        <p:nvGrpSpPr>
          <p:cNvPr id="37" name="组合 36">
            <a:extLst>
              <a:ext uri="{FF2B5EF4-FFF2-40B4-BE49-F238E27FC236}">
                <a16:creationId xmlns:a16="http://schemas.microsoft.com/office/drawing/2014/main" id="{00F91519-A9D8-4CF4-A877-44F9E5D23557}"/>
              </a:ext>
            </a:extLst>
          </p:cNvPr>
          <p:cNvGrpSpPr/>
          <p:nvPr/>
        </p:nvGrpSpPr>
        <p:grpSpPr>
          <a:xfrm rot="15433288">
            <a:off x="2244189" y="-1939496"/>
            <a:ext cx="8481704" cy="9397093"/>
            <a:chOff x="4297364" y="903288"/>
            <a:chExt cx="2946834" cy="3067178"/>
          </a:xfrm>
          <a:solidFill>
            <a:schemeClr val="accent2">
              <a:lumMod val="75000"/>
              <a:alpha val="3000"/>
            </a:schemeClr>
          </a:solidFill>
        </p:grpSpPr>
        <p:sp>
          <p:nvSpPr>
            <p:cNvPr id="38" name="Freeform 5">
              <a:extLst>
                <a:ext uri="{FF2B5EF4-FFF2-40B4-BE49-F238E27FC236}">
                  <a16:creationId xmlns:a16="http://schemas.microsoft.com/office/drawing/2014/main" id="{EFC7FF09-1FE1-4E57-BD49-44F5B2B7C7AA}"/>
                </a:ext>
              </a:extLst>
            </p:cNvPr>
            <p:cNvSpPr>
              <a:spLocks/>
            </p:cNvSpPr>
            <p:nvPr/>
          </p:nvSpPr>
          <p:spPr bwMode="auto">
            <a:xfrm>
              <a:off x="4794669" y="1516318"/>
              <a:ext cx="1809749" cy="1915925"/>
            </a:xfrm>
            <a:prstGeom prst="halfFrame">
              <a:avLst>
                <a:gd name="adj1" fmla="val 7967"/>
                <a:gd name="adj2" fmla="val 6509"/>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39" name="Freeform 7">
              <a:extLst>
                <a:ext uri="{FF2B5EF4-FFF2-40B4-BE49-F238E27FC236}">
                  <a16:creationId xmlns:a16="http://schemas.microsoft.com/office/drawing/2014/main" id="{55CC40B5-A948-4530-9AB4-82DDC9C1A9A2}"/>
                </a:ext>
              </a:extLst>
            </p:cNvPr>
            <p:cNvSpPr>
              <a:spLocks/>
            </p:cNvSpPr>
            <p:nvPr/>
          </p:nvSpPr>
          <p:spPr bwMode="auto">
            <a:xfrm>
              <a:off x="4297364" y="903288"/>
              <a:ext cx="2946834" cy="2058988"/>
            </a:xfrm>
            <a:prstGeom prst="halfFrame">
              <a:avLst>
                <a:gd name="adj1" fmla="val 3868"/>
                <a:gd name="adj2" fmla="val 323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cs typeface="+mn-ea"/>
                <a:sym typeface="+mn-lt"/>
              </a:endParaRPr>
            </a:p>
          </p:txBody>
        </p:sp>
        <p:sp>
          <p:nvSpPr>
            <p:cNvPr id="40" name="Freeform 9">
              <a:extLst>
                <a:ext uri="{FF2B5EF4-FFF2-40B4-BE49-F238E27FC236}">
                  <a16:creationId xmlns:a16="http://schemas.microsoft.com/office/drawing/2014/main" id="{B785B5D8-D6B1-4C30-B559-61754B522DFD}"/>
                </a:ext>
              </a:extLst>
            </p:cNvPr>
            <p:cNvSpPr>
              <a:spLocks/>
            </p:cNvSpPr>
            <p:nvPr/>
          </p:nvSpPr>
          <p:spPr bwMode="auto">
            <a:xfrm rot="10785847">
              <a:off x="5778599" y="2623513"/>
              <a:ext cx="955675" cy="843824"/>
            </a:xfrm>
            <a:prstGeom prst="halfFrame">
              <a:avLst>
                <a:gd name="adj1" fmla="val 7749"/>
                <a:gd name="adj2" fmla="val 520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dirty="0">
                <a:cs typeface="+mn-ea"/>
                <a:sym typeface="+mn-lt"/>
              </a:endParaRPr>
            </a:p>
          </p:txBody>
        </p:sp>
        <p:sp>
          <p:nvSpPr>
            <p:cNvPr id="41" name="Freeform 10">
              <a:extLst>
                <a:ext uri="{FF2B5EF4-FFF2-40B4-BE49-F238E27FC236}">
                  <a16:creationId xmlns:a16="http://schemas.microsoft.com/office/drawing/2014/main" id="{0C62E8E4-814C-4498-AD79-76FAB5495297}"/>
                </a:ext>
              </a:extLst>
            </p:cNvPr>
            <p:cNvSpPr>
              <a:spLocks/>
            </p:cNvSpPr>
            <p:nvPr/>
          </p:nvSpPr>
          <p:spPr bwMode="auto">
            <a:xfrm rot="5374475">
              <a:off x="4942544" y="1669490"/>
              <a:ext cx="2819189" cy="1782764"/>
            </a:xfrm>
            <a:prstGeom prst="halfFrame">
              <a:avLst>
                <a:gd name="adj1" fmla="val 9115"/>
                <a:gd name="adj2" fmla="val 9656"/>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sp>
          <p:nvSpPr>
            <p:cNvPr id="42" name="Freeform 11">
              <a:extLst>
                <a:ext uri="{FF2B5EF4-FFF2-40B4-BE49-F238E27FC236}">
                  <a16:creationId xmlns:a16="http://schemas.microsoft.com/office/drawing/2014/main" id="{D95239A0-D2B6-43DE-930C-C5E1FC350C51}"/>
                </a:ext>
              </a:extLst>
            </p:cNvPr>
            <p:cNvSpPr>
              <a:spLocks/>
            </p:cNvSpPr>
            <p:nvPr/>
          </p:nvSpPr>
          <p:spPr bwMode="auto">
            <a:xfrm rot="10720490" flipH="1">
              <a:off x="4473734" y="2580189"/>
              <a:ext cx="2458034" cy="1282700"/>
            </a:xfrm>
            <a:prstGeom prst="halfFrame">
              <a:avLst>
                <a:gd name="adj1" fmla="val 14367"/>
                <a:gd name="adj2" fmla="val 13382"/>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cs typeface="+mn-ea"/>
                <a:sym typeface="+mn-lt"/>
              </a:endParaRPr>
            </a:p>
          </p:txBody>
        </p:sp>
      </p:grpSp>
      <p:sp>
        <p:nvSpPr>
          <p:cNvPr id="2" name="投影片編號版面配置區 1">
            <a:extLst>
              <a:ext uri="{FF2B5EF4-FFF2-40B4-BE49-F238E27FC236}">
                <a16:creationId xmlns:a16="http://schemas.microsoft.com/office/drawing/2014/main" id="{A1B1A162-923C-40F2-8422-42F60818BF1E}"/>
              </a:ext>
            </a:extLst>
          </p:cNvPr>
          <p:cNvSpPr>
            <a:spLocks noGrp="1"/>
          </p:cNvSpPr>
          <p:nvPr>
            <p:ph type="sldNum" sz="quarter" idx="12"/>
          </p:nvPr>
        </p:nvSpPr>
        <p:spPr/>
        <p:txBody>
          <a:bodyPr/>
          <a:lstStyle/>
          <a:p>
            <a:fld id="{7BD80B0F-6881-4047-A1BD-5901B0F00B99}" type="slidenum">
              <a:rPr lang="zh-CN" altLang="en-US" smtClean="0"/>
              <a:t>83</a:t>
            </a:fld>
            <a:endParaRPr lang="zh-CN" altLang="en-US"/>
          </a:p>
        </p:txBody>
      </p:sp>
      <p:sp>
        <p:nvSpPr>
          <p:cNvPr id="43" name="文本框 29">
            <a:extLst>
              <a:ext uri="{FF2B5EF4-FFF2-40B4-BE49-F238E27FC236}">
                <a16:creationId xmlns:a16="http://schemas.microsoft.com/office/drawing/2014/main" id="{9407C0CA-C077-4643-90F2-C3B73A037A3D}"/>
              </a:ext>
            </a:extLst>
          </p:cNvPr>
          <p:cNvSpPr txBox="1"/>
          <p:nvPr/>
        </p:nvSpPr>
        <p:spPr>
          <a:xfrm>
            <a:off x="3961049" y="1319816"/>
            <a:ext cx="4840645" cy="830997"/>
          </a:xfrm>
          <a:prstGeom prst="rect">
            <a:avLst/>
          </a:prstGeom>
          <a:noFill/>
        </p:spPr>
        <p:txBody>
          <a:bodyPr wrap="square" rtlCol="0">
            <a:spAutoFit/>
          </a:bodyPr>
          <a:lstStyle/>
          <a:p>
            <a:pPr algn="ct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ea"/>
                <a:sym typeface="+mn-lt"/>
              </a:rPr>
              <a:t>財團法人中華民國私立學校教職員</a:t>
            </a:r>
            <a:endParaRPr lang="en-US" altLang="zh-TW"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ea"/>
              <a:sym typeface="+mn-lt"/>
            </a:endParaRPr>
          </a:p>
          <a:p>
            <a:pPr algn="ctr"/>
            <a:r>
              <a:rPr lang="zh-TW"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ea"/>
                <a:sym typeface="+mn-lt"/>
              </a:rPr>
              <a:t>退休撫卹離職資遣儲金管理委員會</a:t>
            </a:r>
            <a:endParaRPr lang="zh-CN" altLang="en-US" sz="2400" b="1" dirty="0">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ea"/>
              <a:sym typeface="+mn-lt"/>
            </a:endParaRPr>
          </a:p>
        </p:txBody>
      </p:sp>
      <p:pic>
        <p:nvPicPr>
          <p:cNvPr id="44" name="圖片 43">
            <a:extLst>
              <a:ext uri="{FF2B5EF4-FFF2-40B4-BE49-F238E27FC236}">
                <a16:creationId xmlns:a16="http://schemas.microsoft.com/office/drawing/2014/main" id="{89F5A27D-741F-4728-B834-7D4BC27FE32E}"/>
              </a:ext>
            </a:extLst>
          </p:cNvPr>
          <p:cNvPicPr>
            <a:picLocks noChangeAspect="1"/>
          </p:cNvPicPr>
          <p:nvPr/>
        </p:nvPicPr>
        <p:blipFill rotWithShape="1">
          <a:blip r:embed="rId3">
            <a:extLst>
              <a:ext uri="{28A0092B-C50C-407E-A947-70E740481C1C}">
                <a14:useLocalDpi xmlns:a14="http://schemas.microsoft.com/office/drawing/2010/main" val="0"/>
              </a:ext>
            </a:extLst>
          </a:blip>
          <a:srcRect r="79711"/>
          <a:stretch/>
        </p:blipFill>
        <p:spPr>
          <a:xfrm>
            <a:off x="2913902" y="1319816"/>
            <a:ext cx="850493" cy="870680"/>
          </a:xfrm>
          <a:prstGeom prst="rect">
            <a:avLst/>
          </a:prstGeom>
        </p:spPr>
      </p:pic>
    </p:spTree>
    <p:extLst>
      <p:ext uri="{BB962C8B-B14F-4D97-AF65-F5344CB8AC3E}">
        <p14:creationId xmlns:p14="http://schemas.microsoft.com/office/powerpoint/2010/main" val="31857395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圖片 66">
            <a:extLst>
              <a:ext uri="{FF2B5EF4-FFF2-40B4-BE49-F238E27FC236}">
                <a16:creationId xmlns:a16="http://schemas.microsoft.com/office/drawing/2014/main" id="{FB81D1DE-0970-4063-9E96-6157F1BA7C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104" y="6195376"/>
            <a:ext cx="3249991" cy="647850"/>
          </a:xfrm>
          <a:prstGeom prst="rect">
            <a:avLst/>
          </a:prstGeom>
        </p:spPr>
      </p:pic>
      <p:grpSp>
        <p:nvGrpSpPr>
          <p:cNvPr id="44" name="组合 43">
            <a:extLst>
              <a:ext uri="{FF2B5EF4-FFF2-40B4-BE49-F238E27FC236}">
                <a16:creationId xmlns:a16="http://schemas.microsoft.com/office/drawing/2014/main" id="{5A11AC6B-4BF9-48CA-8193-8556EE06BBD4}"/>
              </a:ext>
            </a:extLst>
          </p:cNvPr>
          <p:cNvGrpSpPr/>
          <p:nvPr/>
        </p:nvGrpSpPr>
        <p:grpSpPr>
          <a:xfrm>
            <a:off x="10504628" y="498714"/>
            <a:ext cx="1890971" cy="7050561"/>
            <a:chOff x="10546573" y="491439"/>
            <a:chExt cx="1890971" cy="7050561"/>
          </a:xfrm>
        </p:grpSpPr>
        <p:sp>
          <p:nvSpPr>
            <p:cNvPr id="45" name="矩形 44">
              <a:extLst>
                <a:ext uri="{FF2B5EF4-FFF2-40B4-BE49-F238E27FC236}">
                  <a16:creationId xmlns:a16="http://schemas.microsoft.com/office/drawing/2014/main" id="{FB60BD70-05AE-4B15-94DF-35692FACDE07}"/>
                </a:ext>
              </a:extLst>
            </p:cNvPr>
            <p:cNvSpPr/>
            <p:nvPr/>
          </p:nvSpPr>
          <p:spPr>
            <a:xfrm>
              <a:off x="11468614" y="643681"/>
              <a:ext cx="468027" cy="497242"/>
            </a:xfrm>
            <a:prstGeom prst="rect">
              <a:avLst/>
            </a:prstGeom>
            <a:solidFill>
              <a:srgbClr val="C7D4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dirty="0">
                <a:cs typeface="+mn-ea"/>
                <a:sym typeface="+mn-lt"/>
              </a:endParaRPr>
            </a:p>
          </p:txBody>
        </p:sp>
        <p:sp>
          <p:nvSpPr>
            <p:cNvPr id="46" name="矩形: 圆角 4">
              <a:extLst>
                <a:ext uri="{FF2B5EF4-FFF2-40B4-BE49-F238E27FC236}">
                  <a16:creationId xmlns:a16="http://schemas.microsoft.com/office/drawing/2014/main" id="{01D16F3F-D6CC-4C89-B9F9-B85AA93C31DD}"/>
                </a:ext>
              </a:extLst>
            </p:cNvPr>
            <p:cNvSpPr/>
            <p:nvPr/>
          </p:nvSpPr>
          <p:spPr>
            <a:xfrm rot="18520264">
              <a:off x="10546573" y="6174000"/>
              <a:ext cx="1368000" cy="1368000"/>
            </a:xfrm>
            <a:prstGeom prst="rect">
              <a:avLst/>
            </a:prstGeom>
            <a:solidFill>
              <a:srgbClr val="C7D4ED">
                <a:alpha val="5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49" name="矩形: 圆角 4">
              <a:extLst>
                <a:ext uri="{FF2B5EF4-FFF2-40B4-BE49-F238E27FC236}">
                  <a16:creationId xmlns:a16="http://schemas.microsoft.com/office/drawing/2014/main" id="{7B0ABD40-C4AE-420F-A3A7-2B5B6A69AE65}"/>
                </a:ext>
              </a:extLst>
            </p:cNvPr>
            <p:cNvSpPr/>
            <p:nvPr/>
          </p:nvSpPr>
          <p:spPr>
            <a:xfrm>
              <a:off x="11702628" y="491439"/>
              <a:ext cx="468027" cy="46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sp>
          <p:nvSpPr>
            <p:cNvPr id="50" name="矩形: 圆角 4">
              <a:extLst>
                <a:ext uri="{FF2B5EF4-FFF2-40B4-BE49-F238E27FC236}">
                  <a16:creationId xmlns:a16="http://schemas.microsoft.com/office/drawing/2014/main" id="{13971591-410D-4DFF-8E94-CA02A2B768DE}"/>
                </a:ext>
              </a:extLst>
            </p:cNvPr>
            <p:cNvSpPr/>
            <p:nvPr/>
          </p:nvSpPr>
          <p:spPr>
            <a:xfrm rot="18041694">
              <a:off x="11609544" y="6324923"/>
              <a:ext cx="828000" cy="828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cs typeface="+mn-ea"/>
                <a:sym typeface="+mn-lt"/>
              </a:endParaRPr>
            </a:p>
          </p:txBody>
        </p:sp>
      </p:grpSp>
      <p:sp>
        <p:nvSpPr>
          <p:cNvPr id="12" name="投影片編號版面配置區 11">
            <a:extLst>
              <a:ext uri="{FF2B5EF4-FFF2-40B4-BE49-F238E27FC236}">
                <a16:creationId xmlns:a16="http://schemas.microsoft.com/office/drawing/2014/main" id="{935C056F-A770-4334-A0F7-30BBA2D730C3}"/>
              </a:ext>
            </a:extLst>
          </p:cNvPr>
          <p:cNvSpPr>
            <a:spLocks noGrp="1"/>
          </p:cNvSpPr>
          <p:nvPr>
            <p:ph type="sldNum" sz="quarter" idx="12"/>
          </p:nvPr>
        </p:nvSpPr>
        <p:spPr/>
        <p:txBody>
          <a:bodyPr/>
          <a:lstStyle/>
          <a:p>
            <a:fld id="{7BD80B0F-6881-4047-A1BD-5901B0F00B99}" type="slidenum">
              <a:rPr lang="zh-CN" altLang="en-US" smtClean="0"/>
              <a:t>9</a:t>
            </a:fld>
            <a:endParaRPr lang="zh-CN" altLang="en-US" dirty="0"/>
          </a:p>
        </p:txBody>
      </p:sp>
      <p:sp>
        <p:nvSpPr>
          <p:cNvPr id="4" name="矩形 3">
            <a:extLst>
              <a:ext uri="{FF2B5EF4-FFF2-40B4-BE49-F238E27FC236}">
                <a16:creationId xmlns:a16="http://schemas.microsoft.com/office/drawing/2014/main" id="{6B3FEEAA-0958-9045-B147-6735E59F6D5A}"/>
              </a:ext>
            </a:extLst>
          </p:cNvPr>
          <p:cNvSpPr/>
          <p:nvPr/>
        </p:nvSpPr>
        <p:spPr>
          <a:xfrm>
            <a:off x="551653" y="585962"/>
            <a:ext cx="11555447" cy="5468164"/>
          </a:xfrm>
          <a:prstGeom prst="rect">
            <a:avLst/>
          </a:prstGeom>
        </p:spPr>
        <p:txBody>
          <a:bodyPr wrap="square">
            <a:spAutoFit/>
          </a:bodyPr>
          <a:lstStyle/>
          <a:p>
            <a:pPr marL="342900" lvl="0" indent="-342900">
              <a:buFont typeface="Wingdings" panose="05000000000000000000" pitchFamily="2" charset="2"/>
              <a:buChar char="p"/>
            </a:pP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綜整 </a:t>
            </a:r>
            <a:r>
              <a:rPr lang="zh-TW" altLang="en-US" sz="2000" b="1" dirty="0">
                <a:solidFill>
                  <a:schemeClr val="accent2">
                    <a:lumMod val="75000"/>
                  </a:schemeClr>
                </a:solidFill>
                <a:highlight>
                  <a:srgbClr val="FFFF00"/>
                </a:highlight>
                <a:latin typeface="標楷體" panose="03000509000000000000" pitchFamily="65" charset="-120"/>
                <a:ea typeface="標楷體" panose="03000509000000000000" pitchFamily="65" charset="-120"/>
                <a:cs typeface="Times New Roman" panose="02020603050405020304" pitchFamily="18" charset="0"/>
              </a:rPr>
              <a:t>新進人員</a:t>
            </a:r>
            <a:r>
              <a:rPr lang="zh-TW" altLang="en-US" sz="2000" b="1" dirty="0">
                <a:solidFill>
                  <a:schemeClr val="accent2">
                    <a:lumMod val="75000"/>
                  </a:schemeClr>
                </a:solidFill>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在職人員資料異動及</a:t>
            </a:r>
            <a:r>
              <a:rPr lang="zh-TW" altLang="en-US" sz="2000" b="1" dirty="0">
                <a:solidFill>
                  <a:srgbClr val="FF0000"/>
                </a:solidFill>
                <a:highlight>
                  <a:srgbClr val="FFFF00"/>
                </a:highlight>
                <a:latin typeface="標楷體" panose="03000509000000000000" pitchFamily="65" charset="-120"/>
                <a:ea typeface="標楷體" panose="03000509000000000000" pitchFamily="65" charset="-120"/>
                <a:cs typeface="Times New Roman" panose="02020603050405020304" pitchFamily="18" charset="0"/>
              </a:rPr>
              <a:t>開戶</a:t>
            </a:r>
            <a:r>
              <a:rPr lang="zh-TW" altLang="en-US" sz="2000" b="1" dirty="0">
                <a:solidFill>
                  <a:schemeClr val="bg2">
                    <a:lumMod val="50000"/>
                  </a:schemeClr>
                </a:solidFill>
                <a:latin typeface="標楷體" panose="03000509000000000000" pitchFamily="65" charset="-120"/>
                <a:ea typeface="標楷體" panose="03000509000000000000" pitchFamily="65" charset="-120"/>
                <a:cs typeface="Times New Roman" panose="02020603050405020304" pitchFamily="18" charset="0"/>
              </a:rPr>
              <a:t>等 </a:t>
            </a:r>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作業時程</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8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以 </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8</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月</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1</a:t>
            </a:r>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日為作業起始日為例</a:t>
            </a:r>
            <a:r>
              <a:rPr lang="en-US" altLang="zh-TW" sz="2000" b="1" dirty="0">
                <a:latin typeface="標楷體" panose="03000509000000000000" pitchFamily="65" charset="-120"/>
                <a:ea typeface="標楷體" panose="03000509000000000000" pitchFamily="65" charset="-120"/>
                <a:cs typeface="Times New Roman" panose="02020603050405020304" pitchFamily="18" charset="0"/>
              </a:rPr>
              <a:t>)</a:t>
            </a:r>
          </a:p>
          <a:p>
            <a:pPr lvl="0">
              <a:lnSpc>
                <a:spcPts val="2000"/>
              </a:lnSpc>
            </a:pPr>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12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lnSpc>
                <a:spcPts val="2000"/>
              </a:lnSpc>
            </a:pPr>
            <a:r>
              <a:rPr lang="zh-TW" altLang="en-US"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sz="2000" b="1" dirty="0">
              <a:solidFill>
                <a:srgbClr val="0070C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rPr>
              <a:t>  </a:t>
            </a:r>
            <a:endParaRPr lang="en-US"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r>
              <a:rPr lang="zh-TW" altLang="en-US"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rPr>
              <a:t> </a:t>
            </a:r>
            <a:endParaRPr lang="zh-TW" altLang="zh-TW" sz="2000" b="1" dirty="0">
              <a:solidFill>
                <a:schemeClr val="accent6">
                  <a:lumMod val="50000"/>
                </a:schemeClr>
              </a:solidFill>
              <a:latin typeface="標楷體" panose="03000509000000000000" pitchFamily="65" charset="-120"/>
              <a:ea typeface="標楷體" panose="03000509000000000000" pitchFamily="65" charset="-120"/>
              <a:cs typeface="Times New Roman" panose="02020603050405020304" pitchFamily="18" charset="0"/>
            </a:endParaRPr>
          </a:p>
          <a:p>
            <a:pPr lvl="0"/>
            <a:endParaRPr lang="en-US" altLang="zh-TW" sz="2000" b="1" dirty="0">
              <a:solidFill>
                <a:srgbClr val="002060"/>
              </a:solidFill>
              <a:latin typeface="標楷體" panose="03000509000000000000" pitchFamily="65" charset="-120"/>
              <a:ea typeface="標楷體" panose="03000509000000000000" pitchFamily="65" charset="-120"/>
              <a:cs typeface="Times New Roman" panose="02020603050405020304" pitchFamily="18" charset="0"/>
            </a:endParaRPr>
          </a:p>
          <a:p>
            <a:endParaRPr lang="zh-TW"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endParaRPr>
          </a:p>
          <a:p>
            <a:endParaRPr lang="en-US" altLang="zh-TW" b="1" dirty="0">
              <a:solidFill>
                <a:srgbClr val="000000"/>
              </a:solidFill>
              <a:latin typeface="標楷體" panose="03000509000000000000" pitchFamily="65" charset="-120"/>
              <a:ea typeface="標楷體" panose="03000509000000000000" pitchFamily="65" charset="-120"/>
              <a:cs typeface="Times New Roman" panose="02020603050405020304" pitchFamily="18" charset="0"/>
              <a:sym typeface="+mn-lt"/>
            </a:endParaRPr>
          </a:p>
        </p:txBody>
      </p:sp>
      <p:sp>
        <p:nvSpPr>
          <p:cNvPr id="24" name="文字方塊 23">
            <a:extLst>
              <a:ext uri="{FF2B5EF4-FFF2-40B4-BE49-F238E27FC236}">
                <a16:creationId xmlns:a16="http://schemas.microsoft.com/office/drawing/2014/main" id="{39F70D46-50FC-0119-EC92-A6CF6B0EB2C1}"/>
              </a:ext>
            </a:extLst>
          </p:cNvPr>
          <p:cNvSpPr txBox="1"/>
          <p:nvPr/>
        </p:nvSpPr>
        <p:spPr>
          <a:xfrm>
            <a:off x="8495233" y="545634"/>
            <a:ext cx="2337836" cy="707886"/>
          </a:xfrm>
          <a:prstGeom prst="rect">
            <a:avLst/>
          </a:prstGeom>
          <a:solidFill>
            <a:schemeClr val="accent4">
              <a:lumMod val="20000"/>
              <a:lumOff val="80000"/>
            </a:schemeClr>
          </a:solidFill>
        </p:spPr>
        <p:txBody>
          <a:bodyPr wrap="square" rtlCol="0">
            <a:spAutoFit/>
          </a:bodyPr>
          <a:lstStyle/>
          <a:p>
            <a:r>
              <a:rPr lang="zh-TW" altLang="en-US" sz="2000" b="1" u="sng" dirty="0">
                <a:solidFill>
                  <a:srgbClr val="C00000"/>
                </a:solidFill>
                <a:latin typeface="標楷體" panose="03000509000000000000" pitchFamily="65" charset="-120"/>
                <a:ea typeface="標楷體" panose="03000509000000000000" pitchFamily="65" charset="-120"/>
              </a:rPr>
              <a:t>*倘作業時程更動</a:t>
            </a:r>
            <a:r>
              <a:rPr lang="zh-TW" altLang="en-US" sz="2000" b="1" dirty="0">
                <a:solidFill>
                  <a:srgbClr val="C00000"/>
                </a:solidFill>
                <a:latin typeface="標楷體" panose="03000509000000000000" pitchFamily="65" charset="-120"/>
                <a:ea typeface="標楷體" panose="03000509000000000000" pitchFamily="65" charset="-120"/>
              </a:rPr>
              <a:t>，</a:t>
            </a:r>
            <a:endParaRPr lang="en-US" altLang="zh-TW" sz="2000" b="1" dirty="0">
              <a:solidFill>
                <a:srgbClr val="C00000"/>
              </a:solidFill>
              <a:latin typeface="標楷體" panose="03000509000000000000" pitchFamily="65" charset="-120"/>
              <a:ea typeface="標楷體" panose="03000509000000000000" pitchFamily="65" charset="-120"/>
            </a:endParaRPr>
          </a:p>
          <a:p>
            <a:r>
              <a:rPr lang="zh-TW" altLang="en-US" sz="2000" b="1" u="sng" dirty="0">
                <a:solidFill>
                  <a:srgbClr val="C00000"/>
                </a:solidFill>
                <a:latin typeface="標楷體" panose="03000509000000000000" pitchFamily="65" charset="-120"/>
                <a:ea typeface="標楷體" panose="03000509000000000000" pitchFamily="65" charset="-120"/>
              </a:rPr>
              <a:t>請以公告訊息為準</a:t>
            </a:r>
            <a:r>
              <a:rPr lang="en-US" altLang="zh-TW" sz="2000" b="1" u="sng" dirty="0">
                <a:solidFill>
                  <a:srgbClr val="C00000"/>
                </a:solidFill>
                <a:latin typeface="標楷體" panose="03000509000000000000" pitchFamily="65" charset="-120"/>
                <a:ea typeface="標楷體" panose="03000509000000000000" pitchFamily="65" charset="-120"/>
              </a:rPr>
              <a:t>!</a:t>
            </a:r>
          </a:p>
        </p:txBody>
      </p:sp>
      <p:cxnSp>
        <p:nvCxnSpPr>
          <p:cNvPr id="25" name="直線接點 24">
            <a:extLst>
              <a:ext uri="{FF2B5EF4-FFF2-40B4-BE49-F238E27FC236}">
                <a16:creationId xmlns:a16="http://schemas.microsoft.com/office/drawing/2014/main" id="{8B8B6975-CB03-57C5-FE4B-89594C2974B7}"/>
              </a:ext>
            </a:extLst>
          </p:cNvPr>
          <p:cNvCxnSpPr>
            <a:cxnSpLocks/>
          </p:cNvCxnSpPr>
          <p:nvPr/>
        </p:nvCxnSpPr>
        <p:spPr>
          <a:xfrm flipV="1">
            <a:off x="1188513" y="2534183"/>
            <a:ext cx="9485115" cy="385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文字方塊 25">
            <a:extLst>
              <a:ext uri="{FF2B5EF4-FFF2-40B4-BE49-F238E27FC236}">
                <a16:creationId xmlns:a16="http://schemas.microsoft.com/office/drawing/2014/main" id="{A7D1A8EA-4E28-4869-92BC-BE2230746A2F}"/>
              </a:ext>
            </a:extLst>
          </p:cNvPr>
          <p:cNvSpPr txBox="1"/>
          <p:nvPr/>
        </p:nvSpPr>
        <p:spPr>
          <a:xfrm>
            <a:off x="981990" y="1990571"/>
            <a:ext cx="578763"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8/1</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cxnSp>
        <p:nvCxnSpPr>
          <p:cNvPr id="27" name="直線接點 26">
            <a:extLst>
              <a:ext uri="{FF2B5EF4-FFF2-40B4-BE49-F238E27FC236}">
                <a16:creationId xmlns:a16="http://schemas.microsoft.com/office/drawing/2014/main" id="{613C00D9-9981-B60B-2834-396DC2CFB77B}"/>
              </a:ext>
            </a:extLst>
          </p:cNvPr>
          <p:cNvCxnSpPr>
            <a:cxnSpLocks/>
          </p:cNvCxnSpPr>
          <p:nvPr/>
        </p:nvCxnSpPr>
        <p:spPr>
          <a:xfrm flipV="1">
            <a:off x="1226956" y="2373088"/>
            <a:ext cx="0" cy="3607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文字方塊 27">
            <a:extLst>
              <a:ext uri="{FF2B5EF4-FFF2-40B4-BE49-F238E27FC236}">
                <a16:creationId xmlns:a16="http://schemas.microsoft.com/office/drawing/2014/main" id="{AFB7C60A-F594-4CC9-AA96-313FD7CFC345}"/>
              </a:ext>
            </a:extLst>
          </p:cNvPr>
          <p:cNvSpPr txBox="1"/>
          <p:nvPr/>
        </p:nvSpPr>
        <p:spPr>
          <a:xfrm>
            <a:off x="998053" y="2797900"/>
            <a:ext cx="492443" cy="2862322"/>
          </a:xfrm>
          <a:prstGeom prst="rect">
            <a:avLst/>
          </a:prstGeom>
          <a:noFill/>
          <a:ln>
            <a:noFill/>
          </a:ln>
        </p:spPr>
        <p:txBody>
          <a:bodyPr vert="horz" wrap="square" rtlCol="0">
            <a:spAutoFit/>
          </a:bodyPr>
          <a:lstStyle/>
          <a:p>
            <a:r>
              <a:rPr lang="zh-TW" altLang="en-US" sz="2000" dirty="0">
                <a:latin typeface="標楷體" panose="03000509000000000000" pitchFamily="65" charset="-120"/>
                <a:ea typeface="標楷體" panose="03000509000000000000" pitchFamily="65" charset="-120"/>
              </a:rPr>
              <a:t>教職員資格審查無誤</a:t>
            </a:r>
            <a:endParaRPr lang="en-US" altLang="zh-TW" sz="2000" dirty="0">
              <a:latin typeface="標楷體" panose="03000509000000000000" pitchFamily="65" charset="-120"/>
              <a:ea typeface="標楷體" panose="03000509000000000000" pitchFamily="65" charset="-120"/>
            </a:endParaRPr>
          </a:p>
        </p:txBody>
      </p:sp>
      <p:sp>
        <p:nvSpPr>
          <p:cNvPr id="29" name="文字方塊 28">
            <a:extLst>
              <a:ext uri="{FF2B5EF4-FFF2-40B4-BE49-F238E27FC236}">
                <a16:creationId xmlns:a16="http://schemas.microsoft.com/office/drawing/2014/main" id="{272B3A1B-BB46-A336-7FB0-99A1F8638740}"/>
              </a:ext>
            </a:extLst>
          </p:cNvPr>
          <p:cNvSpPr txBox="1"/>
          <p:nvPr/>
        </p:nvSpPr>
        <p:spPr>
          <a:xfrm>
            <a:off x="1465102" y="3247650"/>
            <a:ext cx="738664" cy="2739435"/>
          </a:xfrm>
          <a:prstGeom prst="rect">
            <a:avLst/>
          </a:prstGeom>
          <a:noFill/>
          <a:ln w="76200">
            <a:solidFill>
              <a:srgbClr val="C00000"/>
            </a:solidFill>
          </a:ln>
        </p:spPr>
        <p:txBody>
          <a:bodyPr vert="eaVert" wrap="square" rtlCol="0" anchor="b" anchorCtr="1">
            <a:spAutoFit/>
          </a:bodyPr>
          <a:lstStyle/>
          <a:p>
            <a:r>
              <a:rPr lang="zh-TW" altLang="en-US" dirty="0">
                <a:latin typeface="標楷體" panose="03000509000000000000" pitchFamily="65" charset="-120"/>
                <a:ea typeface="標楷體" panose="03000509000000000000" pitchFamily="65" charset="-120"/>
              </a:rPr>
              <a:t>*</a:t>
            </a:r>
            <a:r>
              <a:rPr lang="zh-TW" altLang="en-US" b="1" u="sng" dirty="0">
                <a:latin typeface="標楷體" panose="03000509000000000000" pitchFamily="65" charset="-120"/>
                <a:ea typeface="標楷體" panose="03000509000000000000" pitchFamily="65" charset="-120"/>
              </a:rPr>
              <a:t>專科以上學校</a:t>
            </a:r>
            <a:r>
              <a:rPr lang="zh-TW" altLang="en-US" dirty="0">
                <a:latin typeface="標楷體" panose="03000509000000000000" pitchFamily="65" charset="-120"/>
                <a:ea typeface="標楷體" panose="03000509000000000000" pitchFamily="65" charset="-120"/>
              </a:rPr>
              <a:t>須取得敘薪審查學校核定之敘薪名冊</a:t>
            </a:r>
            <a:endParaRPr lang="en-US" altLang="zh-TW" dirty="0">
              <a:latin typeface="標楷體" panose="03000509000000000000" pitchFamily="65" charset="-120"/>
              <a:ea typeface="標楷體" panose="03000509000000000000" pitchFamily="65" charset="-120"/>
            </a:endParaRPr>
          </a:p>
        </p:txBody>
      </p:sp>
      <p:cxnSp>
        <p:nvCxnSpPr>
          <p:cNvPr id="31" name="直線接點 30">
            <a:extLst>
              <a:ext uri="{FF2B5EF4-FFF2-40B4-BE49-F238E27FC236}">
                <a16:creationId xmlns:a16="http://schemas.microsoft.com/office/drawing/2014/main" id="{A06B7469-E607-D019-932D-CCDB7FA268BB}"/>
              </a:ext>
            </a:extLst>
          </p:cNvPr>
          <p:cNvCxnSpPr>
            <a:cxnSpLocks/>
          </p:cNvCxnSpPr>
          <p:nvPr/>
        </p:nvCxnSpPr>
        <p:spPr>
          <a:xfrm flipV="1">
            <a:off x="5709619" y="2409194"/>
            <a:ext cx="0" cy="360727"/>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文字方塊 31">
            <a:extLst>
              <a:ext uri="{FF2B5EF4-FFF2-40B4-BE49-F238E27FC236}">
                <a16:creationId xmlns:a16="http://schemas.microsoft.com/office/drawing/2014/main" id="{455FEA69-9E3F-F14B-281F-3B6AC4906706}"/>
              </a:ext>
            </a:extLst>
          </p:cNvPr>
          <p:cNvSpPr txBox="1"/>
          <p:nvPr/>
        </p:nvSpPr>
        <p:spPr>
          <a:xfrm>
            <a:off x="5310951" y="1958212"/>
            <a:ext cx="917558" cy="646331"/>
          </a:xfrm>
          <a:prstGeom prst="rect">
            <a:avLst/>
          </a:prstGeom>
          <a:noFill/>
          <a:ln>
            <a:noFill/>
          </a:ln>
        </p:spPr>
        <p:txBody>
          <a:bodyPr wrap="square" rtlCol="0">
            <a:spAutoFit/>
          </a:bodyPr>
          <a:lstStyle/>
          <a:p>
            <a:pPr algn="ctr"/>
            <a:r>
              <a:rPr lang="en-US" altLang="zh-TW" sz="2000" b="1" dirty="0">
                <a:latin typeface="標楷體" panose="03000509000000000000" pitchFamily="65" charset="-120"/>
                <a:ea typeface="標楷體" panose="03000509000000000000" pitchFamily="65" charset="-120"/>
              </a:rPr>
              <a:t>8/31</a:t>
            </a:r>
          </a:p>
          <a:p>
            <a:pPr algn="ctr"/>
            <a:r>
              <a:rPr lang="en-US" altLang="zh-TW" sz="1600" dirty="0">
                <a:solidFill>
                  <a:schemeClr val="accent1">
                    <a:lumMod val="50000"/>
                  </a:schemeClr>
                </a:solidFill>
                <a:latin typeface="標楷體" panose="03000509000000000000" pitchFamily="65" charset="-120"/>
                <a:ea typeface="標楷體" panose="03000509000000000000" pitchFamily="65" charset="-120"/>
              </a:rPr>
              <a:t> </a:t>
            </a:r>
            <a:endParaRPr lang="zh-TW" altLang="en-US" sz="1600" dirty="0">
              <a:solidFill>
                <a:schemeClr val="accent1">
                  <a:lumMod val="50000"/>
                </a:schemeClr>
              </a:solidFill>
              <a:latin typeface="標楷體" panose="03000509000000000000" pitchFamily="65" charset="-120"/>
              <a:ea typeface="標楷體" panose="03000509000000000000" pitchFamily="65" charset="-120"/>
            </a:endParaRPr>
          </a:p>
        </p:txBody>
      </p:sp>
      <p:sp>
        <p:nvSpPr>
          <p:cNvPr id="34" name="矩形 33">
            <a:extLst>
              <a:ext uri="{FF2B5EF4-FFF2-40B4-BE49-F238E27FC236}">
                <a16:creationId xmlns:a16="http://schemas.microsoft.com/office/drawing/2014/main" id="{26D30AD5-C167-D22E-E95D-141D3B9D8F52}"/>
              </a:ext>
            </a:extLst>
          </p:cNvPr>
          <p:cNvSpPr/>
          <p:nvPr/>
        </p:nvSpPr>
        <p:spPr>
          <a:xfrm>
            <a:off x="1209977" y="2533988"/>
            <a:ext cx="4474749" cy="163196"/>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35" name="弧形 34">
            <a:extLst>
              <a:ext uri="{FF2B5EF4-FFF2-40B4-BE49-F238E27FC236}">
                <a16:creationId xmlns:a16="http://schemas.microsoft.com/office/drawing/2014/main" id="{BAB3C04F-44BD-AE1A-6A0A-40000DE8B3CE}"/>
              </a:ext>
            </a:extLst>
          </p:cNvPr>
          <p:cNvSpPr/>
          <p:nvPr/>
        </p:nvSpPr>
        <p:spPr>
          <a:xfrm rot="8145086">
            <a:off x="1320896" y="2443967"/>
            <a:ext cx="340020" cy="501512"/>
          </a:xfrm>
          <a:prstGeom prst="arc">
            <a:avLst>
              <a:gd name="adj1" fmla="val 16939571"/>
              <a:gd name="adj2" fmla="val 257263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36" name="弧形 35">
            <a:extLst>
              <a:ext uri="{FF2B5EF4-FFF2-40B4-BE49-F238E27FC236}">
                <a16:creationId xmlns:a16="http://schemas.microsoft.com/office/drawing/2014/main" id="{A1CEB4A2-0183-2FC5-652E-3BB9627E4E32}"/>
              </a:ext>
            </a:extLst>
          </p:cNvPr>
          <p:cNvSpPr/>
          <p:nvPr/>
        </p:nvSpPr>
        <p:spPr>
          <a:xfrm rot="13012934" flipH="1">
            <a:off x="4833371" y="2251268"/>
            <a:ext cx="802357" cy="787748"/>
          </a:xfrm>
          <a:prstGeom prst="arc">
            <a:avLst>
              <a:gd name="adj1" fmla="val 17800919"/>
              <a:gd name="adj2" fmla="val 755597"/>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37" name="文字方塊 36">
            <a:extLst>
              <a:ext uri="{FF2B5EF4-FFF2-40B4-BE49-F238E27FC236}">
                <a16:creationId xmlns:a16="http://schemas.microsoft.com/office/drawing/2014/main" id="{CC6EAE27-F59D-1540-8C53-6FCFE9A38836}"/>
              </a:ext>
            </a:extLst>
          </p:cNvPr>
          <p:cNvSpPr txBox="1"/>
          <p:nvPr/>
        </p:nvSpPr>
        <p:spPr>
          <a:xfrm>
            <a:off x="2349302" y="3132723"/>
            <a:ext cx="3019704" cy="1908215"/>
          </a:xfrm>
          <a:prstGeom prst="rect">
            <a:avLst/>
          </a:prstGeom>
          <a:noFill/>
          <a:ln>
            <a:solidFill>
              <a:schemeClr val="accent5">
                <a:lumMod val="75000"/>
              </a:schemeClr>
            </a:solidFill>
            <a:prstDash val="dash"/>
          </a:ln>
        </p:spPr>
        <p:txBody>
          <a:bodyPr wrap="square" rtlCol="0">
            <a:spAutoFit/>
          </a:bodyPr>
          <a:lstStyle/>
          <a:p>
            <a:r>
              <a:rPr lang="zh-TW" altLang="en-US" sz="2000" dirty="0">
                <a:latin typeface="標楷體" panose="03000509000000000000" pitchFamily="65" charset="-120"/>
                <a:ea typeface="標楷體" panose="03000509000000000000" pitchFamily="65" charset="-120"/>
              </a:rPr>
              <a:t>學校</a:t>
            </a:r>
            <a:r>
              <a:rPr lang="en-US" altLang="zh-TW" sz="2000" dirty="0">
                <a:latin typeface="標楷體" panose="03000509000000000000" pitchFamily="65" charset="-120"/>
                <a:ea typeface="標楷體" panose="03000509000000000000" pitchFamily="65" charset="-120"/>
              </a:rPr>
              <a:t>:</a:t>
            </a:r>
          </a:p>
          <a:p>
            <a:endParaRPr lang="en-US" altLang="zh-TW"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8/1-8/31</a:t>
            </a:r>
          </a:p>
          <a:p>
            <a:r>
              <a:rPr lang="zh-TW" altLang="en-US" sz="2000" dirty="0">
                <a:latin typeface="標楷體" panose="03000509000000000000" pitchFamily="65" charset="-120"/>
                <a:ea typeface="標楷體" panose="03000509000000000000" pitchFamily="65" charset="-120"/>
              </a:rPr>
              <a:t>學校至私校退撫系統</a:t>
            </a:r>
            <a:endParaRPr lang="en-US" altLang="zh-TW" sz="2000" dirty="0">
              <a:latin typeface="標楷體" panose="03000509000000000000" pitchFamily="65" charset="-120"/>
              <a:ea typeface="標楷體" panose="03000509000000000000" pitchFamily="65" charset="-120"/>
            </a:endParaRPr>
          </a:p>
          <a:p>
            <a:r>
              <a:rPr lang="zh-TW" altLang="en-US" sz="2000" b="1" u="sng" dirty="0">
                <a:solidFill>
                  <a:srgbClr val="0070C0"/>
                </a:solidFill>
                <a:latin typeface="標楷體" panose="03000509000000000000" pitchFamily="65" charset="-120"/>
                <a:ea typeface="標楷體" panose="03000509000000000000" pitchFamily="65" charset="-120"/>
              </a:rPr>
              <a:t>新增</a:t>
            </a:r>
            <a:r>
              <a:rPr lang="zh-TW" altLang="en-US" sz="2000" dirty="0">
                <a:latin typeface="標楷體" panose="03000509000000000000" pitchFamily="65" charset="-120"/>
                <a:ea typeface="標楷體" panose="03000509000000000000" pitchFamily="65" charset="-120"/>
              </a:rPr>
              <a:t>新進人員基本資料及</a:t>
            </a:r>
            <a:endParaRPr lang="en-US" altLang="zh-TW" sz="2000" dirty="0">
              <a:latin typeface="標楷體" panose="03000509000000000000" pitchFamily="65" charset="-120"/>
              <a:ea typeface="標楷體" panose="03000509000000000000" pitchFamily="65" charset="-120"/>
            </a:endParaRPr>
          </a:p>
          <a:p>
            <a:r>
              <a:rPr lang="zh-TW" altLang="en-US" sz="2000" b="1" u="sng" dirty="0">
                <a:latin typeface="標楷體" panose="03000509000000000000" pitchFamily="65" charset="-120"/>
                <a:ea typeface="標楷體" panose="03000509000000000000" pitchFamily="65" charset="-120"/>
              </a:rPr>
              <a:t>異動</a:t>
            </a:r>
            <a:r>
              <a:rPr lang="zh-TW" altLang="en-US" sz="2000" dirty="0">
                <a:latin typeface="標楷體" panose="03000509000000000000" pitchFamily="65" charset="-120"/>
                <a:ea typeface="標楷體" panose="03000509000000000000" pitchFamily="65" charset="-120"/>
              </a:rPr>
              <a:t>在職教職員資料。</a:t>
            </a:r>
            <a:endParaRPr lang="en-US" altLang="zh-TW" sz="2000" dirty="0">
              <a:latin typeface="標楷體" panose="03000509000000000000" pitchFamily="65" charset="-120"/>
              <a:ea typeface="標楷體" panose="03000509000000000000" pitchFamily="65" charset="-120"/>
            </a:endParaRPr>
          </a:p>
        </p:txBody>
      </p:sp>
      <p:sp>
        <p:nvSpPr>
          <p:cNvPr id="40" name="文字方塊 39">
            <a:extLst>
              <a:ext uri="{FF2B5EF4-FFF2-40B4-BE49-F238E27FC236}">
                <a16:creationId xmlns:a16="http://schemas.microsoft.com/office/drawing/2014/main" id="{F4B0394F-B96B-A0FE-32D5-45A28FFBD4FA}"/>
              </a:ext>
            </a:extLst>
          </p:cNvPr>
          <p:cNvSpPr txBox="1"/>
          <p:nvPr/>
        </p:nvSpPr>
        <p:spPr>
          <a:xfrm>
            <a:off x="7071135" y="3017588"/>
            <a:ext cx="4951240" cy="2923877"/>
          </a:xfrm>
          <a:prstGeom prst="rect">
            <a:avLst/>
          </a:prstGeom>
          <a:noFill/>
          <a:ln>
            <a:solidFill>
              <a:schemeClr val="accent6">
                <a:lumMod val="75000"/>
              </a:schemeClr>
            </a:solidFill>
            <a:prstDash val="dashDot"/>
          </a:ln>
        </p:spPr>
        <p:txBody>
          <a:bodyPr vert="horz" wrap="square" rtlCol="0" anchor="b" anchorCtr="0">
            <a:spAutoFit/>
          </a:bodyPr>
          <a:lstStyle/>
          <a:p>
            <a:r>
              <a:rPr lang="zh-TW" altLang="en-US" sz="2000" dirty="0">
                <a:latin typeface="標楷體" panose="03000509000000000000" pitchFamily="65" charset="-120"/>
                <a:ea typeface="標楷體" panose="03000509000000000000" pitchFamily="65" charset="-120"/>
              </a:rPr>
              <a:t>儲金會</a:t>
            </a:r>
            <a:r>
              <a:rPr lang="en-US" altLang="zh-TW" sz="2000" dirty="0">
                <a:latin typeface="標楷體" panose="03000509000000000000" pitchFamily="65" charset="-120"/>
                <a:ea typeface="標楷體" panose="03000509000000000000" pitchFamily="65" charset="-120"/>
              </a:rPr>
              <a:t>:</a:t>
            </a:r>
          </a:p>
          <a:p>
            <a:endParaRPr lang="en-US" altLang="zh-TW" sz="12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自次月</a:t>
            </a:r>
            <a:r>
              <a:rPr lang="en-US" altLang="zh-TW" sz="2000" dirty="0">
                <a:latin typeface="標楷體" panose="03000509000000000000" pitchFamily="65" charset="-120"/>
                <a:ea typeface="標楷體" panose="03000509000000000000" pitchFamily="65" charset="-120"/>
              </a:rPr>
              <a:t>1</a:t>
            </a:r>
            <a:r>
              <a:rPr lang="zh-TW" altLang="en-US" sz="2000" dirty="0">
                <a:latin typeface="標楷體" panose="03000509000000000000" pitchFamily="65" charset="-120"/>
                <a:ea typeface="標楷體" panose="03000509000000000000" pitchFamily="65" charset="-120"/>
              </a:rPr>
              <a:t>日起</a:t>
            </a:r>
            <a:r>
              <a:rPr lang="en-US" altLang="zh-TW" sz="2000" dirty="0">
                <a:latin typeface="標楷體" panose="03000509000000000000" pitchFamily="65" charset="-120"/>
                <a:ea typeface="標楷體" panose="03000509000000000000" pitchFamily="65" charset="-120"/>
              </a:rPr>
              <a:t>(9/1)</a:t>
            </a:r>
            <a:r>
              <a:rPr lang="zh-TW" altLang="en-US" sz="2000" dirty="0">
                <a:latin typeface="標楷體" panose="03000509000000000000" pitchFamily="65" charset="-120"/>
                <a:ea typeface="標楷體" panose="03000509000000000000" pitchFamily="65" charset="-120"/>
              </a:rPr>
              <a:t>彙整各學校</a:t>
            </a:r>
            <a:r>
              <a:rPr lang="en-US" altLang="zh-TW" sz="2000" dirty="0">
                <a:latin typeface="標楷體" panose="03000509000000000000" pitchFamily="65" charset="-120"/>
                <a:ea typeface="標楷體" panose="03000509000000000000" pitchFamily="65" charset="-120"/>
              </a:rPr>
              <a:t>8</a:t>
            </a:r>
            <a:r>
              <a:rPr lang="zh-TW" altLang="en-US" sz="2000" dirty="0">
                <a:latin typeface="標楷體" panose="03000509000000000000" pitchFamily="65" charset="-120"/>
                <a:ea typeface="標楷體" panose="03000509000000000000" pitchFamily="65" charset="-120"/>
              </a:rPr>
              <a:t>月份</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前月</a:t>
            </a:r>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 </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 系統異動資料，並提供予中信銀作業。</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 </a:t>
            </a:r>
            <a:r>
              <a:rPr lang="en-US" altLang="zh-TW" sz="1600" u="sng"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*包含</a:t>
            </a:r>
            <a:r>
              <a:rPr lang="en-US" altLang="zh-TW" sz="1600" u="sng"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分期請領人員開戶、離職人員資料更正</a:t>
            </a:r>
            <a:r>
              <a:rPr lang="en-US" altLang="zh-TW" sz="1600" u="sng" dirty="0">
                <a:latin typeface="標楷體" panose="03000509000000000000" pitchFamily="65" charset="-120"/>
                <a:ea typeface="標楷體" panose="03000509000000000000" pitchFamily="65" charset="-120"/>
              </a:rPr>
              <a:t>)</a:t>
            </a:r>
          </a:p>
          <a:p>
            <a:endParaRPr lang="en-US" altLang="zh-TW" sz="2000" dirty="0">
              <a:latin typeface="標楷體" panose="03000509000000000000" pitchFamily="65" charset="-120"/>
              <a:ea typeface="標楷體" panose="03000509000000000000" pitchFamily="65" charset="-120"/>
            </a:endParaRPr>
          </a:p>
          <a:p>
            <a:r>
              <a:rPr lang="en-US" altLang="zh-TW" sz="2000" dirty="0">
                <a:latin typeface="標楷體" panose="03000509000000000000" pitchFamily="65" charset="-120"/>
                <a:ea typeface="標楷體" panose="03000509000000000000" pitchFamily="65" charset="-120"/>
              </a:rPr>
              <a:t>-9/15</a:t>
            </a:r>
            <a:r>
              <a:rPr lang="zh-TW" altLang="en-US" sz="2000" dirty="0">
                <a:latin typeface="標楷體" panose="03000509000000000000" pitchFamily="65" charset="-120"/>
                <a:ea typeface="標楷體" panose="03000509000000000000" pitchFamily="65" charset="-120"/>
              </a:rPr>
              <a:t>前中信銀完成資料新增、變更及通知</a:t>
            </a:r>
            <a:endParaRPr lang="en-US" altLang="zh-TW" sz="2000" dirty="0">
              <a:latin typeface="標楷體" panose="03000509000000000000" pitchFamily="65" charset="-120"/>
              <a:ea typeface="標楷體" panose="03000509000000000000" pitchFamily="65" charset="-120"/>
            </a:endParaRPr>
          </a:p>
          <a:p>
            <a:r>
              <a:rPr lang="zh-TW" altLang="en-US" sz="2000" dirty="0">
                <a:latin typeface="標楷體" panose="03000509000000000000" pitchFamily="65" charset="-120"/>
                <a:ea typeface="標楷體" panose="03000509000000000000" pitchFamily="65" charset="-120"/>
              </a:rPr>
              <a:t> </a:t>
            </a:r>
            <a:r>
              <a:rPr lang="en-US" altLang="zh-TW" sz="1600" u="sng"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*包含</a:t>
            </a:r>
            <a:r>
              <a:rPr lang="en-US" altLang="zh-TW" sz="1600" u="sng"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分期請領人員之專戶開立通知</a:t>
            </a:r>
            <a:r>
              <a:rPr lang="en-US" altLang="zh-TW" sz="1600" u="sng"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驗證</a:t>
            </a:r>
            <a:r>
              <a:rPr lang="en-US" altLang="zh-TW" sz="1600" u="sng"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信件、</a:t>
            </a:r>
            <a:endParaRPr lang="en-US" altLang="zh-TW" sz="1600" u="sng" dirty="0">
              <a:latin typeface="標楷體" panose="03000509000000000000" pitchFamily="65" charset="-120"/>
              <a:ea typeface="標楷體" panose="03000509000000000000" pitchFamily="65" charset="-120"/>
            </a:endParaRPr>
          </a:p>
          <a:p>
            <a:r>
              <a:rPr lang="zh-TW" altLang="en-US" sz="1600" dirty="0">
                <a:latin typeface="標楷體" panose="03000509000000000000" pitchFamily="65" charset="-120"/>
                <a:ea typeface="標楷體" panose="03000509000000000000" pitchFamily="65" charset="-120"/>
              </a:rPr>
              <a:t>     </a:t>
            </a:r>
            <a:r>
              <a:rPr lang="zh-TW" altLang="en-US" sz="1600" u="sng" dirty="0">
                <a:latin typeface="標楷體" panose="03000509000000000000" pitchFamily="65" charset="-120"/>
                <a:ea typeface="標楷體" panose="03000509000000000000" pitchFamily="65" charset="-120"/>
              </a:rPr>
              <a:t>離職人員申請電子郵件變更之通知</a:t>
            </a:r>
            <a:r>
              <a:rPr lang="en-US" altLang="zh-TW" sz="1600" u="sng"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驗證</a:t>
            </a:r>
            <a:r>
              <a:rPr lang="en-US" altLang="zh-TW" sz="1600" u="sng" dirty="0">
                <a:latin typeface="標楷體" panose="03000509000000000000" pitchFamily="65" charset="-120"/>
                <a:ea typeface="標楷體" panose="03000509000000000000" pitchFamily="65" charset="-120"/>
              </a:rPr>
              <a:t>)</a:t>
            </a:r>
            <a:r>
              <a:rPr lang="zh-TW" altLang="en-US" sz="1600" u="sng" dirty="0">
                <a:latin typeface="標楷體" panose="03000509000000000000" pitchFamily="65" charset="-120"/>
                <a:ea typeface="標楷體" panose="03000509000000000000" pitchFamily="65" charset="-120"/>
              </a:rPr>
              <a:t>信件</a:t>
            </a:r>
            <a:r>
              <a:rPr lang="en-US" altLang="zh-TW" sz="1600" u="sng" dirty="0">
                <a:latin typeface="標楷體" panose="03000509000000000000" pitchFamily="65" charset="-120"/>
                <a:ea typeface="標楷體" panose="03000509000000000000" pitchFamily="65" charset="-120"/>
              </a:rPr>
              <a:t>)</a:t>
            </a:r>
          </a:p>
          <a:p>
            <a:endParaRPr lang="en-US" altLang="zh-TW" sz="1600" u="sng" dirty="0">
              <a:latin typeface="標楷體" panose="03000509000000000000" pitchFamily="65" charset="-120"/>
              <a:ea typeface="標楷體" panose="03000509000000000000" pitchFamily="65" charset="-120"/>
            </a:endParaRPr>
          </a:p>
        </p:txBody>
      </p:sp>
      <p:sp>
        <p:nvSpPr>
          <p:cNvPr id="53" name="文字方塊 52">
            <a:extLst>
              <a:ext uri="{FF2B5EF4-FFF2-40B4-BE49-F238E27FC236}">
                <a16:creationId xmlns:a16="http://schemas.microsoft.com/office/drawing/2014/main" id="{6CF816A4-3F53-4CB8-89A1-B579CB8F621C}"/>
              </a:ext>
            </a:extLst>
          </p:cNvPr>
          <p:cNvSpPr txBox="1"/>
          <p:nvPr/>
        </p:nvSpPr>
        <p:spPr>
          <a:xfrm>
            <a:off x="5636907" y="3052421"/>
            <a:ext cx="492443" cy="3441578"/>
          </a:xfrm>
          <a:prstGeom prst="rect">
            <a:avLst/>
          </a:prstGeom>
          <a:noFill/>
          <a:ln>
            <a:noFill/>
          </a:ln>
        </p:spPr>
        <p:txBody>
          <a:bodyPr vert="eaVert" wrap="square" rtlCol="0">
            <a:spAutoFit/>
          </a:bodyPr>
          <a:lstStyle/>
          <a:p>
            <a:r>
              <a:rPr lang="zh-TW" altLang="en-US" sz="2000" dirty="0">
                <a:latin typeface="標楷體" panose="03000509000000000000" pitchFamily="65" charset="-120"/>
                <a:ea typeface="標楷體" panose="03000509000000000000" pitchFamily="65" charset="-120"/>
              </a:rPr>
              <a:t>將敘薪審查結果提供予本會</a:t>
            </a:r>
            <a:endParaRPr lang="en-US" altLang="zh-TW" sz="2000" dirty="0">
              <a:latin typeface="標楷體" panose="03000509000000000000" pitchFamily="65" charset="-120"/>
              <a:ea typeface="標楷體" panose="03000509000000000000" pitchFamily="65" charset="-120"/>
            </a:endParaRPr>
          </a:p>
        </p:txBody>
      </p:sp>
      <p:sp>
        <p:nvSpPr>
          <p:cNvPr id="54" name="文字方塊 53">
            <a:extLst>
              <a:ext uri="{FF2B5EF4-FFF2-40B4-BE49-F238E27FC236}">
                <a16:creationId xmlns:a16="http://schemas.microsoft.com/office/drawing/2014/main" id="{4DF12C1D-6A76-40E9-B772-E4414CFFF004}"/>
              </a:ext>
            </a:extLst>
          </p:cNvPr>
          <p:cNvSpPr txBox="1"/>
          <p:nvPr/>
        </p:nvSpPr>
        <p:spPr>
          <a:xfrm>
            <a:off x="6165309" y="3047386"/>
            <a:ext cx="738664" cy="2950533"/>
          </a:xfrm>
          <a:prstGeom prst="rect">
            <a:avLst/>
          </a:prstGeom>
          <a:noFill/>
          <a:ln w="76200">
            <a:solidFill>
              <a:srgbClr val="C00000"/>
            </a:solidFill>
          </a:ln>
        </p:spPr>
        <p:txBody>
          <a:bodyPr vert="eaVert" wrap="square" rtlCol="0" anchor="b" anchorCtr="1">
            <a:spAutoFit/>
          </a:bodyPr>
          <a:lstStyle/>
          <a:p>
            <a:r>
              <a:rPr lang="zh-TW" altLang="en-US" dirty="0">
                <a:latin typeface="標楷體" panose="03000509000000000000" pitchFamily="65" charset="-120"/>
                <a:ea typeface="標楷體" panose="03000509000000000000" pitchFamily="65" charset="-120"/>
              </a:rPr>
              <a:t>*</a:t>
            </a:r>
            <a:r>
              <a:rPr lang="zh-TW" altLang="en-US" b="1" u="sng" dirty="0">
                <a:latin typeface="標楷體" panose="03000509000000000000" pitchFamily="65" charset="-120"/>
                <a:ea typeface="標楷體" panose="03000509000000000000" pitchFamily="65" charset="-120"/>
              </a:rPr>
              <a:t>專科以上學校</a:t>
            </a:r>
            <a:r>
              <a:rPr lang="zh-TW" altLang="en-US" dirty="0">
                <a:latin typeface="標楷體" panose="03000509000000000000" pitchFamily="65" charset="-120"/>
                <a:ea typeface="標楷體" panose="03000509000000000000" pitchFamily="65" charset="-120"/>
              </a:rPr>
              <a:t>需將敘薪名冊</a:t>
            </a:r>
            <a:r>
              <a:rPr lang="zh-TW" altLang="en-US" b="1" u="sng" dirty="0">
                <a:solidFill>
                  <a:srgbClr val="C00000"/>
                </a:solidFill>
                <a:latin typeface="標楷體" panose="03000509000000000000" pitchFamily="65" charset="-120"/>
                <a:ea typeface="標楷體" panose="03000509000000000000" pitchFamily="65" charset="-120"/>
              </a:rPr>
              <a:t>發函報送</a:t>
            </a:r>
            <a:r>
              <a:rPr lang="zh-TW" altLang="en-US" dirty="0">
                <a:latin typeface="標楷體" panose="03000509000000000000" pitchFamily="65" charset="-120"/>
                <a:ea typeface="標楷體" panose="03000509000000000000" pitchFamily="65" charset="-120"/>
              </a:rPr>
              <a:t>予本會</a:t>
            </a:r>
            <a:endParaRPr lang="en-US" altLang="zh-TW" dirty="0">
              <a:latin typeface="標楷體" panose="03000509000000000000" pitchFamily="65" charset="-120"/>
              <a:ea typeface="標楷體" panose="03000509000000000000" pitchFamily="65" charset="-120"/>
            </a:endParaRPr>
          </a:p>
        </p:txBody>
      </p:sp>
      <p:sp>
        <p:nvSpPr>
          <p:cNvPr id="58" name="箭號: 向右 57">
            <a:extLst>
              <a:ext uri="{FF2B5EF4-FFF2-40B4-BE49-F238E27FC236}">
                <a16:creationId xmlns:a16="http://schemas.microsoft.com/office/drawing/2014/main" id="{E086B519-F0FC-5378-F81E-91CBB825E3C8}"/>
              </a:ext>
            </a:extLst>
          </p:cNvPr>
          <p:cNvSpPr/>
          <p:nvPr/>
        </p:nvSpPr>
        <p:spPr>
          <a:xfrm rot="2251602">
            <a:off x="8858568" y="2788323"/>
            <a:ext cx="453300" cy="268645"/>
          </a:xfrm>
          <a:prstGeom prst="righ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58">
            <a:extLst>
              <a:ext uri="{FF2B5EF4-FFF2-40B4-BE49-F238E27FC236}">
                <a16:creationId xmlns:a16="http://schemas.microsoft.com/office/drawing/2014/main" id="{71FB704C-4BF5-FAEC-6811-10B448A16A5A}"/>
              </a:ext>
            </a:extLst>
          </p:cNvPr>
          <p:cNvSpPr/>
          <p:nvPr/>
        </p:nvSpPr>
        <p:spPr>
          <a:xfrm>
            <a:off x="6917397" y="2533989"/>
            <a:ext cx="4686454" cy="127058"/>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600">
              <a:latin typeface="標楷體" panose="03000509000000000000" pitchFamily="65" charset="-120"/>
              <a:ea typeface="標楷體" panose="03000509000000000000" pitchFamily="65" charset="-120"/>
            </a:endParaRPr>
          </a:p>
        </p:txBody>
      </p:sp>
      <p:sp>
        <p:nvSpPr>
          <p:cNvPr id="3" name="文字方塊 2">
            <a:extLst>
              <a:ext uri="{FF2B5EF4-FFF2-40B4-BE49-F238E27FC236}">
                <a16:creationId xmlns:a16="http://schemas.microsoft.com/office/drawing/2014/main" id="{2473F0DC-64FC-2D13-DB69-48D97708DD15}"/>
              </a:ext>
            </a:extLst>
          </p:cNvPr>
          <p:cNvSpPr txBox="1"/>
          <p:nvPr/>
        </p:nvSpPr>
        <p:spPr>
          <a:xfrm>
            <a:off x="5354282" y="3293608"/>
            <a:ext cx="492443" cy="3441578"/>
          </a:xfrm>
          <a:prstGeom prst="rect">
            <a:avLst/>
          </a:prstGeom>
          <a:noFill/>
          <a:ln>
            <a:noFill/>
          </a:ln>
        </p:spPr>
        <p:txBody>
          <a:bodyPr vert="eaVert" wrap="square" rtlCol="0">
            <a:spAutoFit/>
          </a:bodyPr>
          <a:lstStyle/>
          <a:p>
            <a:r>
              <a:rPr lang="en-US" altLang="zh-TW" sz="2000" dirty="0">
                <a:latin typeface="標楷體" panose="03000509000000000000" pitchFamily="65" charset="-120"/>
                <a:ea typeface="標楷體" panose="03000509000000000000" pitchFamily="65" charset="-120"/>
              </a:rPr>
              <a:t>(</a:t>
            </a:r>
            <a:r>
              <a:rPr lang="zh-TW" altLang="en-US" sz="2000" dirty="0">
                <a:latin typeface="標楷體" panose="03000509000000000000" pitchFamily="65" charset="-120"/>
                <a:ea typeface="標楷體" panose="03000509000000000000" pitchFamily="65" charset="-120"/>
              </a:rPr>
              <a:t>完成系統資料建置後</a:t>
            </a:r>
            <a:r>
              <a:rPr lang="en-US" altLang="zh-TW" sz="2000" dirty="0">
                <a:latin typeface="標楷體" panose="03000509000000000000" pitchFamily="65" charset="-120"/>
                <a:ea typeface="標楷體" panose="03000509000000000000" pitchFamily="65" charset="-120"/>
              </a:rPr>
              <a:t>)</a:t>
            </a:r>
          </a:p>
        </p:txBody>
      </p:sp>
      <p:cxnSp>
        <p:nvCxnSpPr>
          <p:cNvPr id="6" name="接點: 弧形 5">
            <a:extLst>
              <a:ext uri="{FF2B5EF4-FFF2-40B4-BE49-F238E27FC236}">
                <a16:creationId xmlns:a16="http://schemas.microsoft.com/office/drawing/2014/main" id="{222F33D0-E417-EBE4-719A-3994D815B553}"/>
              </a:ext>
            </a:extLst>
          </p:cNvPr>
          <p:cNvCxnSpPr>
            <a:cxnSpLocks/>
          </p:cNvCxnSpPr>
          <p:nvPr/>
        </p:nvCxnSpPr>
        <p:spPr>
          <a:xfrm flipV="1">
            <a:off x="5887198" y="2661047"/>
            <a:ext cx="442179" cy="384234"/>
          </a:xfrm>
          <a:prstGeom prst="curvedConnector3">
            <a:avLst/>
          </a:prstGeom>
          <a:ln>
            <a:solidFill>
              <a:schemeClr val="tx1"/>
            </a:solidFill>
            <a:tailEnd type="triangle"/>
          </a:ln>
        </p:spPr>
        <p:style>
          <a:lnRef idx="3">
            <a:schemeClr val="accent1"/>
          </a:lnRef>
          <a:fillRef idx="0">
            <a:schemeClr val="accent1"/>
          </a:fillRef>
          <a:effectRef idx="2">
            <a:schemeClr val="accent1"/>
          </a:effectRef>
          <a:fontRef idx="minor">
            <a:schemeClr val="tx1"/>
          </a:fontRef>
        </p:style>
      </p:cxnSp>
      <p:sp>
        <p:nvSpPr>
          <p:cNvPr id="9" name="文字方塊 8">
            <a:extLst>
              <a:ext uri="{FF2B5EF4-FFF2-40B4-BE49-F238E27FC236}">
                <a16:creationId xmlns:a16="http://schemas.microsoft.com/office/drawing/2014/main" id="{75752C4E-6CC3-9FBD-969F-03B259E61690}"/>
              </a:ext>
            </a:extLst>
          </p:cNvPr>
          <p:cNvSpPr txBox="1"/>
          <p:nvPr/>
        </p:nvSpPr>
        <p:spPr>
          <a:xfrm>
            <a:off x="1612797" y="1955818"/>
            <a:ext cx="3756209" cy="461665"/>
          </a:xfrm>
          <a:prstGeom prst="rect">
            <a:avLst/>
          </a:prstGeom>
          <a:solidFill>
            <a:schemeClr val="accent1">
              <a:lumMod val="20000"/>
              <a:lumOff val="80000"/>
            </a:schemeClr>
          </a:solidFill>
          <a:ln w="28575">
            <a:solidFill>
              <a:schemeClr val="accent1">
                <a:lumMod val="40000"/>
                <a:lumOff val="60000"/>
              </a:schemeClr>
            </a:solidFill>
          </a:ln>
        </p:spPr>
        <p:txBody>
          <a:bodyPr wrap="square" rtlCol="0">
            <a:spAutoFit/>
          </a:bodyPr>
          <a:lstStyle/>
          <a:p>
            <a:pPr algn="ctr"/>
            <a:r>
              <a:rPr lang="zh-TW" altLang="en-US" sz="2400" b="1" dirty="0">
                <a:latin typeface="標楷體" panose="03000509000000000000" pitchFamily="65" charset="-120"/>
                <a:ea typeface="標楷體" panose="03000509000000000000" pitchFamily="65" charset="-120"/>
              </a:rPr>
              <a:t>學校   </a:t>
            </a:r>
            <a:endParaRPr lang="en-US" altLang="zh-TW" sz="2400" b="1" dirty="0">
              <a:latin typeface="標楷體" panose="03000509000000000000" pitchFamily="65" charset="-120"/>
              <a:ea typeface="標楷體" panose="03000509000000000000" pitchFamily="65" charset="-120"/>
            </a:endParaRPr>
          </a:p>
        </p:txBody>
      </p:sp>
      <p:sp>
        <p:nvSpPr>
          <p:cNvPr id="11" name="文字方塊 10">
            <a:extLst>
              <a:ext uri="{FF2B5EF4-FFF2-40B4-BE49-F238E27FC236}">
                <a16:creationId xmlns:a16="http://schemas.microsoft.com/office/drawing/2014/main" id="{3609B936-0527-C0FB-A78D-BB50DAC3E1A7}"/>
              </a:ext>
            </a:extLst>
          </p:cNvPr>
          <p:cNvSpPr txBox="1"/>
          <p:nvPr/>
        </p:nvSpPr>
        <p:spPr>
          <a:xfrm>
            <a:off x="8474486" y="1913565"/>
            <a:ext cx="3010252" cy="461665"/>
          </a:xfrm>
          <a:prstGeom prst="rect">
            <a:avLst/>
          </a:prstGeom>
          <a:solidFill>
            <a:schemeClr val="bg1">
              <a:lumMod val="85000"/>
            </a:schemeClr>
          </a:solidFill>
          <a:ln w="28575">
            <a:solidFill>
              <a:schemeClr val="bg1">
                <a:lumMod val="50000"/>
              </a:schemeClr>
            </a:solidFill>
          </a:ln>
        </p:spPr>
        <p:txBody>
          <a:bodyPr wrap="square" rtlCol="0">
            <a:spAutoFit/>
          </a:bodyPr>
          <a:lstStyle/>
          <a:p>
            <a:pPr algn="ctr"/>
            <a:r>
              <a:rPr lang="zh-TW" altLang="en-US" dirty="0">
                <a:latin typeface="標楷體" panose="03000509000000000000" pitchFamily="65" charset="-120"/>
                <a:ea typeface="標楷體" panose="03000509000000000000" pitchFamily="65" charset="-120"/>
              </a:rPr>
              <a:t> </a:t>
            </a:r>
            <a:r>
              <a:rPr lang="zh-TW" altLang="en-US" sz="2400" b="1" dirty="0">
                <a:latin typeface="標楷體" panose="03000509000000000000" pitchFamily="65" charset="-120"/>
                <a:ea typeface="標楷體" panose="03000509000000000000" pitchFamily="65" charset="-120"/>
              </a:rPr>
              <a:t>儲金會</a:t>
            </a:r>
            <a:endParaRPr lang="en-US" altLang="zh-TW" sz="2400" b="1" dirty="0">
              <a:latin typeface="標楷體" panose="03000509000000000000" pitchFamily="65" charset="-120"/>
              <a:ea typeface="標楷體" panose="03000509000000000000" pitchFamily="65" charset="-120"/>
            </a:endParaRPr>
          </a:p>
        </p:txBody>
      </p:sp>
      <p:sp>
        <p:nvSpPr>
          <p:cNvPr id="13" name="星形: 五角 12">
            <a:extLst>
              <a:ext uri="{FF2B5EF4-FFF2-40B4-BE49-F238E27FC236}">
                <a16:creationId xmlns:a16="http://schemas.microsoft.com/office/drawing/2014/main" id="{E431EA6F-415D-7585-AB32-2FE0DA06D3C3}"/>
              </a:ext>
            </a:extLst>
          </p:cNvPr>
          <p:cNvSpPr/>
          <p:nvPr/>
        </p:nvSpPr>
        <p:spPr>
          <a:xfrm rot="20688396">
            <a:off x="6420766" y="1705408"/>
            <a:ext cx="227748" cy="181484"/>
          </a:xfrm>
          <a:prstGeom prst="star5">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2" name="文字方塊 51">
            <a:extLst>
              <a:ext uri="{FF2B5EF4-FFF2-40B4-BE49-F238E27FC236}">
                <a16:creationId xmlns:a16="http://schemas.microsoft.com/office/drawing/2014/main" id="{E05855EF-374E-03DA-5BE8-61E56B136DCE}"/>
              </a:ext>
            </a:extLst>
          </p:cNvPr>
          <p:cNvSpPr txBox="1"/>
          <p:nvPr/>
        </p:nvSpPr>
        <p:spPr>
          <a:xfrm>
            <a:off x="5769730" y="1819712"/>
            <a:ext cx="2396305" cy="461665"/>
          </a:xfrm>
          <a:prstGeom prst="rect">
            <a:avLst/>
          </a:prstGeom>
          <a:noFill/>
          <a:ln>
            <a:noFill/>
          </a:ln>
        </p:spPr>
        <p:txBody>
          <a:bodyPr wrap="square" rtlCol="0">
            <a:spAutoFit/>
          </a:bodyPr>
          <a:lstStyle/>
          <a:p>
            <a:pPr algn="ctr"/>
            <a:r>
              <a:rPr lang="en-US" altLang="zh-TW" sz="2400" b="1" dirty="0">
                <a:solidFill>
                  <a:srgbClr val="C00000"/>
                </a:solidFill>
                <a:latin typeface="標楷體" panose="03000509000000000000" pitchFamily="65" charset="-120"/>
                <a:ea typeface="標楷體" panose="03000509000000000000" pitchFamily="65" charset="-120"/>
              </a:rPr>
              <a:t>9/1</a:t>
            </a:r>
            <a:r>
              <a:rPr lang="zh-TW" altLang="en-US" sz="2400" b="1" dirty="0">
                <a:solidFill>
                  <a:srgbClr val="C00000"/>
                </a:solidFill>
                <a:latin typeface="標楷體" panose="03000509000000000000" pitchFamily="65" charset="-120"/>
                <a:ea typeface="標楷體" panose="03000509000000000000" pitchFamily="65" charset="-120"/>
              </a:rPr>
              <a:t>起</a:t>
            </a:r>
          </a:p>
        </p:txBody>
      </p:sp>
      <p:sp>
        <p:nvSpPr>
          <p:cNvPr id="5" name="箭號: 向右 4">
            <a:extLst>
              <a:ext uri="{FF2B5EF4-FFF2-40B4-BE49-F238E27FC236}">
                <a16:creationId xmlns:a16="http://schemas.microsoft.com/office/drawing/2014/main" id="{31B76C89-F31F-6D94-6BB5-D23AF58A345B}"/>
              </a:ext>
            </a:extLst>
          </p:cNvPr>
          <p:cNvSpPr/>
          <p:nvPr/>
        </p:nvSpPr>
        <p:spPr>
          <a:xfrm rot="2251602">
            <a:off x="2787482" y="2788249"/>
            <a:ext cx="453300" cy="268645"/>
          </a:xfrm>
          <a:prstGeom prst="rightArrow">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48" name="直線接點 47">
            <a:extLst>
              <a:ext uri="{FF2B5EF4-FFF2-40B4-BE49-F238E27FC236}">
                <a16:creationId xmlns:a16="http://schemas.microsoft.com/office/drawing/2014/main" id="{60D14DDE-3A8F-DA3F-E8D1-283D3B5A2F78}"/>
              </a:ext>
            </a:extLst>
          </p:cNvPr>
          <p:cNvCxnSpPr>
            <a:cxnSpLocks/>
          </p:cNvCxnSpPr>
          <p:nvPr/>
        </p:nvCxnSpPr>
        <p:spPr>
          <a:xfrm flipV="1">
            <a:off x="6917398" y="2313736"/>
            <a:ext cx="0" cy="420079"/>
          </a:xfrm>
          <a:prstGeom prst="line">
            <a:avLst/>
          </a:prstGeom>
          <a:ln w="762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7423436"/>
      </p:ext>
    </p:extLst>
  </p:cSld>
  <p:clrMapOvr>
    <a:masterClrMapping/>
  </p:clrMapOvr>
</p:sld>
</file>

<file path=ppt/theme/theme1.xml><?xml version="1.0" encoding="utf-8"?>
<a:theme xmlns:a="http://schemas.openxmlformats.org/drawingml/2006/main" name="座標軸">
  <a:themeElements>
    <a:clrScheme name="Southwestern">
      <a:dk1>
        <a:srgbClr val="000000"/>
      </a:dk1>
      <a:lt1>
        <a:srgbClr val="FFFFFF"/>
      </a:lt1>
      <a:dk2>
        <a:srgbClr val="0E2841"/>
      </a:dk2>
      <a:lt2>
        <a:srgbClr val="E8E8E8"/>
      </a:lt2>
      <a:accent1>
        <a:srgbClr val="A8BABF"/>
      </a:accent1>
      <a:accent2>
        <a:srgbClr val="C16A38"/>
      </a:accent2>
      <a:accent3>
        <a:srgbClr val="7B441F"/>
      </a:accent3>
      <a:accent4>
        <a:srgbClr val="DAC68B"/>
      </a:accent4>
      <a:accent5>
        <a:srgbClr val="B6BAA5"/>
      </a:accent5>
      <a:accent6>
        <a:srgbClr val="716C34"/>
      </a:accent6>
      <a:hlink>
        <a:srgbClr val="467886"/>
      </a:hlink>
      <a:folHlink>
        <a:srgbClr val="96607D"/>
      </a:folHlink>
    </a:clrScheme>
    <a:fontScheme name="Custom 13">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xis" id="{2A75EA04-0AE5-4074-9538-7DA6C138DAE9}" vid="{E39B6906-D52F-4B95-B43C-27F512CB479C}"/>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Axis</Template>
  <TotalTime>47264</TotalTime>
  <Words>10785</Words>
  <Application>Microsoft Office PowerPoint</Application>
  <PresentationFormat>寬螢幕</PresentationFormat>
  <Paragraphs>1728</Paragraphs>
  <Slides>83</Slides>
  <Notes>83</Notes>
  <HiddenSlides>0</HiddenSlides>
  <MMClips>0</MMClips>
  <ScaleCrop>false</ScaleCrop>
  <HeadingPairs>
    <vt:vector size="8" baseType="variant">
      <vt:variant>
        <vt:lpstr>使用字型</vt:lpstr>
      </vt:variant>
      <vt:variant>
        <vt:i4>12</vt:i4>
      </vt:variant>
      <vt:variant>
        <vt:lpstr>佈景主題</vt:lpstr>
      </vt:variant>
      <vt:variant>
        <vt:i4>1</vt:i4>
      </vt:variant>
      <vt:variant>
        <vt:lpstr>內嵌 OLE 伺服程式</vt:lpstr>
      </vt:variant>
      <vt:variant>
        <vt:i4>1</vt:i4>
      </vt:variant>
      <vt:variant>
        <vt:lpstr>投影片標題</vt:lpstr>
      </vt:variant>
      <vt:variant>
        <vt:i4>83</vt:i4>
      </vt:variant>
    </vt:vector>
  </HeadingPairs>
  <TitlesOfParts>
    <vt:vector size="97" baseType="lpstr">
      <vt:lpstr>等线</vt:lpstr>
      <vt:lpstr>思源黑体 Normal</vt:lpstr>
      <vt:lpstr>細明體</vt:lpstr>
      <vt:lpstr>微軟正黑體</vt:lpstr>
      <vt:lpstr>新細明體</vt:lpstr>
      <vt:lpstr>標楷體</vt:lpstr>
      <vt:lpstr>Arial</vt:lpstr>
      <vt:lpstr>Calibri</vt:lpstr>
      <vt:lpstr>Calibri Light</vt:lpstr>
      <vt:lpstr>Lato Regular</vt:lpstr>
      <vt:lpstr>Neue Haas Grotesk Text Pro</vt:lpstr>
      <vt:lpstr>Wingdings</vt:lpstr>
      <vt:lpstr>座標軸</vt:lpstr>
      <vt:lpstr>Worksheet</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114全國人事宣導說明會簡報(11402版)</dc:title>
  <dc:creator>王怡方</dc:creator>
  <cp:lastModifiedBy>儲金管理會 儲金</cp:lastModifiedBy>
  <cp:revision>848</cp:revision>
  <cp:lastPrinted>2026-08-31T02:26:57Z</cp:lastPrinted>
  <dcterms:created xsi:type="dcterms:W3CDTF">2022-11-14T01:59:17Z</dcterms:created>
  <dcterms:modified xsi:type="dcterms:W3CDTF">2026-08-31T03:16:38Z</dcterms:modified>
</cp:coreProperties>
</file>